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embeddings/oleObject1.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0"/>
  </p:notesMasterIdLst>
  <p:handoutMasterIdLst>
    <p:handoutMasterId r:id="rId151"/>
  </p:handoutMasterIdLst>
  <p:sldIdLst>
    <p:sldId id="435" r:id="rId2"/>
    <p:sldId id="289" r:id="rId3"/>
    <p:sldId id="519" r:id="rId4"/>
    <p:sldId id="520" r:id="rId5"/>
    <p:sldId id="521" r:id="rId6"/>
    <p:sldId id="522" r:id="rId7"/>
    <p:sldId id="523" r:id="rId8"/>
    <p:sldId id="524" r:id="rId9"/>
    <p:sldId id="525" r:id="rId10"/>
    <p:sldId id="526" r:id="rId11"/>
    <p:sldId id="527" r:id="rId12"/>
    <p:sldId id="528" r:id="rId13"/>
    <p:sldId id="529" r:id="rId14"/>
    <p:sldId id="530" r:id="rId15"/>
    <p:sldId id="531" r:id="rId16"/>
    <p:sldId id="532" r:id="rId17"/>
    <p:sldId id="427" r:id="rId18"/>
    <p:sldId id="303" r:id="rId19"/>
    <p:sldId id="308" r:id="rId20"/>
    <p:sldId id="265" r:id="rId21"/>
    <p:sldId id="306" r:id="rId22"/>
    <p:sldId id="441" r:id="rId23"/>
    <p:sldId id="453" r:id="rId24"/>
    <p:sldId id="494" r:id="rId25"/>
    <p:sldId id="495" r:id="rId26"/>
    <p:sldId id="496" r:id="rId27"/>
    <p:sldId id="442" r:id="rId28"/>
    <p:sldId id="332" r:id="rId29"/>
    <p:sldId id="497" r:id="rId30"/>
    <p:sldId id="498" r:id="rId31"/>
    <p:sldId id="499" r:id="rId32"/>
    <p:sldId id="500" r:id="rId33"/>
    <p:sldId id="501" r:id="rId34"/>
    <p:sldId id="502" r:id="rId35"/>
    <p:sldId id="433" r:id="rId36"/>
    <p:sldId id="503" r:id="rId37"/>
    <p:sldId id="504" r:id="rId38"/>
    <p:sldId id="505" r:id="rId39"/>
    <p:sldId id="543" r:id="rId40"/>
    <p:sldId id="434" r:id="rId41"/>
    <p:sldId id="304" r:id="rId42"/>
    <p:sldId id="309" r:id="rId43"/>
    <p:sldId id="375" r:id="rId44"/>
    <p:sldId id="307" r:id="rId45"/>
    <p:sldId id="310" r:id="rId46"/>
    <p:sldId id="311" r:id="rId47"/>
    <p:sldId id="312" r:id="rId48"/>
    <p:sldId id="343" r:id="rId49"/>
    <p:sldId id="344" r:id="rId50"/>
    <p:sldId id="376" r:id="rId51"/>
    <p:sldId id="345" r:id="rId52"/>
    <p:sldId id="346" r:id="rId53"/>
    <p:sldId id="454" r:id="rId54"/>
    <p:sldId id="347" r:id="rId55"/>
    <p:sldId id="415" r:id="rId56"/>
    <p:sldId id="438" r:id="rId57"/>
    <p:sldId id="443" r:id="rId58"/>
    <p:sldId id="444" r:id="rId59"/>
    <p:sldId id="445" r:id="rId60"/>
    <p:sldId id="405" r:id="rId61"/>
    <p:sldId id="447" r:id="rId62"/>
    <p:sldId id="449" r:id="rId63"/>
    <p:sldId id="450" r:id="rId64"/>
    <p:sldId id="448" r:id="rId65"/>
    <p:sldId id="451" r:id="rId66"/>
    <p:sldId id="316" r:id="rId67"/>
    <p:sldId id="325" r:id="rId68"/>
    <p:sldId id="318" r:id="rId69"/>
    <p:sldId id="336" r:id="rId70"/>
    <p:sldId id="335" r:id="rId71"/>
    <p:sldId id="338" r:id="rId72"/>
    <p:sldId id="507" r:id="rId73"/>
    <p:sldId id="515" r:id="rId74"/>
    <p:sldId id="516" r:id="rId75"/>
    <p:sldId id="517" r:id="rId76"/>
    <p:sldId id="340" r:id="rId77"/>
    <p:sldId id="512" r:id="rId78"/>
    <p:sldId id="513" r:id="rId79"/>
    <p:sldId id="514" r:id="rId80"/>
    <p:sldId id="518" r:id="rId81"/>
    <p:sldId id="535" r:id="rId82"/>
    <p:sldId id="536" r:id="rId83"/>
    <p:sldId id="537" r:id="rId84"/>
    <p:sldId id="320" r:id="rId85"/>
    <p:sldId id="276" r:id="rId86"/>
    <p:sldId id="277" r:id="rId87"/>
    <p:sldId id="321" r:id="rId88"/>
    <p:sldId id="322" r:id="rId89"/>
    <p:sldId id="323" r:id="rId90"/>
    <p:sldId id="327" r:id="rId91"/>
    <p:sldId id="328" r:id="rId92"/>
    <p:sldId id="456" r:id="rId93"/>
    <p:sldId id="419" r:id="rId94"/>
    <p:sldId id="420" r:id="rId95"/>
    <p:sldId id="421" r:id="rId96"/>
    <p:sldId id="422" r:id="rId97"/>
    <p:sldId id="286" r:id="rId98"/>
    <p:sldId id="414" r:id="rId99"/>
    <p:sldId id="413" r:id="rId100"/>
    <p:sldId id="423" r:id="rId101"/>
    <p:sldId id="292" r:id="rId102"/>
    <p:sldId id="511" r:id="rId103"/>
    <p:sldId id="348" r:id="rId104"/>
    <p:sldId id="349" r:id="rId105"/>
    <p:sldId id="350" r:id="rId106"/>
    <p:sldId id="339" r:id="rId107"/>
    <p:sldId id="509" r:id="rId108"/>
    <p:sldId id="510" r:id="rId109"/>
    <p:sldId id="341" r:id="rId110"/>
    <p:sldId id="353" r:id="rId111"/>
    <p:sldId id="354" r:id="rId112"/>
    <p:sldId id="355" r:id="rId113"/>
    <p:sldId id="360" r:id="rId114"/>
    <p:sldId id="372" r:id="rId115"/>
    <p:sldId id="417" r:id="rId116"/>
    <p:sldId id="418" r:id="rId117"/>
    <p:sldId id="363" r:id="rId118"/>
    <p:sldId id="364" r:id="rId119"/>
    <p:sldId id="365" r:id="rId120"/>
    <p:sldId id="366" r:id="rId121"/>
    <p:sldId id="367" r:id="rId122"/>
    <p:sldId id="534" r:id="rId123"/>
    <p:sldId id="356" r:id="rId124"/>
    <p:sldId id="357" r:id="rId125"/>
    <p:sldId id="358" r:id="rId126"/>
    <p:sldId id="359" r:id="rId127"/>
    <p:sldId id="486" r:id="rId128"/>
    <p:sldId id="487" r:id="rId129"/>
    <p:sldId id="489" r:id="rId130"/>
    <p:sldId id="488" r:id="rId131"/>
    <p:sldId id="490" r:id="rId132"/>
    <p:sldId id="491" r:id="rId133"/>
    <p:sldId id="492" r:id="rId134"/>
    <p:sldId id="493" r:id="rId135"/>
    <p:sldId id="361" r:id="rId136"/>
    <p:sldId id="362" r:id="rId137"/>
    <p:sldId id="368" r:id="rId138"/>
    <p:sldId id="369" r:id="rId139"/>
    <p:sldId id="371" r:id="rId140"/>
    <p:sldId id="373" r:id="rId141"/>
    <p:sldId id="381" r:id="rId142"/>
    <p:sldId id="382" r:id="rId143"/>
    <p:sldId id="383" r:id="rId144"/>
    <p:sldId id="384" r:id="rId145"/>
    <p:sldId id="538" r:id="rId146"/>
    <p:sldId id="540" r:id="rId147"/>
    <p:sldId id="542" r:id="rId148"/>
    <p:sldId id="261"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1B63"/>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095" autoAdjust="0"/>
  </p:normalViewPr>
  <p:slideViewPr>
    <p:cSldViewPr snapToGrid="0" snapToObjects="1">
      <p:cViewPr>
        <p:scale>
          <a:sx n="85" d="100"/>
          <a:sy n="85" d="100"/>
        </p:scale>
        <p:origin x="-1584" y="-15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notesMaster" Target="notesMasters/notesMaster1.xml"/><Relationship Id="rId151" Type="http://schemas.openxmlformats.org/officeDocument/2006/relationships/handoutMaster" Target="handoutMasters/handoutMaster1.xml"/><Relationship Id="rId15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presProps" Target="presProps.xml"/><Relationship Id="rId154" Type="http://schemas.openxmlformats.org/officeDocument/2006/relationships/viewProps" Target="viewProps.xml"/><Relationship Id="rId155" Type="http://schemas.openxmlformats.org/officeDocument/2006/relationships/theme" Target="theme/theme1.xml"/><Relationship Id="rId15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91BA4B-18D3-0743-AE6B-E2B99936B4FE}" type="datetimeFigureOut">
              <a:rPr lang="en-US" smtClean="0"/>
              <a:t>9/30/17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7498932-DCE8-6F44-BF03-4E1045BE0EAD}" type="slidenum">
              <a:rPr lang="en-US" smtClean="0"/>
              <a:t>‹#›</a:t>
            </a:fld>
            <a:endParaRPr lang="en-US"/>
          </a:p>
        </p:txBody>
      </p:sp>
    </p:spTree>
    <p:extLst>
      <p:ext uri="{BB962C8B-B14F-4D97-AF65-F5344CB8AC3E}">
        <p14:creationId xmlns:p14="http://schemas.microsoft.com/office/powerpoint/2010/main" val="36145925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D53AB79-4A29-AC4A-B5E3-A2C68105CE97}" type="datetimeFigureOut">
              <a:rPr lang="en-US" smtClean="0"/>
              <a:t>9/30/17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E3474B0-386F-694A-A210-B39EF9350F22}" type="slidenum">
              <a:rPr lang="en-US" smtClean="0"/>
              <a:t>‹#›</a:t>
            </a:fld>
            <a:endParaRPr lang="en-US"/>
          </a:p>
        </p:txBody>
      </p:sp>
    </p:spTree>
    <p:extLst>
      <p:ext uri="{BB962C8B-B14F-4D97-AF65-F5344CB8AC3E}">
        <p14:creationId xmlns:p14="http://schemas.microsoft.com/office/powerpoint/2010/main" val="74716801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1</a:t>
            </a:fld>
            <a:endParaRPr lang="en-US"/>
          </a:p>
        </p:txBody>
      </p:sp>
    </p:spTree>
    <p:extLst>
      <p:ext uri="{BB962C8B-B14F-4D97-AF65-F5344CB8AC3E}">
        <p14:creationId xmlns:p14="http://schemas.microsoft.com/office/powerpoint/2010/main" val="151140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Turing complete</a:t>
            </a:r>
          </a:p>
          <a:p>
            <a:endParaRPr lang="en-US" dirty="0" smtClean="0"/>
          </a:p>
          <a:p>
            <a:r>
              <a:rPr lang="en-US" dirty="0" smtClean="0"/>
              <a:t>Linear</a:t>
            </a:r>
            <a:r>
              <a:rPr lang="en-US" baseline="0" dirty="0" smtClean="0"/>
              <a:t> algebra, solver, 29 unknowns</a:t>
            </a:r>
            <a:endParaRPr lang="en-US" dirty="0" smtClean="0"/>
          </a:p>
          <a:p>
            <a:endParaRPr lang="en-US" baseline="0" dirty="0" smtClean="0"/>
          </a:p>
          <a:p>
            <a:endParaRPr lang="en-US" dirty="0" smtClean="0"/>
          </a:p>
          <a:p>
            <a:r>
              <a:rPr lang="en-US" dirty="0" smtClean="0"/>
              <a:t>“Since an expert [human] computer takes about eight hours to solve a full set of eight equations in eight unknowns, k is about 1/64. To solve twenty equations in twenty unknowns should thus require 125 hours . . . The solution of general systems of linear equations with a number of unknowns greater than ten is not often attempted.”</a:t>
            </a:r>
          </a:p>
          <a:p>
            <a:endParaRPr lang="en-US" baseline="0" dirty="0" smtClean="0"/>
          </a:p>
          <a:p>
            <a:r>
              <a:rPr lang="en-US" baseline="0" dirty="0" smtClean="0"/>
              <a:t>John Vincent </a:t>
            </a:r>
            <a:r>
              <a:rPr lang="en-US" baseline="0" dirty="0" err="1" smtClean="0"/>
              <a:t>Atanasoff</a:t>
            </a:r>
            <a:r>
              <a:rPr lang="en-US" baseline="0" dirty="0" smtClean="0"/>
              <a:t> and his assistant, Clifford E. Berry</a:t>
            </a:r>
          </a:p>
        </p:txBody>
      </p:sp>
      <p:sp>
        <p:nvSpPr>
          <p:cNvPr id="4" name="Slide Number Placeholder 3"/>
          <p:cNvSpPr>
            <a:spLocks noGrp="1"/>
          </p:cNvSpPr>
          <p:nvPr>
            <p:ph type="sldNum" sz="quarter" idx="10"/>
          </p:nvPr>
        </p:nvSpPr>
        <p:spPr/>
        <p:txBody>
          <a:bodyPr/>
          <a:lstStyle/>
          <a:p>
            <a:fld id="{746040F1-6E9A-4261-93F9-AE2744713DF7}" type="slidenum">
              <a:rPr lang="en-US" smtClean="0"/>
              <a:pPr/>
              <a:t>10</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contributions</a:t>
            </a:r>
            <a:r>
              <a:rPr lang="en-US" baseline="0" dirty="0" smtClean="0"/>
              <a:t> to math, game theory, set theory, linear programming, measure theory</a:t>
            </a:r>
          </a:p>
          <a:p>
            <a:endParaRPr lang="en-US" baseline="0" dirty="0" smtClean="0"/>
          </a:p>
          <a:p>
            <a:r>
              <a:rPr lang="en-US" baseline="0" dirty="0" smtClean="0"/>
              <a:t>Member of ENIAC team</a:t>
            </a:r>
          </a:p>
          <a:p>
            <a:endParaRPr lang="en-US" baseline="0" dirty="0" smtClean="0"/>
          </a:p>
          <a:p>
            <a:r>
              <a:rPr lang="en-US" dirty="0" smtClean="0"/>
              <a:t>First Draft of a Report on the EDVAC</a:t>
            </a:r>
          </a:p>
          <a:p>
            <a:endParaRPr lang="en-US" dirty="0" smtClean="0"/>
          </a:p>
          <a:p>
            <a:r>
              <a:rPr lang="en-US" dirty="0" smtClean="0"/>
              <a:t>so-called Von Neumann Architecture is centered on the following three characteristics: There are four principal components: a) memory, b) input/output (I/O), c) an arithmetic/logic unit (ALU), and d) a control unit (CU). The stored program concept. Instructions are executed sequentially</a:t>
            </a:r>
          </a:p>
          <a:p>
            <a:endParaRPr lang="en-US" dirty="0" smtClean="0"/>
          </a:p>
          <a:p>
            <a:r>
              <a:rPr lang="en-US" dirty="0" smtClean="0"/>
              <a:t>Stored program concept -&gt;</a:t>
            </a:r>
            <a:r>
              <a:rPr lang="en-US" baseline="0" dirty="0" smtClean="0"/>
              <a:t> not von </a:t>
            </a:r>
            <a:r>
              <a:rPr lang="en-US" baseline="0" dirty="0" err="1" smtClean="0"/>
              <a:t>neumann</a:t>
            </a:r>
            <a:r>
              <a:rPr lang="en-US" baseline="0" dirty="0" smtClean="0"/>
              <a:t>, </a:t>
            </a:r>
            <a:r>
              <a:rPr lang="en-US" baseline="0" dirty="0" err="1" smtClean="0"/>
              <a:t>turing</a:t>
            </a:r>
            <a:r>
              <a:rPr lang="en-US" baseline="0" dirty="0" smtClean="0"/>
              <a:t> (1936) </a:t>
            </a:r>
            <a:r>
              <a:rPr lang="en-US" baseline="0" dirty="0" err="1" smtClean="0"/>
              <a:t>zuse</a:t>
            </a:r>
            <a:r>
              <a:rPr lang="en-US" baseline="0" dirty="0" smtClean="0"/>
              <a:t> (patent applications rejected around the same years)</a:t>
            </a:r>
          </a:p>
          <a:p>
            <a:endParaRPr lang="en-US" baseline="0" dirty="0" smtClean="0"/>
          </a:p>
          <a:p>
            <a:r>
              <a:rPr lang="en-US" dirty="0" smtClean="0"/>
              <a:t>There are four principal components: a) memory, b) input/output (I/O), c) an arithmetic/logic unit (ALU), and d) a control unit (CU).</a:t>
            </a:r>
          </a:p>
          <a:p>
            <a:r>
              <a:rPr lang="en-US" dirty="0" smtClean="0"/>
              <a:t>Instructions are executed sequentially.</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12</a:t>
            </a:fld>
            <a:endParaRPr lang="en-US"/>
          </a:p>
        </p:txBody>
      </p:sp>
    </p:spTree>
    <p:extLst>
      <p:ext uri="{BB962C8B-B14F-4D97-AF65-F5344CB8AC3E}">
        <p14:creationId xmlns:p14="http://schemas.microsoft.com/office/powerpoint/2010/main" val="2392538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13</a:t>
            </a:fld>
            <a:endParaRPr lang="en-US"/>
          </a:p>
        </p:txBody>
      </p:sp>
    </p:spTree>
    <p:extLst>
      <p:ext uri="{BB962C8B-B14F-4D97-AF65-F5344CB8AC3E}">
        <p14:creationId xmlns:p14="http://schemas.microsoft.com/office/powerpoint/2010/main" val="2123636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At the 1975 IEEE International Electron Devices Meeting, Moore revised the forecast rate.[6][33] Semiconductor complexity would continue to double annually until about 1980 after which it would decrease to a rate of doubling approximately every two years.[33] He outlined several contributing factors for this exponential behavior:[31][32]</a:t>
            </a:r>
          </a:p>
          <a:p>
            <a:endParaRPr lang="en-US" dirty="0" smtClean="0"/>
          </a:p>
          <a:p>
            <a:r>
              <a:rPr lang="en-US" dirty="0" smtClean="0"/>
              <a:t>die sizes were increasing at an exponential rate and as defective densities decreased, chip manufacturers could work with larger areas without losing reduction yields;</a:t>
            </a:r>
          </a:p>
          <a:p>
            <a:r>
              <a:rPr lang="en-US" dirty="0" smtClean="0"/>
              <a:t>simultaneous evolution to finer minimum dimensions;</a:t>
            </a:r>
          </a:p>
          <a:p>
            <a:r>
              <a:rPr lang="en-US" dirty="0" smtClean="0"/>
              <a:t>and what Moore called "circuit and device cleverness".</a:t>
            </a:r>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15</a:t>
            </a:fld>
            <a:endParaRPr lang="en-US"/>
          </a:p>
        </p:txBody>
      </p:sp>
    </p:spTree>
    <p:extLst>
      <p:ext uri="{BB962C8B-B14F-4D97-AF65-F5344CB8AC3E}">
        <p14:creationId xmlns:p14="http://schemas.microsoft.com/office/powerpoint/2010/main" val="2392538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Developer of Fortran</a:t>
            </a:r>
          </a:p>
          <a:p>
            <a:r>
              <a:rPr lang="en-US" sz="2400" dirty="0" smtClean="0"/>
              <a:t>1977</a:t>
            </a:r>
            <a:r>
              <a:rPr lang="en-US" sz="2400" baseline="0" dirty="0" smtClean="0"/>
              <a:t> ACM Turing Award: </a:t>
            </a:r>
          </a:p>
          <a:p>
            <a:r>
              <a:rPr lang="en-US" sz="2400" baseline="0" dirty="0" smtClean="0"/>
              <a:t>Lecture -Can Programming be Liberated from the von Neumann Style?</a:t>
            </a:r>
            <a:endParaRPr lang="en-US" sz="2400" dirty="0"/>
          </a:p>
        </p:txBody>
      </p:sp>
      <p:sp>
        <p:nvSpPr>
          <p:cNvPr id="4" name="Slide Number Placeholder 3"/>
          <p:cNvSpPr>
            <a:spLocks noGrp="1"/>
          </p:cNvSpPr>
          <p:nvPr>
            <p:ph type="sldNum" sz="quarter" idx="10"/>
          </p:nvPr>
        </p:nvSpPr>
        <p:spPr/>
        <p:txBody>
          <a:bodyPr/>
          <a:lstStyle/>
          <a:p>
            <a:fld id="{BF8C753B-8354-5641-955B-65FADBD0F726}" type="slidenum">
              <a:rPr lang="en-US" smtClean="0"/>
              <a:t>16</a:t>
            </a:fld>
            <a:endParaRPr lang="en-US"/>
          </a:p>
        </p:txBody>
      </p:sp>
    </p:spTree>
    <p:extLst>
      <p:ext uri="{BB962C8B-B14F-4D97-AF65-F5344CB8AC3E}">
        <p14:creationId xmlns:p14="http://schemas.microsoft.com/office/powerpoint/2010/main" val="23925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perf</a:t>
            </a:r>
            <a:r>
              <a:rPr lang="en-US" sz="1200" dirty="0" smtClean="0"/>
              <a:t> stat -B -e cache-references,cache-misses,cycles,instructions,branches,faults,migrations ./</a:t>
            </a:r>
            <a:r>
              <a:rPr lang="en-US" sz="1200" dirty="0" err="1" smtClean="0"/>
              <a:t>a.out</a:t>
            </a:r>
            <a:endParaRPr lang="en-US" sz="1200" dirty="0" smtClean="0"/>
          </a:p>
          <a:p>
            <a:r>
              <a:rPr lang="en-US" sz="1200" dirty="0" smtClean="0"/>
              <a:t>Only</a:t>
            </a:r>
            <a:r>
              <a:rPr lang="en-US" sz="1200" baseline="0" dirty="0" smtClean="0"/>
              <a:t> the miss percentage can be misleading</a:t>
            </a:r>
          </a:p>
          <a:p>
            <a:r>
              <a:rPr lang="en-US" sz="1200" baseline="0" dirty="0" smtClean="0"/>
              <a:t>Try this: </a:t>
            </a:r>
            <a:r>
              <a:rPr lang="en-US" sz="1200" baseline="0" dirty="0" err="1" smtClean="0"/>
              <a:t>perf</a:t>
            </a:r>
            <a:r>
              <a:rPr lang="en-US" sz="1200" baseline="0" dirty="0" smtClean="0"/>
              <a:t> stat -B -e cache-references,cache-misses,cycles,instructions,L1-dcache-loads,L1-dcache-misses,LLC-loads,LLC-load-misses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26</a:t>
            </a:fld>
            <a:endParaRPr lang="en-US"/>
          </a:p>
        </p:txBody>
      </p:sp>
    </p:spTree>
    <p:extLst>
      <p:ext uri="{BB962C8B-B14F-4D97-AF65-F5344CB8AC3E}">
        <p14:creationId xmlns:p14="http://schemas.microsoft.com/office/powerpoint/2010/main" val="2068856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deep pipeline,</a:t>
            </a:r>
            <a:r>
              <a:rPr lang="en-US" baseline="0" dirty="0" smtClean="0"/>
              <a:t> Xeon</a:t>
            </a:r>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30</a:t>
            </a:fld>
            <a:endParaRPr lang="en-US"/>
          </a:p>
        </p:txBody>
      </p:sp>
    </p:spTree>
    <p:extLst>
      <p:ext uri="{BB962C8B-B14F-4D97-AF65-F5344CB8AC3E}">
        <p14:creationId xmlns:p14="http://schemas.microsoft.com/office/powerpoint/2010/main" val="40765323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 deep pipeline,</a:t>
            </a:r>
            <a:r>
              <a:rPr lang="en-US" baseline="0" dirty="0" smtClean="0"/>
              <a:t> Xeon</a:t>
            </a:r>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31</a:t>
            </a:fld>
            <a:endParaRPr lang="en-US"/>
          </a:p>
        </p:txBody>
      </p:sp>
    </p:spTree>
    <p:extLst>
      <p:ext uri="{BB962C8B-B14F-4D97-AF65-F5344CB8AC3E}">
        <p14:creationId xmlns:p14="http://schemas.microsoft.com/office/powerpoint/2010/main" val="4076532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Compiled with: </a:t>
            </a:r>
            <a:r>
              <a:rPr lang="en-US" sz="1200" kern="1200" dirty="0" smtClean="0">
                <a:solidFill>
                  <a:schemeClr val="tx1"/>
                </a:solidFill>
                <a:latin typeface="+mn-lt"/>
                <a:ea typeface="ＭＳ Ｐゴシック" charset="0"/>
                <a:cs typeface="ＭＳ Ｐゴシック" charset="0"/>
              </a:rPr>
              <a:t> g++ </a:t>
            </a:r>
            <a:r>
              <a:rPr lang="en-US" sz="1200" kern="1200" dirty="0" err="1" smtClean="0">
                <a:solidFill>
                  <a:schemeClr val="tx1"/>
                </a:solidFill>
                <a:latin typeface="+mn-lt"/>
                <a:ea typeface="ＭＳ Ｐゴシック" charset="0"/>
                <a:cs typeface="ＭＳ Ｐゴシック" charset="0"/>
              </a:rPr>
              <a:t>branch_prediction.cpp</a:t>
            </a:r>
            <a:r>
              <a:rPr lang="en-US" sz="1200" kern="1200" dirty="0" smtClean="0">
                <a:solidFill>
                  <a:schemeClr val="tx1"/>
                </a:solidFill>
                <a:latin typeface="+mn-lt"/>
                <a:ea typeface="ＭＳ Ｐゴシック" charset="0"/>
                <a:cs typeface="ＭＳ Ｐゴシック" charset="0"/>
              </a:rPr>
              <a:t>  -O2</a:t>
            </a:r>
          </a:p>
          <a:p>
            <a:r>
              <a:rPr lang="en-US" sz="1200" kern="1200" dirty="0" smtClean="0">
                <a:solidFill>
                  <a:schemeClr val="tx1"/>
                </a:solidFill>
                <a:latin typeface="+mn-lt"/>
                <a:ea typeface="ＭＳ Ｐゴシック" charset="0"/>
                <a:cs typeface="ＭＳ Ｐゴシック" charset="0"/>
              </a:rPr>
              <a:t>You can count stats by:</a:t>
            </a:r>
            <a:r>
              <a:rPr lang="en-US" sz="1200" kern="1200" baseline="0" dirty="0" smtClean="0">
                <a:solidFill>
                  <a:schemeClr val="tx1"/>
                </a:solidFill>
                <a:latin typeface="+mn-lt"/>
                <a:ea typeface="ＭＳ Ｐゴシック" charset="0"/>
                <a:cs typeface="ＭＳ Ｐゴシック" charset="0"/>
              </a:rPr>
              <a:t> </a:t>
            </a:r>
            <a:r>
              <a:rPr lang="en-US" sz="1200" kern="1200" dirty="0" err="1" smtClean="0">
                <a:solidFill>
                  <a:schemeClr val="tx1"/>
                </a:solidFill>
                <a:latin typeface="+mn-lt"/>
                <a:ea typeface="ＭＳ Ｐゴシック" charset="0"/>
                <a:cs typeface="ＭＳ Ｐゴシック" charset="0"/>
              </a:rPr>
              <a:t>perf</a:t>
            </a:r>
            <a:r>
              <a:rPr lang="en-US" sz="1200" kern="1200" dirty="0" smtClean="0">
                <a:solidFill>
                  <a:schemeClr val="tx1"/>
                </a:solidFill>
                <a:latin typeface="+mn-lt"/>
                <a:ea typeface="ＭＳ Ｐゴシック" charset="0"/>
                <a:cs typeface="ＭＳ Ｐゴシック" charset="0"/>
              </a:rPr>
              <a:t> stat ./</a:t>
            </a:r>
            <a:r>
              <a:rPr lang="en-US" sz="1200" kern="1200" dirty="0" err="1" smtClean="0">
                <a:solidFill>
                  <a:schemeClr val="tx1"/>
                </a:solidFill>
                <a:latin typeface="+mn-lt"/>
                <a:ea typeface="ＭＳ Ｐゴシック" charset="0"/>
                <a:cs typeface="ＭＳ Ｐゴシック" charset="0"/>
              </a:rPr>
              <a:t>a.out</a:t>
            </a:r>
            <a:r>
              <a:rPr lang="en-US" sz="1200" kern="1200" dirty="0" smtClean="0">
                <a:solidFill>
                  <a:schemeClr val="tx1"/>
                </a:solidFill>
                <a:latin typeface="+mn-lt"/>
                <a:ea typeface="ＭＳ Ｐゴシック" charset="0"/>
                <a:cs typeface="ＭＳ Ｐゴシック" charset="0"/>
              </a:rPr>
              <a:t> </a:t>
            </a:r>
          </a:p>
          <a:p>
            <a:r>
              <a:rPr lang="en-US" sz="1200" kern="1200" dirty="0" smtClean="0">
                <a:solidFill>
                  <a:schemeClr val="tx1"/>
                </a:solidFill>
                <a:latin typeface="+mn-lt"/>
                <a:ea typeface="ＭＳ Ｐゴシック" charset="0"/>
                <a:cs typeface="ＭＳ Ｐゴシック" charset="0"/>
              </a:rPr>
              <a:t>For more </a:t>
            </a:r>
            <a:r>
              <a:rPr lang="en-US" sz="1200" kern="1200" dirty="0" err="1" smtClean="0">
                <a:solidFill>
                  <a:schemeClr val="tx1"/>
                </a:solidFill>
                <a:latin typeface="+mn-lt"/>
                <a:ea typeface="ＭＳ Ｐゴシック" charset="0"/>
                <a:cs typeface="ＭＳ Ｐゴシック" charset="0"/>
              </a:rPr>
              <a:t>perf</a:t>
            </a:r>
            <a:r>
              <a:rPr lang="en-US" sz="1200" kern="1200" dirty="0" smtClean="0">
                <a:solidFill>
                  <a:schemeClr val="tx1"/>
                </a:solidFill>
                <a:latin typeface="+mn-lt"/>
                <a:ea typeface="ＭＳ Ｐゴシック" charset="0"/>
                <a:cs typeface="ＭＳ Ｐゴシック" charset="0"/>
              </a:rPr>
              <a:t> examples see:</a:t>
            </a:r>
            <a:r>
              <a:rPr lang="en-US" sz="1200" kern="1200" baseline="0" dirty="0" smtClean="0">
                <a:solidFill>
                  <a:schemeClr val="tx1"/>
                </a:solidFill>
                <a:latin typeface="+mn-lt"/>
                <a:ea typeface="ＭＳ Ｐゴシック" charset="0"/>
                <a:cs typeface="ＭＳ Ｐゴシック" charset="0"/>
              </a:rPr>
              <a:t> http://</a:t>
            </a:r>
            <a:r>
              <a:rPr lang="en-US" sz="1200" kern="1200" baseline="0" dirty="0" err="1" smtClean="0">
                <a:solidFill>
                  <a:schemeClr val="tx1"/>
                </a:solidFill>
                <a:latin typeface="+mn-lt"/>
                <a:ea typeface="ＭＳ Ｐゴシック" charset="0"/>
                <a:cs typeface="ＭＳ Ｐゴシック" charset="0"/>
              </a:rPr>
              <a:t>www.brendangregg.com</a:t>
            </a:r>
            <a:r>
              <a:rPr lang="en-US" sz="1200" kern="1200" baseline="0" dirty="0" smtClean="0">
                <a:solidFill>
                  <a:schemeClr val="tx1"/>
                </a:solidFill>
                <a:latin typeface="+mn-lt"/>
                <a:ea typeface="ＭＳ Ｐゴシック" charset="0"/>
                <a:cs typeface="ＭＳ Ｐゴシック" charset="0"/>
              </a:rPr>
              <a:t>/</a:t>
            </a:r>
            <a:r>
              <a:rPr lang="en-US" sz="1200" kern="1200" baseline="0" dirty="0" err="1" smtClean="0">
                <a:solidFill>
                  <a:schemeClr val="tx1"/>
                </a:solidFill>
                <a:latin typeface="+mn-lt"/>
                <a:ea typeface="ＭＳ Ｐゴシック" charset="0"/>
                <a:cs typeface="ＭＳ Ｐゴシック" charset="0"/>
              </a:rPr>
              <a:t>perf.html</a:t>
            </a:r>
            <a:endParaRPr lang="en-US" sz="1200" kern="1200" baseline="0" dirty="0" smtClean="0">
              <a:solidFill>
                <a:schemeClr val="tx1"/>
              </a:solidFill>
              <a:latin typeface="+mn-lt"/>
              <a:ea typeface="ＭＳ Ｐゴシック" charset="0"/>
              <a:cs typeface="ＭＳ Ｐゴシック" charset="0"/>
            </a:endParaRPr>
          </a:p>
          <a:p>
            <a:endParaRPr lang="en-US" sz="1200" kern="1200" baseline="0" dirty="0" smtClean="0">
              <a:solidFill>
                <a:schemeClr val="tx1"/>
              </a:solidFill>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33</a:t>
            </a:fld>
            <a:endParaRPr lang="en-US"/>
          </a:p>
        </p:txBody>
      </p:sp>
    </p:spTree>
    <p:extLst>
      <p:ext uri="{BB962C8B-B14F-4D97-AF65-F5344CB8AC3E}">
        <p14:creationId xmlns:p14="http://schemas.microsoft.com/office/powerpoint/2010/main" val="452957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Compiled with: </a:t>
            </a:r>
            <a:r>
              <a:rPr lang="en-US" sz="1200" kern="1200" dirty="0" smtClean="0">
                <a:solidFill>
                  <a:schemeClr val="tx1"/>
                </a:solidFill>
                <a:latin typeface="+mn-lt"/>
                <a:ea typeface="ＭＳ Ｐゴシック" charset="0"/>
                <a:cs typeface="ＭＳ Ｐゴシック" charset="0"/>
              </a:rPr>
              <a:t> g++ </a:t>
            </a:r>
            <a:r>
              <a:rPr lang="en-US" sz="1200" kern="1200" dirty="0" err="1" smtClean="0">
                <a:solidFill>
                  <a:schemeClr val="tx1"/>
                </a:solidFill>
                <a:latin typeface="+mn-lt"/>
                <a:ea typeface="ＭＳ Ｐゴシック" charset="0"/>
                <a:cs typeface="ＭＳ Ｐゴシック" charset="0"/>
              </a:rPr>
              <a:t>branch_prediction.cpp</a:t>
            </a:r>
            <a:r>
              <a:rPr lang="en-US" sz="1200" kern="1200" dirty="0" smtClean="0">
                <a:solidFill>
                  <a:schemeClr val="tx1"/>
                </a:solidFill>
                <a:latin typeface="+mn-lt"/>
                <a:ea typeface="ＭＳ Ｐゴシック" charset="0"/>
                <a:cs typeface="ＭＳ Ｐゴシック" charset="0"/>
              </a:rPr>
              <a:t>  -O2</a:t>
            </a:r>
          </a:p>
          <a:p>
            <a:r>
              <a:rPr lang="en-US" sz="1200" kern="1200" dirty="0" smtClean="0">
                <a:solidFill>
                  <a:schemeClr val="tx1"/>
                </a:solidFill>
                <a:latin typeface="+mn-lt"/>
                <a:ea typeface="ＭＳ Ｐゴシック" charset="0"/>
                <a:cs typeface="ＭＳ Ｐゴシック" charset="0"/>
              </a:rPr>
              <a:t>You can count stats by:</a:t>
            </a:r>
            <a:r>
              <a:rPr lang="en-US" sz="1200" kern="1200" baseline="0" dirty="0" smtClean="0">
                <a:solidFill>
                  <a:schemeClr val="tx1"/>
                </a:solidFill>
                <a:latin typeface="+mn-lt"/>
                <a:ea typeface="ＭＳ Ｐゴシック" charset="0"/>
                <a:cs typeface="ＭＳ Ｐゴシック" charset="0"/>
              </a:rPr>
              <a:t> </a:t>
            </a:r>
            <a:r>
              <a:rPr lang="en-US" sz="1200" kern="1200" dirty="0" err="1" smtClean="0">
                <a:solidFill>
                  <a:schemeClr val="tx1"/>
                </a:solidFill>
                <a:latin typeface="+mn-lt"/>
                <a:ea typeface="ＭＳ Ｐゴシック" charset="0"/>
                <a:cs typeface="ＭＳ Ｐゴシック" charset="0"/>
              </a:rPr>
              <a:t>perf</a:t>
            </a:r>
            <a:r>
              <a:rPr lang="en-US" sz="1200" kern="1200" dirty="0" smtClean="0">
                <a:solidFill>
                  <a:schemeClr val="tx1"/>
                </a:solidFill>
                <a:latin typeface="+mn-lt"/>
                <a:ea typeface="ＭＳ Ｐゴシック" charset="0"/>
                <a:cs typeface="ＭＳ Ｐゴシック" charset="0"/>
              </a:rPr>
              <a:t> stat ./</a:t>
            </a:r>
            <a:r>
              <a:rPr lang="en-US" sz="1200" kern="1200" dirty="0" err="1" smtClean="0">
                <a:solidFill>
                  <a:schemeClr val="tx1"/>
                </a:solidFill>
                <a:latin typeface="+mn-lt"/>
                <a:ea typeface="ＭＳ Ｐゴシック" charset="0"/>
                <a:cs typeface="ＭＳ Ｐゴシック" charset="0"/>
              </a:rPr>
              <a:t>a.out</a:t>
            </a:r>
            <a:r>
              <a:rPr lang="en-US" sz="1200" kern="1200" dirty="0" smtClean="0">
                <a:solidFill>
                  <a:schemeClr val="tx1"/>
                </a:solidFill>
                <a:latin typeface="+mn-lt"/>
                <a:ea typeface="ＭＳ Ｐゴシック" charset="0"/>
                <a:cs typeface="ＭＳ Ｐゴシック" charset="0"/>
              </a:rPr>
              <a:t> </a:t>
            </a:r>
          </a:p>
          <a:p>
            <a:r>
              <a:rPr lang="en-US" sz="1200" kern="1200" dirty="0" smtClean="0">
                <a:solidFill>
                  <a:schemeClr val="tx1"/>
                </a:solidFill>
                <a:latin typeface="+mn-lt"/>
                <a:ea typeface="ＭＳ Ｐゴシック" charset="0"/>
                <a:cs typeface="ＭＳ Ｐゴシック" charset="0"/>
              </a:rPr>
              <a:t>For more </a:t>
            </a:r>
            <a:r>
              <a:rPr lang="en-US" sz="1200" kern="1200" dirty="0" err="1" smtClean="0">
                <a:solidFill>
                  <a:schemeClr val="tx1"/>
                </a:solidFill>
                <a:latin typeface="+mn-lt"/>
                <a:ea typeface="ＭＳ Ｐゴシック" charset="0"/>
                <a:cs typeface="ＭＳ Ｐゴシック" charset="0"/>
              </a:rPr>
              <a:t>perf</a:t>
            </a:r>
            <a:r>
              <a:rPr lang="en-US" sz="1200" kern="1200" dirty="0" smtClean="0">
                <a:solidFill>
                  <a:schemeClr val="tx1"/>
                </a:solidFill>
                <a:latin typeface="+mn-lt"/>
                <a:ea typeface="ＭＳ Ｐゴシック" charset="0"/>
                <a:cs typeface="ＭＳ Ｐゴシック" charset="0"/>
              </a:rPr>
              <a:t> examples see:</a:t>
            </a:r>
            <a:r>
              <a:rPr lang="en-US" sz="1200" kern="1200" baseline="0" dirty="0" smtClean="0">
                <a:solidFill>
                  <a:schemeClr val="tx1"/>
                </a:solidFill>
                <a:latin typeface="+mn-lt"/>
                <a:ea typeface="ＭＳ Ｐゴシック" charset="0"/>
                <a:cs typeface="ＭＳ Ｐゴシック" charset="0"/>
              </a:rPr>
              <a:t> http://</a:t>
            </a:r>
            <a:r>
              <a:rPr lang="en-US" sz="1200" kern="1200" baseline="0" dirty="0" err="1" smtClean="0">
                <a:solidFill>
                  <a:schemeClr val="tx1"/>
                </a:solidFill>
                <a:latin typeface="+mn-lt"/>
                <a:ea typeface="ＭＳ Ｐゴシック" charset="0"/>
                <a:cs typeface="ＭＳ Ｐゴシック" charset="0"/>
              </a:rPr>
              <a:t>www.brendangregg.com</a:t>
            </a:r>
            <a:r>
              <a:rPr lang="en-US" sz="1200" kern="1200" baseline="0" dirty="0" smtClean="0">
                <a:solidFill>
                  <a:schemeClr val="tx1"/>
                </a:solidFill>
                <a:latin typeface="+mn-lt"/>
                <a:ea typeface="ＭＳ Ｐゴシック" charset="0"/>
                <a:cs typeface="ＭＳ Ｐゴシック" charset="0"/>
              </a:rPr>
              <a:t>/</a:t>
            </a:r>
            <a:r>
              <a:rPr lang="en-US" sz="1200" kern="1200" baseline="0" dirty="0" err="1" smtClean="0">
                <a:solidFill>
                  <a:schemeClr val="tx1"/>
                </a:solidFill>
                <a:latin typeface="+mn-lt"/>
                <a:ea typeface="ＭＳ Ｐゴシック" charset="0"/>
                <a:cs typeface="ＭＳ Ｐゴシック" charset="0"/>
              </a:rPr>
              <a:t>perf.html</a:t>
            </a:r>
            <a:endParaRPr lang="en-US" sz="1200" kern="1200" baseline="0" dirty="0" smtClean="0">
              <a:solidFill>
                <a:schemeClr val="tx1"/>
              </a:solidFill>
              <a:latin typeface="+mn-lt"/>
              <a:ea typeface="ＭＳ Ｐゴシック" charset="0"/>
              <a:cs typeface="ＭＳ Ｐゴシック" charset="0"/>
            </a:endParaRPr>
          </a:p>
          <a:p>
            <a:endParaRPr lang="en-US" sz="1200" kern="1200" baseline="0" dirty="0" smtClean="0">
              <a:solidFill>
                <a:schemeClr val="tx1"/>
              </a:solidFill>
              <a:latin typeface="+mn-lt"/>
              <a:ea typeface="ＭＳ Ｐゴシック" charset="0"/>
              <a:cs typeface="ＭＳ Ｐゴシック" charset="0"/>
            </a:endParaRPr>
          </a:p>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34</a:t>
            </a:fld>
            <a:endParaRPr lang="en-US"/>
          </a:p>
        </p:txBody>
      </p:sp>
    </p:spTree>
    <p:extLst>
      <p:ext uri="{BB962C8B-B14F-4D97-AF65-F5344CB8AC3E}">
        <p14:creationId xmlns:p14="http://schemas.microsoft.com/office/powerpoint/2010/main" val="134624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2</a:t>
            </a:fld>
            <a:endParaRPr lang="en-US"/>
          </a:p>
        </p:txBody>
      </p:sp>
    </p:spTree>
    <p:extLst>
      <p:ext uri="{BB962C8B-B14F-4D97-AF65-F5344CB8AC3E}">
        <p14:creationId xmlns:p14="http://schemas.microsoft.com/office/powerpoint/2010/main" val="122534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Copmile</a:t>
            </a:r>
            <a:r>
              <a:rPr lang="en-US" dirty="0" smtClean="0"/>
              <a:t> with –</a:t>
            </a:r>
            <a:r>
              <a:rPr lang="en-US" dirty="0" err="1" smtClean="0"/>
              <a:t>mavx</a:t>
            </a:r>
            <a:r>
              <a:rPr lang="en-US" baseline="0" dirty="0" smtClean="0"/>
              <a:t> –O3</a:t>
            </a:r>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36</a:t>
            </a:fld>
            <a:endParaRPr lang="en-US"/>
          </a:p>
        </p:txBody>
      </p:sp>
    </p:spTree>
    <p:extLst>
      <p:ext uri="{BB962C8B-B14F-4D97-AF65-F5344CB8AC3E}">
        <p14:creationId xmlns:p14="http://schemas.microsoft.com/office/powerpoint/2010/main" val="1938188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TaihuLight</a:t>
            </a:r>
            <a:r>
              <a:rPr lang="en-US" dirty="0" smtClean="0"/>
              <a:t> is currently up and running at the National Supercomputing Center in the city of Wuxi, a manufacturing and technology hub, a two-hour drive west of Shanghai. The system will be used for various.</a:t>
            </a:r>
          </a:p>
          <a:p>
            <a:endParaRPr lang="en-US" dirty="0" smtClean="0"/>
          </a:p>
          <a:p>
            <a:r>
              <a:rPr lang="en-US" dirty="0" smtClean="0"/>
              <a:t>The supercomputer was developed by the National Research Center of Parallel Computer Engineering &amp; Technology (NRCPC), the same organization that designed </a:t>
            </a:r>
            <a:r>
              <a:rPr lang="en-US" dirty="0" err="1" smtClean="0"/>
              <a:t>TaihuLight’s</a:t>
            </a:r>
            <a:r>
              <a:rPr lang="en-US" dirty="0" smtClean="0"/>
              <a:t> predecessor, the Sunway </a:t>
            </a:r>
            <a:r>
              <a:rPr lang="en-US" dirty="0" err="1" smtClean="0"/>
              <a:t>BlueLight</a:t>
            </a:r>
            <a:r>
              <a:rPr lang="en-US" dirty="0" smtClean="0"/>
              <a:t> system, which is installed at the National Supercomputing Center in Jinan. </a:t>
            </a:r>
            <a:r>
              <a:rPr lang="en-US" dirty="0" err="1" smtClean="0"/>
              <a:t>BlueLight</a:t>
            </a:r>
            <a:r>
              <a:rPr lang="en-US" dirty="0" smtClean="0"/>
              <a:t> is a 796-teraflop supercomputer, which was deployed in 2011. It currently resides at number xx on the TOP500 list.</a:t>
            </a:r>
          </a:p>
          <a:p>
            <a:endParaRPr lang="en-US" dirty="0" smtClean="0"/>
          </a:p>
          <a:p>
            <a:r>
              <a:rPr lang="en-US" dirty="0" err="1" smtClean="0"/>
              <a:t>BlueLight</a:t>
            </a:r>
            <a:r>
              <a:rPr lang="en-US" dirty="0" smtClean="0"/>
              <a:t> is powered by an older version of the </a:t>
            </a:r>
            <a:r>
              <a:rPr lang="en-US" dirty="0" err="1" smtClean="0"/>
              <a:t>ShenWei</a:t>
            </a:r>
            <a:r>
              <a:rPr lang="en-US" dirty="0" smtClean="0"/>
              <a:t> processor, a third-generation 16-core chip, known as the SW1600, which tops out at about 140 gigaflops. In the five years since that system came online, NRCPC developed a much more powerful processor, the SW26010, a 260-core chip that can crank out just over 3 teraflops. </a:t>
            </a:r>
            <a:r>
              <a:rPr lang="en-US" dirty="0" err="1" smtClean="0"/>
              <a:t>TaihuLight</a:t>
            </a:r>
            <a:r>
              <a:rPr lang="en-US" dirty="0" smtClean="0"/>
              <a:t> has a single SW26010 in each of its 40,960 nodes, which adds up 125 peak </a:t>
            </a:r>
            <a:r>
              <a:rPr lang="en-US" dirty="0" err="1" smtClean="0"/>
              <a:t>petaflops</a:t>
            </a:r>
            <a:r>
              <a:rPr lang="en-US" dirty="0" smtClean="0"/>
              <a:t> across the entire machine (more than 10 million cores). </a:t>
            </a:r>
            <a:r>
              <a:rPr lang="en-US" dirty="0" err="1" smtClean="0"/>
              <a:t>Linpack</a:t>
            </a:r>
            <a:r>
              <a:rPr lang="en-US" dirty="0" smtClean="0"/>
              <a:t>, of course, is going to leave some FLOPS on the table, but 93 </a:t>
            </a:r>
            <a:r>
              <a:rPr lang="en-US" dirty="0" err="1" smtClean="0"/>
              <a:t>petaflops</a:t>
            </a:r>
            <a:r>
              <a:rPr lang="en-US" dirty="0" smtClean="0"/>
              <a:t> represents a respectable 74 percent yield of peak performance.</a:t>
            </a:r>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72</a:t>
            </a:fld>
            <a:endParaRPr lang="en-US"/>
          </a:p>
        </p:txBody>
      </p:sp>
    </p:spTree>
    <p:extLst>
      <p:ext uri="{BB962C8B-B14F-4D97-AF65-F5344CB8AC3E}">
        <p14:creationId xmlns:p14="http://schemas.microsoft.com/office/powerpoint/2010/main" val="15991792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199 </a:t>
            </a:r>
            <a:r>
              <a:rPr lang="en-US" dirty="0" err="1" smtClean="0"/>
              <a:t>america</a:t>
            </a:r>
            <a:r>
              <a:rPr lang="en-US" dirty="0" smtClean="0"/>
              <a:t>, the</a:t>
            </a:r>
            <a:r>
              <a:rPr lang="en-US" baseline="0" dirty="0" smtClean="0"/>
              <a:t> fewest since 1993</a:t>
            </a:r>
          </a:p>
          <a:p>
            <a:r>
              <a:rPr lang="en-US" baseline="0" smtClean="0"/>
              <a:t>234 2014</a:t>
            </a:r>
            <a:endParaRPr lang="en-US"/>
          </a:p>
        </p:txBody>
      </p:sp>
      <p:sp>
        <p:nvSpPr>
          <p:cNvPr id="4" name="Slide Number Placeholder 3"/>
          <p:cNvSpPr>
            <a:spLocks noGrp="1"/>
          </p:cNvSpPr>
          <p:nvPr>
            <p:ph type="sldNum" sz="quarter" idx="10"/>
          </p:nvPr>
        </p:nvSpPr>
        <p:spPr/>
        <p:txBody>
          <a:bodyPr/>
          <a:lstStyle/>
          <a:p>
            <a:fld id="{BF8C753B-8354-5641-955B-65FADBD0F726}" type="slidenum">
              <a:rPr lang="en-US" smtClean="0"/>
              <a:t>73</a:t>
            </a:fld>
            <a:endParaRPr lang="en-US"/>
          </a:p>
        </p:txBody>
      </p:sp>
    </p:spTree>
    <p:extLst>
      <p:ext uri="{BB962C8B-B14F-4D97-AF65-F5344CB8AC3E}">
        <p14:creationId xmlns:p14="http://schemas.microsoft.com/office/powerpoint/2010/main" val="871047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199 </a:t>
            </a:r>
            <a:r>
              <a:rPr lang="en-US" dirty="0" err="1" smtClean="0"/>
              <a:t>america</a:t>
            </a:r>
            <a:r>
              <a:rPr lang="en-US" dirty="0" smtClean="0"/>
              <a:t>, the</a:t>
            </a:r>
            <a:r>
              <a:rPr lang="en-US" baseline="0" dirty="0" smtClean="0"/>
              <a:t> fewest since 1993</a:t>
            </a:r>
          </a:p>
          <a:p>
            <a:r>
              <a:rPr lang="en-US" baseline="0" dirty="0" smtClean="0"/>
              <a:t>234 2014</a:t>
            </a:r>
            <a:endParaRPr lang="en-US" dirty="0"/>
          </a:p>
        </p:txBody>
      </p:sp>
      <p:sp>
        <p:nvSpPr>
          <p:cNvPr id="4" name="Slide Number Placeholder 3"/>
          <p:cNvSpPr>
            <a:spLocks noGrp="1"/>
          </p:cNvSpPr>
          <p:nvPr>
            <p:ph type="sldNum" sz="quarter" idx="10"/>
          </p:nvPr>
        </p:nvSpPr>
        <p:spPr/>
        <p:txBody>
          <a:bodyPr/>
          <a:lstStyle/>
          <a:p>
            <a:fld id="{BF8C753B-8354-5641-955B-65FADBD0F726}" type="slidenum">
              <a:rPr lang="en-US" smtClean="0"/>
              <a:t>74</a:t>
            </a:fld>
            <a:endParaRPr lang="en-US"/>
          </a:p>
        </p:txBody>
      </p:sp>
    </p:spTree>
    <p:extLst>
      <p:ext uri="{BB962C8B-B14F-4D97-AF65-F5344CB8AC3E}">
        <p14:creationId xmlns:p14="http://schemas.microsoft.com/office/powerpoint/2010/main" val="871047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Intel® Omni-Path Architecture (Intel® OPA) is well suited to the demands of deep learning, enabling near-linear scalability across large numbers of nodes to provide fast time to results for large problems (see Figure 1).</a:t>
            </a:r>
          </a:p>
          <a:p>
            <a:endParaRPr lang="en-US" dirty="0" smtClean="0"/>
          </a:p>
          <a:p>
            <a:r>
              <a:rPr lang="en-US" dirty="0" smtClean="0"/>
              <a:t>Intel® Xeon® Scalable processors provide up to 2.2X higher neural network training performance than previous-generation Intel Xeon processors.[</a:t>
            </a:r>
            <a:r>
              <a:rPr lang="en-US" dirty="0" err="1" smtClean="0"/>
              <a:t>i</a:t>
            </a:r>
            <a:r>
              <a:rPr lang="en-US" dirty="0" smtClean="0"/>
              <a:t>]</a:t>
            </a:r>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80</a:t>
            </a:fld>
            <a:endParaRPr lang="en-US"/>
          </a:p>
        </p:txBody>
      </p:sp>
    </p:spTree>
    <p:extLst>
      <p:ext uri="{BB962C8B-B14F-4D97-AF65-F5344CB8AC3E}">
        <p14:creationId xmlns:p14="http://schemas.microsoft.com/office/powerpoint/2010/main" val="3472758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September 22, 2017</a:t>
            </a:r>
          </a:p>
          <a:p>
            <a:endParaRPr lang="en-US" dirty="0" smtClean="0"/>
          </a:p>
          <a:p>
            <a:r>
              <a:rPr lang="en-US" dirty="0" smtClean="0"/>
              <a:t>The 66th HPC User Forum held September 5-7, in Milwaukee, Wisconsin, at the elegant and historic </a:t>
            </a:r>
            <a:r>
              <a:rPr lang="en-US" dirty="0" err="1" smtClean="0"/>
              <a:t>Pfister</a:t>
            </a:r>
            <a:r>
              <a:rPr lang="en-US" dirty="0" smtClean="0"/>
              <a:t> Hotel, highlighting the 1893 Victorian décor and art of “The Grand Hotel Of The West,” contrasted nicely with presentations on the latest trends in modern computing – deep learning, machine learning and AI.</a:t>
            </a:r>
          </a:p>
          <a:p>
            <a:endParaRPr lang="en-US" dirty="0" smtClean="0"/>
          </a:p>
          <a:p>
            <a:r>
              <a:rPr lang="en-US" dirty="0" smtClean="0"/>
              <a:t>Over the course of two days of presentations, a couple common themes became obvious: First, that machine and deep learning are focused currently on specific rather than general use cases and second, that ML and DL need to be part of an integrated workflow to be effective.</a:t>
            </a:r>
          </a:p>
          <a:p>
            <a:endParaRPr lang="en-US" dirty="0" smtClean="0"/>
          </a:p>
          <a:p>
            <a:r>
              <a:rPr lang="en-US" dirty="0" smtClean="0"/>
              <a:t>This was exemplified by Dr. Maarten </a:t>
            </a:r>
            <a:r>
              <a:rPr lang="en-US" dirty="0" err="1" smtClean="0"/>
              <a:t>Sierhuis</a:t>
            </a:r>
            <a:r>
              <a:rPr lang="en-US" dirty="0" smtClean="0"/>
              <a:t> from Nissan Research Facility Silicon Valley with his presentation “Technologies for Making Self-Driving Vehicles the Norm.” One of the most engaging talks, Dr. </a:t>
            </a:r>
            <a:r>
              <a:rPr lang="en-US" dirty="0" err="1" smtClean="0"/>
              <a:t>Sierhuis’s</a:t>
            </a:r>
            <a:r>
              <a:rPr lang="en-US" dirty="0" smtClean="0"/>
              <a:t> multi-media presentation on the triumphs and challenges facing Nissan while developing its self-driving vehicle program showcased that machine and deep learning “drives” the autonomous vehicle revolution.</a:t>
            </a:r>
          </a:p>
          <a:p>
            <a:endParaRPr lang="en-US" dirty="0" smtClean="0"/>
          </a:p>
          <a:p>
            <a:r>
              <a:rPr lang="en-US" dirty="0" smtClean="0"/>
              <a:t>The challenge that Nissan and other deep learning practitioners face is that current deep learning algorithms are programmed to learn to do one thing extremely well – the specific use case: image recognition of stop signs for example. Once an algorithm learns to recognize stop signs, the same amount of discrete learning must apply for every other road sign a vehicle may encounter. To create a general-purpose “road sign learning algorithm”, not only do you need a massive amount of image data (in the tens of millions of varied images), but also the compute to power the learning effort.</a:t>
            </a:r>
          </a:p>
          <a:p>
            <a:endParaRPr lang="en-US" dirty="0" smtClean="0"/>
          </a:p>
          <a:p>
            <a:r>
              <a:rPr lang="en-US" dirty="0" smtClean="0"/>
              <a:t>Dr</a:t>
            </a:r>
            <a:r>
              <a:rPr lang="en-US" dirty="0" smtClean="0"/>
              <a:t>. </a:t>
            </a:r>
            <a:r>
              <a:rPr lang="en-US" dirty="0" err="1" smtClean="0"/>
              <a:t>Weng</a:t>
            </a:r>
            <a:r>
              <a:rPr lang="en-US" dirty="0" smtClean="0"/>
              <a:t>-Keen Wong from the NSF echoed much the same distinction between the specific and general case algorithm during his talk “Research in Deep Learning: A Perspective From NSF” and was also mentioned by </a:t>
            </a:r>
            <a:r>
              <a:rPr lang="en-US" dirty="0" err="1" smtClean="0"/>
              <a:t>Nvidia’s</a:t>
            </a:r>
            <a:r>
              <a:rPr lang="en-US" dirty="0" smtClean="0"/>
              <a:t> Dale Southard during the disruptive technology panel. Arno </a:t>
            </a:r>
            <a:r>
              <a:rPr lang="en-US" dirty="0" err="1" smtClean="0"/>
              <a:t>Kolster</a:t>
            </a:r>
            <a:r>
              <a:rPr lang="en-US" dirty="0" smtClean="0"/>
              <a:t> from </a:t>
            </a:r>
            <a:r>
              <a:rPr lang="en-US" dirty="0" err="1" smtClean="0"/>
              <a:t>Providentia</a:t>
            </a:r>
            <a:r>
              <a:rPr lang="en-US" dirty="0" smtClean="0"/>
              <a:t> Worldwide in his presentation “Machine and Deep Learning: Practical Deployments and Best Practices for the Next Two Years” claimed as well that general purpose learning algorithms are obviously the way to go, but are still some time out.</a:t>
            </a:r>
          </a:p>
          <a:p>
            <a:endParaRPr lang="en-US" dirty="0" smtClean="0"/>
          </a:p>
          <a:p>
            <a:r>
              <a:rPr lang="en-US" dirty="0" err="1" smtClean="0"/>
              <a:t>Nissans’s</a:t>
            </a:r>
            <a:r>
              <a:rPr lang="en-US" dirty="0" smtClean="0"/>
              <a:t> Dr. </a:t>
            </a:r>
            <a:r>
              <a:rPr lang="en-US" dirty="0" err="1" smtClean="0"/>
              <a:t>Sierhuis</a:t>
            </a:r>
            <a:r>
              <a:rPr lang="en-US" dirty="0" smtClean="0"/>
              <a:t> went on to highlight some challenges computers still face which human drivers take for granted. For example, what does an autonomous vehicle do when a road crew is blocking the road in front of it? As a human driver, we’d simply move into the opposite lane to “just go around”, but to algorithms, this breaks all the rules: Crossing a double line, checking the opposite lane for oncoming traffic, shoulder checking, ensuring no crossing pedestrians, etc. All need real-time re-programming for the encountering vehicle and other vehicles that arriving at the obstacle.</a:t>
            </a:r>
          </a:p>
          <a:p>
            <a:endParaRPr lang="en-US" dirty="0" smtClean="0"/>
          </a:p>
          <a:p>
            <a:r>
              <a:rPr lang="en-US" dirty="0" smtClean="0"/>
              <a:t>Nissan proposes an “FAA-like” control system, but the viability of such a system remains to be seen. Certainly, autonomous technologies are integrating slowly into new cars to augment human drivers but a complete self-driving vehicle won’t appear in the marketplace overnight -cars will continue to function in a hybrid mode for some time. Rest assured, many of today’s young folks likely will never learn how to drive (or ask their parents to borrow the car on Saturday night).</a:t>
            </a:r>
          </a:p>
          <a:p>
            <a:endParaRPr lang="en-US" dirty="0" smtClean="0"/>
          </a:p>
          <a:p>
            <a:r>
              <a:rPr lang="en-US" dirty="0" smtClean="0"/>
              <a:t>This algorithmic specificity spotlights the difficulty of integrating deep learning into an actual production workflow.</a:t>
            </a:r>
          </a:p>
          <a:p>
            <a:endParaRPr lang="en-US" dirty="0" smtClean="0"/>
          </a:p>
          <a:p>
            <a:r>
              <a:rPr lang="en-US" dirty="0" smtClean="0"/>
              <a:t>Tim Barr’s (Cray) “Perspectives on HPC-Enabled AI” showed how Cray’s HPC technologies can be leveraged for Machine and Deep Learning for vision, speech and language. Stating that it all starts with analytics, Mr. Barr illustrated how industries such as Daimler improve manufacturing processes and products by leveraging deep learning to curtail vehicle noise and reduce vibration in its newest vehicles. </a:t>
            </a:r>
            <a:r>
              <a:rPr lang="en-US" dirty="0" err="1" smtClean="0"/>
              <a:t>Nikunj</a:t>
            </a:r>
            <a:r>
              <a:rPr lang="en-US" dirty="0" smtClean="0"/>
              <a:t> </a:t>
            </a:r>
            <a:r>
              <a:rPr lang="en-US" dirty="0" err="1" smtClean="0"/>
              <a:t>Oza</a:t>
            </a:r>
            <a:r>
              <a:rPr lang="en-US" dirty="0" smtClean="0"/>
              <a:t> from NASA Ames gave examples of machine learning behind aviation safety and astronaut health maintenance in “NASA Perspective on Deep Learning.” Dr. </a:t>
            </a:r>
            <a:r>
              <a:rPr lang="en-US" dirty="0" err="1" smtClean="0"/>
              <a:t>Oza’s</a:t>
            </a:r>
            <a:r>
              <a:rPr lang="en-US" dirty="0" smtClean="0"/>
              <a:t> background in analytics brought a fresh perspective to the proceedings and showcased that machine learning from history has earned a real place alongside modeling for industrial best practices.</a:t>
            </a:r>
          </a:p>
          <a:p>
            <a:endParaRPr lang="en-US" dirty="0" smtClean="0"/>
          </a:p>
          <a:p>
            <a:r>
              <a:rPr lang="en-US" dirty="0" smtClean="0"/>
              <a:t>In the simulation space, a fascinating talk from the LLNL HPC4Mfg program was William Elmer’s (LLNL) discussion of Proctor &amp; Gamble’s “Faster Turnaround for </a:t>
            </a:r>
            <a:r>
              <a:rPr lang="en-US" dirty="0" err="1" smtClean="0"/>
              <a:t>Multiscale</a:t>
            </a:r>
            <a:r>
              <a:rPr lang="en-US" dirty="0" smtClean="0"/>
              <a:t> Models of Paper Fiber Products.” Simulating various paper product textures and fibers greatly reduce the amount of energy from drying and compaction. Likewise, Shiloh Industries’ Hal Gerber described “High Pressure Casting for Structural Requirements and The Implications on Simulation.” Shiloh’s team leverages HPC for changing vehicle structure — especially in creating lighter components with composites like carbon fiber and mixed materials.</a:t>
            </a:r>
          </a:p>
          <a:p>
            <a:endParaRPr lang="en-US" dirty="0" smtClean="0"/>
          </a:p>
          <a:p>
            <a:r>
              <a:rPr lang="en-US" dirty="0" smtClean="0"/>
              <a:t>It’s clear from the discussion that machine learning and AI are set to be first class citizens alongside traditional simulation within the HPC community in short order. While still unproven and with a wide variety of new software implementations, HP Labs presented a first-of-its-kind analysis of ML benchmarking on HPC Platforms. Hewlett Packard Labs’ Natalia </a:t>
            </a:r>
            <a:r>
              <a:rPr lang="en-US" dirty="0" err="1" smtClean="0"/>
              <a:t>Vassilieva’s</a:t>
            </a:r>
            <a:r>
              <a:rPr lang="en-US" dirty="0" smtClean="0"/>
              <a:t> “Characterization and Benchmarking of Deep Learning” showcased the “Book of Recipes” HP Labs is developing with various hardware and software configurations. Fresh off their integration of SGI technology into their technology stack, the talk not only highlighted the newer software platforms which the learning systems leverage, but demonstrated that HPE’s portfolio of systems and experience in both HPC and hyper scale environments is impressive indeed.</a:t>
            </a:r>
          </a:p>
          <a:p>
            <a:endParaRPr lang="en-US" dirty="0" smtClean="0"/>
          </a:p>
          <a:p>
            <a:r>
              <a:rPr lang="en-US" dirty="0" smtClean="0"/>
              <a:t>Graham Anthony, CFO of </a:t>
            </a:r>
            <a:r>
              <a:rPr lang="en-US" dirty="0" err="1" smtClean="0"/>
              <a:t>BioVista</a:t>
            </a:r>
            <a:r>
              <a:rPr lang="en-US" dirty="0" smtClean="0"/>
              <a:t> spoke on the “Pursuit of Sustainable Healthcare Through Personalized Medicine With HPC.” Mr. Anthony was very passionate about the work </a:t>
            </a:r>
            <a:r>
              <a:rPr lang="en-US" dirty="0" err="1" smtClean="0"/>
              <a:t>BioVista</a:t>
            </a:r>
            <a:r>
              <a:rPr lang="en-US" dirty="0" smtClean="0"/>
              <a:t> is doing with HPE and how HPC and deep learning change the costs of healthcare by increased precision in treatment through deriving better insights from data. </a:t>
            </a:r>
            <a:r>
              <a:rPr lang="en-US" dirty="0" err="1" smtClean="0"/>
              <a:t>BioVista</a:t>
            </a:r>
            <a:r>
              <a:rPr lang="en-US" dirty="0" smtClean="0"/>
              <a:t> takes insight from deep learning and feeds that into simulations for better treatments – a true illustration that learning is here to stay, and works hand in hand with business process flows for traditional HPC.</a:t>
            </a:r>
          </a:p>
          <a:p>
            <a:endParaRPr lang="en-US" dirty="0" smtClean="0"/>
          </a:p>
          <a:p>
            <a:r>
              <a:rPr lang="en-US" dirty="0" smtClean="0"/>
              <a:t>In his talk entitled “</a:t>
            </a:r>
            <a:r>
              <a:rPr lang="en-US" dirty="0" err="1" smtClean="0"/>
              <a:t>Charliecloud</a:t>
            </a:r>
            <a:r>
              <a:rPr lang="en-US" dirty="0" smtClean="0"/>
              <a:t>: Containers are Good for More Than Serving Cat Pictures?” Reid </a:t>
            </a:r>
            <a:r>
              <a:rPr lang="en-US" dirty="0" err="1" smtClean="0"/>
              <a:t>Priedhorsky</a:t>
            </a:r>
            <a:r>
              <a:rPr lang="en-US" dirty="0" smtClean="0"/>
              <a:t> from LANL covered a wide range of topics including software stacks, design philosophy and demoed </a:t>
            </a:r>
            <a:r>
              <a:rPr lang="en-US" dirty="0" err="1" smtClean="0"/>
              <a:t>Charliecloud</a:t>
            </a:r>
            <a:r>
              <a:rPr lang="en-US" dirty="0" smtClean="0"/>
              <a:t> which enables execution of </a:t>
            </a:r>
            <a:r>
              <a:rPr lang="en-US" dirty="0" err="1" smtClean="0"/>
              <a:t>docker</a:t>
            </a:r>
            <a:r>
              <a:rPr lang="en-US" dirty="0" smtClean="0"/>
              <a:t> containers on supercomputers.</a:t>
            </a:r>
          </a:p>
          <a:p>
            <a:endParaRPr lang="en-US" dirty="0" smtClean="0"/>
          </a:p>
          <a:p>
            <a:r>
              <a:rPr lang="en-US" dirty="0" smtClean="0"/>
              <a:t>The tongue-in-cheek title about cat pictures being synonymous with deep learning image recognition is not by accident. Stand-alone image recognition is really cool, but as expounded upon above, the true benefit from deep learning is having an integrated workflow where data sources are ingested by a general purpose deep learning platform with outcomes that benefit business, industry and academia.</a:t>
            </a:r>
          </a:p>
          <a:p>
            <a:endParaRPr lang="en-US" dirty="0" smtClean="0"/>
          </a:p>
          <a:p>
            <a:r>
              <a:rPr lang="en-US" dirty="0" smtClean="0"/>
              <a:t>From the talks, it is also clear that Machine Learning, Deep Learning and AI are presently fueled more by industry than by academia. This could be due to strategic and competitive business drivers as well as the sheer amount of data that companies like Facebook, </a:t>
            </a:r>
            <a:r>
              <a:rPr lang="en-US" dirty="0" err="1" smtClean="0"/>
              <a:t>Baidu</a:t>
            </a:r>
            <a:r>
              <a:rPr lang="en-US" dirty="0" smtClean="0"/>
              <a:t> and Google have available to them driving AI research and deep learning-backed products. HPC might not be needed to push these disciplines forward and is likely why we see this trend becoming more prevalent in everyday news.</a:t>
            </a:r>
          </a:p>
          <a:p>
            <a:endParaRPr lang="en-US" dirty="0" smtClean="0"/>
          </a:p>
          <a:p>
            <a:r>
              <a:rPr lang="en-US" dirty="0" smtClean="0"/>
              <a:t>There was obvious concern from the audience about a future where machines rule the world. Ethical questions of companies knowingly replacing workers with robots or AI came up in a very lively discussion. Some argued that there is a place for both humans and AI — quieting the fear that tens of thousands of people would be replaced by algorithms and robots. Others see a more dismal human future with evil and malevolent robots taking control and little left for humans to do. These are, of course, difficult questions to answer and further debates will engage and entertain everyone as we keep moving toward an uncertain, technical future.</a:t>
            </a:r>
          </a:p>
          <a:p>
            <a:endParaRPr lang="en-US" dirty="0" smtClean="0"/>
          </a:p>
          <a:p>
            <a:r>
              <a:rPr lang="en-US" dirty="0" smtClean="0"/>
              <a:t>On a lighter note, Wednesday evening’s dinner featured a local volunteer docent, Dave </a:t>
            </a:r>
            <a:r>
              <a:rPr lang="en-US" dirty="0" err="1" smtClean="0"/>
              <a:t>Fehlauer</a:t>
            </a:r>
            <a:r>
              <a:rPr lang="en-US" dirty="0" smtClean="0"/>
              <a:t>, giving an enjoyable, informative talk on Captain Frederick Pabst: his family, his world and his well-known Milwaukee staple, The Pabst Brewing Company.</a:t>
            </a:r>
          </a:p>
          <a:p>
            <a:endParaRPr lang="en-US" dirty="0" smtClean="0"/>
          </a:p>
          <a:p>
            <a:r>
              <a:rPr lang="en-US" dirty="0" smtClean="0"/>
              <a:t>By all accounts, this was one of the most enjoyed HPC User Forums meetings. With a coherent theme and a dynamic range of presentations, the Forum kept everyone’s interest and showcased the realm of possibilities within this encouraging trend of computing, both from industry and academic research perspectives.</a:t>
            </a:r>
          </a:p>
          <a:p>
            <a:endParaRPr lang="en-US" dirty="0" smtClean="0"/>
          </a:p>
          <a:p>
            <a:r>
              <a:rPr lang="en-US" dirty="0" smtClean="0"/>
              <a:t>The next domestic HPC User Forum will be held April 16-18, 2018 at the Loews </a:t>
            </a:r>
            <a:r>
              <a:rPr lang="en-US" dirty="0" err="1" smtClean="0"/>
              <a:t>Ventana</a:t>
            </a:r>
            <a:r>
              <a:rPr lang="en-US" dirty="0" smtClean="0"/>
              <a:t> Canyon in Tucson, Arizona. See http://</a:t>
            </a:r>
            <a:r>
              <a:rPr lang="en-US" dirty="0" err="1" smtClean="0"/>
              <a:t>hpcuserforum.com</a:t>
            </a:r>
            <a:r>
              <a:rPr lang="en-US" dirty="0" smtClean="0"/>
              <a:t> for further information.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81</a:t>
            </a:fld>
            <a:endParaRPr lang="en-US"/>
          </a:p>
        </p:txBody>
      </p:sp>
    </p:spTree>
    <p:extLst>
      <p:ext uri="{BB962C8B-B14F-4D97-AF65-F5344CB8AC3E}">
        <p14:creationId xmlns:p14="http://schemas.microsoft.com/office/powerpoint/2010/main" val="3287885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LONDON &amp; KEFLAVIK, Iceland, Sept. 20, 2017 — Verne Global, a provider of highly </a:t>
            </a:r>
            <a:r>
              <a:rPr lang="en-US" dirty="0" err="1" smtClean="0"/>
              <a:t>optimised</a:t>
            </a:r>
            <a:r>
              <a:rPr lang="en-US" dirty="0" smtClean="0"/>
              <a:t>, secure, and 100% renewably powered data center solutions, today announced that </a:t>
            </a:r>
            <a:r>
              <a:rPr lang="en-US" dirty="0" err="1" smtClean="0"/>
              <a:t>DeepL</a:t>
            </a:r>
            <a:r>
              <a:rPr lang="en-US" dirty="0" smtClean="0"/>
              <a:t> has deployed its 5.1 </a:t>
            </a:r>
            <a:r>
              <a:rPr lang="en-US" dirty="0" err="1" smtClean="0"/>
              <a:t>petaFLOPS</a:t>
            </a:r>
            <a:r>
              <a:rPr lang="en-US" dirty="0" smtClean="0"/>
              <a:t> supercomputer in its campus. Designed to support </a:t>
            </a:r>
            <a:r>
              <a:rPr lang="en-US" dirty="0" err="1" smtClean="0"/>
              <a:t>DeepL’s</a:t>
            </a:r>
            <a:r>
              <a:rPr lang="en-US" dirty="0" smtClean="0"/>
              <a:t> artificial intelligence (AI) driven, neural network translation service, this supercomputer is viewed by many as the world’s most accurate and natural-sounding machine translation service. Verne Global was selected because of the following factors:</a:t>
            </a:r>
          </a:p>
          <a:p>
            <a:endParaRPr lang="en-US" dirty="0" smtClean="0"/>
          </a:p>
          <a:p>
            <a:r>
              <a:rPr lang="en-US" dirty="0" smtClean="0"/>
              <a:t>The innovative campus design </a:t>
            </a:r>
            <a:r>
              <a:rPr lang="en-US" dirty="0" err="1" smtClean="0"/>
              <a:t>specialised</a:t>
            </a:r>
            <a:r>
              <a:rPr lang="en-US" dirty="0" smtClean="0"/>
              <a:t> to support HPC and other intensive compute environments driven by the rise in AI, machine learning and big data analytics</a:t>
            </a:r>
          </a:p>
          <a:p>
            <a:r>
              <a:rPr lang="en-US" dirty="0" smtClean="0"/>
              <a:t>The expertise and technical knowledge of the Verne Global team, and</a:t>
            </a:r>
          </a:p>
          <a:p>
            <a:r>
              <a:rPr lang="en-US" dirty="0" smtClean="0"/>
              <a:t>Verne </a:t>
            </a:r>
            <a:r>
              <a:rPr lang="en-US" dirty="0" err="1" smtClean="0"/>
              <a:t>Global’s</a:t>
            </a:r>
            <a:r>
              <a:rPr lang="en-US" dirty="0" smtClean="0"/>
              <a:t> access to Iceland’s abundant, renewable power and its highly reliable, low-cost energy grid.</a:t>
            </a:r>
          </a:p>
          <a:p>
            <a:r>
              <a:rPr lang="en-US" dirty="0" smtClean="0"/>
              <a:t>“For </a:t>
            </a:r>
            <a:r>
              <a:rPr lang="en-US" dirty="0" err="1" smtClean="0"/>
              <a:t>DeepL</a:t>
            </a:r>
            <a:r>
              <a:rPr lang="en-US" dirty="0" smtClean="0"/>
              <a:t>, we needed a data center </a:t>
            </a:r>
            <a:r>
              <a:rPr lang="en-US" dirty="0" err="1" smtClean="0"/>
              <a:t>optimised</a:t>
            </a:r>
            <a:r>
              <a:rPr lang="en-US" dirty="0" smtClean="0"/>
              <a:t> for high-performance computing (HPC) environments and determined that our needs could not be met in Germany. Verne </a:t>
            </a:r>
            <a:r>
              <a:rPr lang="en-US" dirty="0" err="1" smtClean="0"/>
              <a:t>Global’s</a:t>
            </a:r>
            <a:r>
              <a:rPr lang="en-US" dirty="0" smtClean="0"/>
              <a:t> Icelandic campus provides us with the scalability, flexibility and technical resources we need. In addition, the abundance of low-cost renewable energy and free cooling will allow us to train </a:t>
            </a:r>
            <a:r>
              <a:rPr lang="en-US" dirty="0" err="1" smtClean="0"/>
              <a:t>DeepL’s</a:t>
            </a:r>
            <a:r>
              <a:rPr lang="en-US" dirty="0" smtClean="0"/>
              <a:t> neural networks at lower cost and faster scalability,” says </a:t>
            </a:r>
            <a:r>
              <a:rPr lang="en-US" dirty="0" err="1" smtClean="0"/>
              <a:t>Jaroslaw</a:t>
            </a:r>
            <a:r>
              <a:rPr lang="en-US" dirty="0" smtClean="0"/>
              <a:t> </a:t>
            </a:r>
            <a:r>
              <a:rPr lang="en-US" dirty="0" err="1" smtClean="0"/>
              <a:t>Kutylowski</a:t>
            </a:r>
            <a:r>
              <a:rPr lang="en-US" dirty="0" smtClean="0"/>
              <a:t>, CTO of </a:t>
            </a:r>
            <a:r>
              <a:rPr lang="en-US" dirty="0" err="1" smtClean="0"/>
              <a:t>DeepL</a:t>
            </a:r>
            <a:r>
              <a:rPr lang="en-US" dirty="0" smtClean="0"/>
              <a:t>. “Verne </a:t>
            </a:r>
            <a:r>
              <a:rPr lang="en-US" dirty="0" err="1" smtClean="0"/>
              <a:t>Global’s</a:t>
            </a:r>
            <a:r>
              <a:rPr lang="en-US" dirty="0" smtClean="0"/>
              <a:t> team has a high level of technical expertise, which helps us to implement ad hoc requests quickly and easily. I’ve never seen such an excellent cooperation before.”</a:t>
            </a:r>
          </a:p>
          <a:p>
            <a:endParaRPr lang="en-US" dirty="0" smtClean="0"/>
          </a:p>
          <a:p>
            <a:r>
              <a:rPr lang="en-US" dirty="0" smtClean="0"/>
              <a:t>On the supercomputer located within Verne </a:t>
            </a:r>
            <a:r>
              <a:rPr lang="en-US" dirty="0" err="1" smtClean="0"/>
              <a:t>Global’s</a:t>
            </a:r>
            <a:r>
              <a:rPr lang="en-US" dirty="0" smtClean="0"/>
              <a:t> campus, </a:t>
            </a:r>
            <a:r>
              <a:rPr lang="en-US" dirty="0" err="1" smtClean="0"/>
              <a:t>DeepL</a:t>
            </a:r>
            <a:r>
              <a:rPr lang="en-US" dirty="0" smtClean="0"/>
              <a:t> trains the neuronal translation networks based on collected data sets. As </a:t>
            </a:r>
            <a:r>
              <a:rPr lang="en-US" dirty="0" err="1" smtClean="0"/>
              <a:t>DeepL</a:t>
            </a:r>
            <a:r>
              <a:rPr lang="en-US" dirty="0" smtClean="0"/>
              <a:t> learns, the network leverages AI to examine millions of translations and learn independently how to translate with the right grammar and structure.</a:t>
            </a:r>
          </a:p>
          <a:p>
            <a:endParaRPr lang="en-US" dirty="0" smtClean="0"/>
          </a:p>
          <a:p>
            <a:r>
              <a:rPr lang="en-US" dirty="0" smtClean="0"/>
              <a:t>“We are pleased that our HPC-</a:t>
            </a:r>
            <a:r>
              <a:rPr lang="en-US" dirty="0" err="1" smtClean="0"/>
              <a:t>optimised</a:t>
            </a:r>
            <a:r>
              <a:rPr lang="en-US" dirty="0" smtClean="0"/>
              <a:t> campus was the ideal location for </a:t>
            </a:r>
            <a:r>
              <a:rPr lang="en-US" dirty="0" err="1" smtClean="0"/>
              <a:t>DeepL’s</a:t>
            </a:r>
            <a:r>
              <a:rPr lang="en-US" dirty="0" smtClean="0"/>
              <a:t> supercomputer. Our location in Iceland provides a low and stable energy price with the highest possible availability and scalability – criteria that are indispensable for computational and power-intensive applications,” says Tate Cantrell, Chief Technology Officer of Verne Global. “We are seeing growing interest from companies using AI tools, such as deep neural network (DNN) applications, to </a:t>
            </a:r>
            <a:r>
              <a:rPr lang="en-US" dirty="0" err="1" smtClean="0"/>
              <a:t>revolutionise</a:t>
            </a:r>
            <a:r>
              <a:rPr lang="en-US" dirty="0" smtClean="0"/>
              <a:t> how they move their businesses forward, create change, and elevate how we work, live and communicate.”</a:t>
            </a:r>
          </a:p>
          <a:p>
            <a:endParaRPr lang="en-US" dirty="0" smtClean="0"/>
          </a:p>
          <a:p>
            <a:r>
              <a:rPr lang="en-US" dirty="0" smtClean="0"/>
              <a:t>The market for AI, machine learning and cognitive computing is expanding rapidly. According to a recent paper, “Artificial Intelligence, The Next Digital Frontier?”, issued by the McKinsey Global Institute, the total annual external investment in AI was between $8B to $12B in 2016, with machine learning attracting nearly 60% of that investment. McKinsey also states that, “A confluence of developments is driving this new wave of AI development. Computer power is growing, algorithms and AI models are becoming more sophisticated, and, perhaps most important of all, the world is generating once unimaginable volumes of the fuel that powers AI—data. Billions of gigabytes every day, collected by networked devices ranging from web browsers to turbine sensors.”</a:t>
            </a:r>
          </a:p>
          <a:p>
            <a:endParaRPr lang="en-US" dirty="0" smtClean="0"/>
          </a:p>
          <a:p>
            <a:r>
              <a:rPr lang="en-US" dirty="0" smtClean="0"/>
              <a:t>Verne </a:t>
            </a:r>
            <a:r>
              <a:rPr lang="en-US" dirty="0" err="1" smtClean="0"/>
              <a:t>Global’s</a:t>
            </a:r>
            <a:r>
              <a:rPr lang="en-US" dirty="0" smtClean="0"/>
              <a:t> data center, located on a former NATO base in Iceland, draws its electricity from hydroelectric and geothermal energy. The cool, temperate climate in Iceland enables free cooling, that when combined with the low-cost, renewable power, means that companies can save more than 70% on the total cost of operations for their compute resources over less optimal locations within the US, UK and continental Europe. The combination of innovative, technical design and an optimal location make Verne Global one of the worlds most efficient data center campuses.</a:t>
            </a:r>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83</a:t>
            </a:fld>
            <a:endParaRPr lang="en-US"/>
          </a:p>
        </p:txBody>
      </p:sp>
    </p:spTree>
    <p:extLst>
      <p:ext uri="{BB962C8B-B14F-4D97-AF65-F5344CB8AC3E}">
        <p14:creationId xmlns:p14="http://schemas.microsoft.com/office/powerpoint/2010/main" val="1431889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B8D58B-E620-4962-B3AB-D9EC5BD3B2C3}" type="slidenum">
              <a:rPr lang="en-US" smtClean="0"/>
              <a:pPr/>
              <a:t>103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B8D58B-E620-4962-B3AB-D9EC5BD3B2C3}" type="slidenum">
              <a:rPr lang="en-US" smtClean="0"/>
              <a:pPr/>
              <a:t>104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EB8D58B-E620-4962-B3AB-D9EC5BD3B2C3}" type="slidenum">
              <a:rPr lang="en-US" smtClean="0"/>
              <a:pPr/>
              <a:t>105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040F1-6E9A-4261-93F9-AE2744713DF7}" type="slidenum">
              <a:rPr lang="en-US" smtClean="0"/>
              <a:pPr/>
              <a:t>3</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146</a:t>
            </a:fld>
            <a:endParaRPr lang="en-US"/>
          </a:p>
        </p:txBody>
      </p:sp>
    </p:spTree>
    <p:extLst>
      <p:ext uri="{BB962C8B-B14F-4D97-AF65-F5344CB8AC3E}">
        <p14:creationId xmlns:p14="http://schemas.microsoft.com/office/powerpoint/2010/main" val="4746701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E3474B0-386F-694A-A210-B39EF9350F22}" type="slidenum">
              <a:rPr lang="en-US" smtClean="0"/>
              <a:t>147</a:t>
            </a:fld>
            <a:endParaRPr lang="en-US"/>
          </a:p>
        </p:txBody>
      </p:sp>
    </p:spTree>
    <p:extLst>
      <p:ext uri="{BB962C8B-B14F-4D97-AF65-F5344CB8AC3E}">
        <p14:creationId xmlns:p14="http://schemas.microsoft.com/office/powerpoint/2010/main" val="474670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6040F1-6E9A-4261-93F9-AE2744713DF7}" type="slidenum">
              <a:rPr lang="en-US" smtClean="0"/>
              <a:pPr/>
              <a:t>4</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hypothetical machine can be constructed that can solve any solvable problem using simple rules (</a:t>
            </a:r>
            <a:r>
              <a:rPr lang="en-US" dirty="0" err="1" smtClean="0"/>
              <a:t>turing</a:t>
            </a:r>
            <a:r>
              <a:rPr lang="en-US" dirty="0" smtClean="0"/>
              <a:t> machine)</a:t>
            </a:r>
          </a:p>
          <a:p>
            <a:r>
              <a:rPr lang="en-US" dirty="0" smtClean="0"/>
              <a:t>the </a:t>
            </a:r>
            <a:r>
              <a:rPr lang="en-US" dirty="0" err="1" smtClean="0"/>
              <a:t>enshay</a:t>
            </a:r>
            <a:r>
              <a:rPr lang="en-US" baseline="0" dirty="0" err="1" smtClean="0"/>
              <a:t>dang</a:t>
            </a:r>
            <a:r>
              <a:rPr lang="en-US" baseline="0" dirty="0" smtClean="0"/>
              <a:t> </a:t>
            </a:r>
            <a:r>
              <a:rPr lang="en-US" dirty="0" smtClean="0"/>
              <a:t>is unsolvable in the general case</a:t>
            </a:r>
            <a:endParaRPr lang="en-US" dirty="0"/>
          </a:p>
        </p:txBody>
      </p:sp>
      <p:sp>
        <p:nvSpPr>
          <p:cNvPr id="4" name="Slide Number Placeholder 3"/>
          <p:cNvSpPr>
            <a:spLocks noGrp="1"/>
          </p:cNvSpPr>
          <p:nvPr>
            <p:ph type="sldNum" sz="quarter" idx="10"/>
          </p:nvPr>
        </p:nvSpPr>
        <p:spPr/>
        <p:txBody>
          <a:bodyPr/>
          <a:lstStyle/>
          <a:p>
            <a:fld id="{746040F1-6E9A-4261-93F9-AE2744713DF7}" type="slidenum">
              <a:rPr lang="en-US" smtClean="0"/>
              <a:pPr/>
              <a:t>5</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halting problem is historically important because it was one of the first problems to be proved </a:t>
            </a:r>
            <a:r>
              <a:rPr lang="en-US" dirty="0" err="1" smtClean="0"/>
              <a:t>undecidable</a:t>
            </a:r>
            <a:r>
              <a:rPr lang="en-US" dirty="0" smtClean="0"/>
              <a:t>. (Turing's proof went to press in May 1936, whereas Alonzo Church's proof of the </a:t>
            </a:r>
            <a:r>
              <a:rPr lang="en-US" dirty="0" err="1" smtClean="0"/>
              <a:t>undecidability</a:t>
            </a:r>
            <a:r>
              <a:rPr lang="en-US" dirty="0" smtClean="0"/>
              <a:t> of a problem in the lambda calculus had already been published in April 1936 (Church, 1936).) Subsequently, many other </a:t>
            </a:r>
            <a:r>
              <a:rPr lang="en-US" dirty="0" err="1" smtClean="0"/>
              <a:t>undecidable</a:t>
            </a:r>
            <a:r>
              <a:rPr lang="en-US" dirty="0" smtClean="0"/>
              <a:t> problems have been described.</a:t>
            </a:r>
            <a:endParaRPr lang="en-US" dirty="0"/>
          </a:p>
        </p:txBody>
      </p:sp>
      <p:sp>
        <p:nvSpPr>
          <p:cNvPr id="4" name="Slide Number Placeholder 3"/>
          <p:cNvSpPr>
            <a:spLocks noGrp="1"/>
          </p:cNvSpPr>
          <p:nvPr>
            <p:ph type="sldNum" sz="quarter" idx="10"/>
          </p:nvPr>
        </p:nvSpPr>
        <p:spPr/>
        <p:txBody>
          <a:bodyPr/>
          <a:lstStyle/>
          <a:p>
            <a:fld id="{746040F1-6E9A-4261-93F9-AE2744713DF7}" type="slidenum">
              <a:rPr lang="en-US" smtClean="0"/>
              <a:pPr/>
              <a:t>6</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hypothetical machine can be constructed that can solve any solvable problem using simple rules (</a:t>
            </a:r>
            <a:r>
              <a:rPr lang="en-US" dirty="0" err="1" smtClean="0"/>
              <a:t>turing</a:t>
            </a:r>
            <a:r>
              <a:rPr lang="en-US" dirty="0" smtClean="0"/>
              <a:t> machine)</a:t>
            </a:r>
          </a:p>
          <a:p>
            <a:r>
              <a:rPr lang="en-US" dirty="0" smtClean="0"/>
              <a:t>the </a:t>
            </a:r>
            <a:r>
              <a:rPr lang="en-US" dirty="0" err="1" smtClean="0"/>
              <a:t>entscheidungsproblem</a:t>
            </a:r>
            <a:r>
              <a:rPr lang="en-US" dirty="0" smtClean="0"/>
              <a:t> is unsolvable in the general case</a:t>
            </a:r>
            <a:endParaRPr lang="en-US" dirty="0"/>
          </a:p>
        </p:txBody>
      </p:sp>
      <p:sp>
        <p:nvSpPr>
          <p:cNvPr id="4" name="Slide Number Placeholder 3"/>
          <p:cNvSpPr>
            <a:spLocks noGrp="1"/>
          </p:cNvSpPr>
          <p:nvPr>
            <p:ph type="sldNum" sz="quarter" idx="10"/>
          </p:nvPr>
        </p:nvSpPr>
        <p:spPr/>
        <p:txBody>
          <a:bodyPr/>
          <a:lstStyle/>
          <a:p>
            <a:fld id="{746040F1-6E9A-4261-93F9-AE2744713DF7}" type="slidenum">
              <a:rPr lang="en-US" smtClean="0"/>
              <a:pPr/>
              <a:t>7</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interesting relation between Wars and Supercomputers</a:t>
            </a:r>
          </a:p>
          <a:p>
            <a:r>
              <a:rPr lang="en-US" dirty="0" smtClean="0"/>
              <a:t>Not</a:t>
            </a:r>
            <a:r>
              <a:rPr lang="en-US" baseline="0" dirty="0" smtClean="0"/>
              <a:t> only WWII but also Cold War (nuclear weapon, aircrafts, submarines, code breaking etc.)</a:t>
            </a:r>
          </a:p>
          <a:p>
            <a:r>
              <a:rPr lang="en-US" baseline="0" dirty="0" smtClean="0"/>
              <a:t>Lesson to learn: If we want Quantum Computing to take place sooner, we need a WWIII,</a:t>
            </a:r>
          </a:p>
          <a:p>
            <a:r>
              <a:rPr lang="en-US" baseline="0" dirty="0" smtClean="0"/>
              <a:t>     for sooner </a:t>
            </a:r>
            <a:r>
              <a:rPr lang="en-US" baseline="0" dirty="0" err="1" smtClean="0"/>
              <a:t>exascale</a:t>
            </a:r>
            <a:r>
              <a:rPr lang="en-US" baseline="0" dirty="0" smtClean="0"/>
              <a:t> computing another cold war (between China and USA) is enough</a:t>
            </a:r>
            <a:endParaRPr lang="en-US" dirty="0" smtClean="0"/>
          </a:p>
          <a:p>
            <a:endParaRPr lang="en-US" dirty="0" smtClean="0"/>
          </a:p>
          <a:p>
            <a:r>
              <a:rPr lang="en-US" dirty="0" smtClean="0"/>
              <a:t>Alan Turing,</a:t>
            </a:r>
            <a:r>
              <a:rPr lang="en-US" baseline="0" dirty="0" smtClean="0"/>
              <a:t> </a:t>
            </a:r>
          </a:p>
          <a:p>
            <a:r>
              <a:rPr lang="en-US" baseline="0" dirty="0" smtClean="0"/>
              <a:t>Gordon </a:t>
            </a:r>
            <a:r>
              <a:rPr lang="en-US" baseline="0" dirty="0" err="1" smtClean="0"/>
              <a:t>Welchman</a:t>
            </a:r>
            <a:r>
              <a:rPr lang="en-US" baseline="0" dirty="0" smtClean="0"/>
              <a:t>,</a:t>
            </a:r>
          </a:p>
          <a:p>
            <a:r>
              <a:rPr lang="en-US" baseline="0" dirty="0" smtClean="0"/>
              <a:t>Tommy Flowers – </a:t>
            </a:r>
          </a:p>
          <a:p>
            <a:endParaRPr lang="en-US" baseline="0" dirty="0" smtClean="0"/>
          </a:p>
          <a:p>
            <a:r>
              <a:rPr lang="en-US" baseline="0" dirty="0" err="1" smtClean="0"/>
              <a:t>Uboat</a:t>
            </a:r>
            <a:r>
              <a:rPr lang="en-US" baseline="0" dirty="0" smtClean="0"/>
              <a:t> Enigma --- 150 million million million settings	</a:t>
            </a:r>
          </a:p>
          <a:p>
            <a:r>
              <a:rPr lang="en-US" baseline="0" dirty="0" smtClean="0"/>
              <a:t>Bombe name is given to honor the early work by Polish</a:t>
            </a:r>
          </a:p>
          <a:p>
            <a:endParaRPr lang="en-US" baseline="0" dirty="0" smtClean="0"/>
          </a:p>
          <a:p>
            <a:r>
              <a:rPr lang="en-US" baseline="0" dirty="0" err="1" smtClean="0"/>
              <a:t>Tunny</a:t>
            </a:r>
            <a:r>
              <a:rPr lang="en-US" baseline="0" dirty="0" smtClean="0"/>
              <a:t> Machine Lorenz Company  - Nazi High Command</a:t>
            </a:r>
          </a:p>
          <a:p>
            <a:endParaRPr lang="en-US" baseline="0" dirty="0" smtClean="0"/>
          </a:p>
          <a:p>
            <a:r>
              <a:rPr lang="en-US" baseline="0" dirty="0" smtClean="0"/>
              <a:t>Colossus:  first electronic digital computer</a:t>
            </a:r>
          </a:p>
        </p:txBody>
      </p:sp>
      <p:sp>
        <p:nvSpPr>
          <p:cNvPr id="4" name="Slide Number Placeholder 3"/>
          <p:cNvSpPr>
            <a:spLocks noGrp="1"/>
          </p:cNvSpPr>
          <p:nvPr>
            <p:ph type="sldNum" sz="quarter" idx="10"/>
          </p:nvPr>
        </p:nvSpPr>
        <p:spPr/>
        <p:txBody>
          <a:bodyPr/>
          <a:lstStyle/>
          <a:p>
            <a:fld id="{746040F1-6E9A-4261-93F9-AE2744713DF7}" type="slidenum">
              <a:rPr lang="en-US" smtClean="0"/>
              <a:pPr/>
              <a:t>8</a:t>
            </a:fld>
            <a:endParaRPr lang="en-US"/>
          </a:p>
        </p:txBody>
      </p:sp>
    </p:spTree>
    <p:extLst>
      <p:ext uri="{BB962C8B-B14F-4D97-AF65-F5344CB8AC3E}">
        <p14:creationId xmlns:p14="http://schemas.microsoft.com/office/powerpoint/2010/main" val="1425214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Konrad</a:t>
            </a:r>
            <a:r>
              <a:rPr lang="en-US" baseline="0" dirty="0" smtClean="0"/>
              <a:t> </a:t>
            </a:r>
            <a:r>
              <a:rPr lang="en-US" baseline="0" dirty="0" err="1" smtClean="0"/>
              <a:t>Zuse</a:t>
            </a:r>
            <a:r>
              <a:rPr lang="en-US" baseline="0" dirty="0" smtClean="0"/>
              <a:t> – German Alan Turing, or Alan Turing is the British </a:t>
            </a:r>
            <a:r>
              <a:rPr lang="en-US" baseline="0" dirty="0" err="1" smtClean="0"/>
              <a:t>Konrad</a:t>
            </a:r>
            <a:r>
              <a:rPr lang="en-US" baseline="0" dirty="0" smtClean="0"/>
              <a:t> </a:t>
            </a:r>
            <a:r>
              <a:rPr lang="en-US" baseline="0" dirty="0" err="1" smtClean="0"/>
              <a:t>Zuse</a:t>
            </a:r>
            <a:endParaRPr lang="en-US" baseline="0" dirty="0" smtClean="0"/>
          </a:p>
          <a:p>
            <a:r>
              <a:rPr lang="en-US" baseline="0" dirty="0" smtClean="0"/>
              <a:t>Engineer </a:t>
            </a:r>
            <a:r>
              <a:rPr lang="en-US" baseline="0" dirty="0" err="1" smtClean="0"/>
              <a:t>vs</a:t>
            </a:r>
            <a:r>
              <a:rPr lang="en-US" baseline="0" dirty="0" smtClean="0"/>
              <a:t> mathematician </a:t>
            </a:r>
          </a:p>
          <a:p>
            <a:endParaRPr lang="en-US" baseline="0" dirty="0" smtClean="0"/>
          </a:p>
          <a:p>
            <a:r>
              <a:rPr lang="en-US" dirty="0" smtClean="0"/>
              <a:t>The first fully operative automatic, </a:t>
            </a:r>
          </a:p>
          <a:p>
            <a:r>
              <a:rPr lang="en-US" dirty="0" err="1" smtClean="0"/>
              <a:t>programm</a:t>
            </a:r>
            <a:r>
              <a:rPr lang="en-US" dirty="0" smtClean="0"/>
              <a:t> controlled and freely </a:t>
            </a:r>
          </a:p>
          <a:p>
            <a:r>
              <a:rPr lang="en-US" dirty="0" smtClean="0"/>
              <a:t>programmable, in binary floating </a:t>
            </a:r>
          </a:p>
          <a:p>
            <a:r>
              <a:rPr lang="en-US" dirty="0" smtClean="0"/>
              <a:t>point arithmetic working computer. </a:t>
            </a:r>
          </a:p>
          <a:p>
            <a:r>
              <a:rPr lang="en-US" dirty="0" smtClean="0"/>
              <a:t>The Z3 was finished in 1941. </a:t>
            </a:r>
          </a:p>
          <a:p>
            <a:endParaRPr lang="en-US" baseline="0" dirty="0" smtClean="0"/>
          </a:p>
        </p:txBody>
      </p:sp>
      <p:sp>
        <p:nvSpPr>
          <p:cNvPr id="4" name="Slide Number Placeholder 3"/>
          <p:cNvSpPr>
            <a:spLocks noGrp="1"/>
          </p:cNvSpPr>
          <p:nvPr>
            <p:ph type="sldNum" sz="quarter" idx="10"/>
          </p:nvPr>
        </p:nvSpPr>
        <p:spPr/>
        <p:txBody>
          <a:bodyPr/>
          <a:lstStyle/>
          <a:p>
            <a:fld id="{746040F1-6E9A-4261-93F9-AE2744713DF7}" type="slidenum">
              <a:rPr lang="en-US" smtClean="0"/>
              <a:pPr/>
              <a:t>9</a:t>
            </a:fld>
            <a:endParaRPr lang="en-US"/>
          </a:p>
        </p:txBody>
      </p:sp>
    </p:spTree>
    <p:extLst>
      <p:ext uri="{BB962C8B-B14F-4D97-AF65-F5344CB8AC3E}">
        <p14:creationId xmlns:p14="http://schemas.microsoft.com/office/powerpoint/2010/main" val="1425214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86953" y="268288"/>
            <a:ext cx="5669280" cy="3900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400" y="4208929"/>
            <a:ext cx="5458968" cy="1048684"/>
          </a:xfrm>
        </p:spPr>
        <p:txBody>
          <a:bodyPr vert="horz" lIns="91440" tIns="45720" rIns="91440" bIns="45720" rtlCol="0" anchor="b" anchorCtr="0">
            <a:normAutofit/>
          </a:bodyPr>
          <a:lstStyle>
            <a:lvl1pPr algn="l" defTabSz="914400" rtl="0" eaLnBrk="1" latinLnBrk="0" hangingPunct="1">
              <a:spcBef>
                <a:spcPct val="0"/>
              </a:spcBef>
              <a:buNone/>
              <a:defRPr sz="4600" kern="1200">
                <a:solidFill>
                  <a:schemeClr val="accent1"/>
                </a:solidFill>
                <a:latin typeface="+mj-lt"/>
                <a:ea typeface="+mj-ea"/>
                <a:cs typeface="+mj-cs"/>
              </a:defRPr>
            </a:lvl1pPr>
          </a:lstStyle>
          <a:p>
            <a:r>
              <a:rPr lang="tr-TR" smtClean="0"/>
              <a:t>Click to edit Master title style</a:t>
            </a:r>
            <a:endParaRPr/>
          </a:p>
        </p:txBody>
      </p:sp>
      <p:sp>
        <p:nvSpPr>
          <p:cNvPr id="3" name="Subtitle 2"/>
          <p:cNvSpPr>
            <a:spLocks noGrp="1"/>
          </p:cNvSpPr>
          <p:nvPr>
            <p:ph type="subTitle" idx="1"/>
          </p:nvPr>
        </p:nvSpPr>
        <p:spPr>
          <a:xfrm>
            <a:off x="3200400" y="5257800"/>
            <a:ext cx="5458968" cy="621792"/>
          </a:xfr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dirty="0"/>
          </a:p>
        </p:txBody>
      </p:sp>
      <p:sp>
        <p:nvSpPr>
          <p:cNvPr id="4" name="Date Placeholder 3"/>
          <p:cNvSpPr>
            <a:spLocks noGrp="1"/>
          </p:cNvSpPr>
          <p:nvPr>
            <p:ph type="dt" sz="half" idx="10"/>
          </p:nvPr>
        </p:nvSpPr>
        <p:spPr>
          <a:xfrm>
            <a:off x="3276600" y="390525"/>
            <a:ext cx="5504688" cy="365125"/>
          </a:xfrm>
        </p:spPr>
        <p:txBody>
          <a:bodyPr vert="horz" lIns="91440" tIns="45720" rIns="91440" bIns="45720" rtlCol="0" anchor="ctr"/>
          <a:lstStyle>
            <a:lvl1pPr marL="0" algn="r" defTabSz="914400" rtl="0" eaLnBrk="1" latinLnBrk="0" hangingPunct="1">
              <a:defRPr sz="2200" b="0" kern="1200" baseline="0">
                <a:solidFill>
                  <a:schemeClr val="bg1"/>
                </a:solidFill>
                <a:latin typeface="+mn-lt"/>
                <a:ea typeface="+mn-ea"/>
                <a:cs typeface="+mn-cs"/>
              </a:defRPr>
            </a:lvl1pPr>
          </a:lstStyle>
          <a:p>
            <a:fld id="{D0E6A945-62F0-A243-B426-13D0593996BA}" type="datetime1">
              <a:rPr lang="x-none" smtClean="0"/>
              <a:t>9/30/17</a:t>
            </a:fld>
            <a:endParaRPr lang="en-US"/>
          </a:p>
        </p:txBody>
      </p:sp>
      <p:sp>
        <p:nvSpPr>
          <p:cNvPr id="5" name="Footer Placeholder 4"/>
          <p:cNvSpPr>
            <a:spLocks noGrp="1"/>
          </p:cNvSpPr>
          <p:nvPr>
            <p:ph type="ftr" sz="quarter" idx="11"/>
          </p:nvPr>
        </p:nvSpPr>
        <p:spPr>
          <a:xfrm>
            <a:off x="3218688" y="6356350"/>
            <a:ext cx="4736592" cy="365125"/>
          </a:xfrm>
        </p:spPr>
        <p:txBody>
          <a:bodyPr vert="horz" lIns="91440" tIns="45720" rIns="91440" bIns="45720" rtlCol="0" anchor="ctr"/>
          <a:lstStyle>
            <a:lvl1pPr marL="0" algn="l" defTabSz="914400" rtl="0" eaLnBrk="1" latinLnBrk="0" hangingPunct="1">
              <a:defRPr sz="1100" b="1" kern="1200">
                <a:solidFill>
                  <a:schemeClr val="tx2">
                    <a:lumMod val="60000"/>
                    <a:lumOff val="40000"/>
                  </a:schemeClr>
                </a:solidFill>
                <a:latin typeface="+mn-lt"/>
                <a:ea typeface="+mn-ea"/>
                <a:cs typeface="+mn-cs"/>
              </a:defRPr>
            </a:lvl1p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a:xfrm>
            <a:off x="8256494"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tr-TR"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5" name="Date Placeholder 4"/>
          <p:cNvSpPr>
            <a:spLocks noGrp="1"/>
          </p:cNvSpPr>
          <p:nvPr>
            <p:ph type="dt" sz="half" idx="10"/>
          </p:nvPr>
        </p:nvSpPr>
        <p:spPr/>
        <p:txBody>
          <a:bodyPr/>
          <a:lstStyle/>
          <a:p>
            <a:fld id="{5C8ED8F7-400D-304A-8226-B600BCA141EE}"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10" name="Content Placeholder 2"/>
          <p:cNvSpPr>
            <a:spLocks noGrp="1"/>
          </p:cNvSpPr>
          <p:nvPr>
            <p:ph sz="half" idx="14"/>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tr-TR" smtClean="0"/>
              <a:t>Click to edit Master title style</a:t>
            </a:r>
            <a:endParaRPr/>
          </a:p>
        </p:txBody>
      </p:sp>
      <p:sp>
        <p:nvSpPr>
          <p:cNvPr id="3" name="Content Placeholder 2"/>
          <p:cNvSpPr>
            <a:spLocks noGrp="1"/>
          </p:cNvSpPr>
          <p:nvPr>
            <p:ph sz="half" idx="1"/>
          </p:nvPr>
        </p:nvSpPr>
        <p:spPr>
          <a:xfrm>
            <a:off x="428244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5" name="Date Placeholder 4"/>
          <p:cNvSpPr>
            <a:spLocks noGrp="1"/>
          </p:cNvSpPr>
          <p:nvPr>
            <p:ph type="dt" sz="half" idx="10"/>
          </p:nvPr>
        </p:nvSpPr>
        <p:spPr/>
        <p:txBody>
          <a:bodyPr/>
          <a:lstStyle/>
          <a:p>
            <a:fld id="{E910D2E7-5805-1049-81CB-E528A266061A}"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28244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11" name="Content Placeholder 2"/>
          <p:cNvSpPr>
            <a:spLocks noGrp="1"/>
          </p:cNvSpPr>
          <p:nvPr>
            <p:ph sz="half" idx="14"/>
          </p:nvPr>
        </p:nvSpPr>
        <p:spPr>
          <a:xfrm>
            <a:off x="457200" y="2214562"/>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12" name="Content Placeholder 2"/>
          <p:cNvSpPr>
            <a:spLocks noGrp="1"/>
          </p:cNvSpPr>
          <p:nvPr>
            <p:ph sz="half" idx="15"/>
          </p:nvPr>
        </p:nvSpPr>
        <p:spPr>
          <a:xfrm>
            <a:off x="457200" y="4224973"/>
            <a:ext cx="3566160"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tr-TR" smtClean="0"/>
              <a:t>Click to edit Master title style</a:t>
            </a:r>
            <a:endParaRPr/>
          </a:p>
        </p:txBody>
      </p:sp>
      <p:sp>
        <p:nvSpPr>
          <p:cNvPr id="3" name="Date Placeholder 2"/>
          <p:cNvSpPr>
            <a:spLocks noGrp="1"/>
          </p:cNvSpPr>
          <p:nvPr>
            <p:ph type="dt" sz="half" idx="10"/>
          </p:nvPr>
        </p:nvSpPr>
        <p:spPr/>
        <p:txBody>
          <a:bodyPr/>
          <a:lstStyle/>
          <a:p>
            <a:fld id="{08FB98B1-4E20-6541-BF0E-DD9F50B5920B}" type="datetime1">
              <a:rPr lang="x-none" smtClean="0"/>
              <a:t>9/30/17</a:t>
            </a:fld>
            <a:endParaRPr lang="en-US"/>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5" name="Slide Number Placeholder 4"/>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fld id="{13B1D683-E98A-3A4E-B253-076CCEEB82C2}" type="datetime1">
              <a:rPr lang="x-none" smtClean="0"/>
              <a:t>9/30/17</a:t>
            </a:fld>
            <a:endParaRPr lang="en-US"/>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4" name="Slide Number Placeholder 3"/>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tr-TR" smtClean="0"/>
              <a:t>Click to edit Master title style</a:t>
            </a:r>
            <a:endParaRPr/>
          </a:p>
        </p:txBody>
      </p:sp>
      <p:sp>
        <p:nvSpPr>
          <p:cNvPr id="3" name="Content Placeholder 2"/>
          <p:cNvSpPr>
            <a:spLocks noGrp="1"/>
          </p:cNvSpPr>
          <p:nvPr>
            <p:ph idx="1"/>
          </p:nvPr>
        </p:nvSpPr>
        <p:spPr>
          <a:xfrm>
            <a:off x="4762052" y="990600"/>
            <a:ext cx="3566160" cy="5135563"/>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8D2D49A1-A646-DA4D-B3BB-999A385F80D3}"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4746811" y="268288"/>
            <a:ext cx="4114800"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95082"/>
            <a:ext cx="3566160" cy="1035424"/>
          </a:xfrm>
        </p:spPr>
        <p:txBody>
          <a:bodyPr anchor="b"/>
          <a:lstStyle>
            <a:lvl1pPr algn="l">
              <a:defRPr sz="2800" b="0"/>
            </a:lvl1pPr>
          </a:lstStyle>
          <a:p>
            <a:r>
              <a:rPr lang="tr-TR" smtClean="0"/>
              <a:t>Click to edit Master title style</a:t>
            </a:r>
            <a:endParaRPr/>
          </a:p>
        </p:txBody>
      </p:sp>
      <p:sp>
        <p:nvSpPr>
          <p:cNvPr id="4" name="Text Placeholder 3"/>
          <p:cNvSpPr>
            <a:spLocks noGrp="1"/>
          </p:cNvSpPr>
          <p:nvPr>
            <p:ph type="body" sz="half" idx="2"/>
          </p:nvPr>
        </p:nvSpPr>
        <p:spPr>
          <a:xfrm>
            <a:off x="457199" y="2057400"/>
            <a:ext cx="3566160" cy="3657601"/>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a:xfrm>
            <a:off x="161365" y="6124014"/>
            <a:ext cx="1752600" cy="365125"/>
          </a:xfrm>
        </p:spPr>
        <p:txBody>
          <a:bodyPr/>
          <a:lstStyle>
            <a:lvl1pPr algn="l">
              <a:defRPr/>
            </a:lvl1pPr>
          </a:lstStyle>
          <a:p>
            <a:fld id="{C3C8ACA2-CB5E-9F44-B596-0083889D4F08}" type="datetime1">
              <a:rPr lang="x-none" smtClean="0"/>
              <a:t>9/30/17</a:t>
            </a:fld>
            <a:endParaRPr lang="en-US"/>
          </a:p>
        </p:txBody>
      </p:sp>
      <p:sp>
        <p:nvSpPr>
          <p:cNvPr id="6" name="Footer Placeholder 5"/>
          <p:cNvSpPr>
            <a:spLocks noGrp="1"/>
          </p:cNvSpPr>
          <p:nvPr>
            <p:ph type="ftr" sz="quarter" idx="11"/>
          </p:nvPr>
        </p:nvSpPr>
        <p:spPr>
          <a:xfrm>
            <a:off x="174812" y="6356350"/>
            <a:ext cx="3863788" cy="365125"/>
          </a:xfrm>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9"/>
          <p:cNvSpPr>
            <a:spLocks noGrp="1"/>
          </p:cNvSpPr>
          <p:nvPr>
            <p:ph type="pic" sz="quarter" idx="13"/>
          </p:nvPr>
        </p:nvSpPr>
        <p:spPr>
          <a:xfrm>
            <a:off x="4760258" y="990600"/>
            <a:ext cx="4096512" cy="5611813"/>
          </a:xfrm>
        </p:spPr>
        <p:txBody>
          <a:bodyPr/>
          <a:lstStyle>
            <a:lvl1pPr>
              <a:buNone/>
              <a:defRPr/>
            </a:lvl1pPr>
          </a:lstStyle>
          <a:p>
            <a:r>
              <a:rPr lang="tr-TR" smtClean="0"/>
              <a:t>Drag picture to placeholder or click icon to add</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8" name="Rectangle 7"/>
          <p:cNvSpPr/>
          <p:nvPr/>
        </p:nvSpPr>
        <p:spPr>
          <a:xfrm>
            <a:off x="7216775" y="268288"/>
            <a:ext cx="1639457"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tr-TR" smtClean="0"/>
              <a:t>Click to edit Master title style</a:t>
            </a:r>
            <a:endParaRPr/>
          </a:p>
        </p:txBody>
      </p:sp>
      <p:sp>
        <p:nvSpPr>
          <p:cNvPr id="3" name="Picture Placeholder 2"/>
          <p:cNvSpPr>
            <a:spLocks noGrp="1"/>
          </p:cNvSpPr>
          <p:nvPr>
            <p:ph type="pic" idx="1"/>
          </p:nvPr>
        </p:nvSpPr>
        <p:spPr>
          <a:xfrm>
            <a:off x="269874" y="268288"/>
            <a:ext cx="6858000"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420A2231-66B6-5C4E-ACCE-1B747D4E77E5}"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4 Pictures with Caption">
    <p:spTree>
      <p:nvGrpSpPr>
        <p:cNvPr id="1" name=""/>
        <p:cNvGrpSpPr/>
        <p:nvPr/>
      </p:nvGrpSpPr>
      <p:grpSpPr>
        <a:xfrm>
          <a:off x="0" y="0"/>
          <a:ext cx="0" cy="0"/>
          <a:chOff x="0" y="0"/>
          <a:chExt cx="0" cy="0"/>
        </a:xfrm>
      </p:grpSpPr>
      <p:sp>
        <p:nvSpPr>
          <p:cNvPr id="8" name="Rectangle 7"/>
          <p:cNvSpPr/>
          <p:nvPr/>
        </p:nvSpPr>
        <p:spPr>
          <a:xfrm>
            <a:off x="8135471" y="268288"/>
            <a:ext cx="720761" cy="36393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8788" y="4267200"/>
            <a:ext cx="6477000" cy="566738"/>
          </a:xfrm>
        </p:spPr>
        <p:txBody>
          <a:bodyPr anchor="b"/>
          <a:lstStyle>
            <a:lvl1pPr algn="l">
              <a:defRPr sz="2800" b="0"/>
            </a:lvl1pPr>
          </a:lstStyle>
          <a:p>
            <a:r>
              <a:rPr lang="tr-TR" smtClean="0"/>
              <a:t>Click to edit Master title style</a:t>
            </a:r>
            <a:endParaRPr/>
          </a:p>
        </p:txBody>
      </p:sp>
      <p:sp>
        <p:nvSpPr>
          <p:cNvPr id="3" name="Picture Placeholder 2"/>
          <p:cNvSpPr>
            <a:spLocks noGrp="1"/>
          </p:cNvSpPr>
          <p:nvPr>
            <p:ph type="pic" idx="1"/>
          </p:nvPr>
        </p:nvSpPr>
        <p:spPr>
          <a:xfrm>
            <a:off x="269874" y="268288"/>
            <a:ext cx="3006726" cy="36393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Drag picture to placeholder or click icon to add</a:t>
            </a:r>
            <a:endParaRPr/>
          </a:p>
        </p:txBody>
      </p:sp>
      <p:sp>
        <p:nvSpPr>
          <p:cNvPr id="4" name="Text Placeholder 3"/>
          <p:cNvSpPr>
            <a:spLocks noGrp="1"/>
          </p:cNvSpPr>
          <p:nvPr>
            <p:ph type="body" sz="half" idx="2"/>
          </p:nvPr>
        </p:nvSpPr>
        <p:spPr>
          <a:xfrm>
            <a:off x="458788" y="4840941"/>
            <a:ext cx="6475412" cy="1304271"/>
          </a:xfrm>
        </p:spPr>
        <p:txBody>
          <a:bodyPr>
            <a:normAutofit/>
          </a:bodyPr>
          <a:lstStyle>
            <a:lvl1pPr marL="0" indent="0">
              <a:spcBef>
                <a:spcPts val="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Click to edit Master text styles</a:t>
            </a:r>
          </a:p>
        </p:txBody>
      </p:sp>
      <p:sp>
        <p:nvSpPr>
          <p:cNvPr id="5" name="Date Placeholder 4"/>
          <p:cNvSpPr>
            <a:spLocks noGrp="1"/>
          </p:cNvSpPr>
          <p:nvPr>
            <p:ph type="dt" sz="half" idx="10"/>
          </p:nvPr>
        </p:nvSpPr>
        <p:spPr/>
        <p:txBody>
          <a:bodyPr/>
          <a:lstStyle/>
          <a:p>
            <a:fld id="{13B549E4-E3E9-E343-81AF-971D0DF8BF4A}"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
        <p:nvSpPr>
          <p:cNvPr id="10" name="Picture Placeholder 2"/>
          <p:cNvSpPr>
            <a:spLocks noGrp="1"/>
          </p:cNvSpPr>
          <p:nvPr>
            <p:ph type="pic" idx="13"/>
          </p:nvPr>
        </p:nvSpPr>
        <p:spPr>
          <a:xfrm>
            <a:off x="3352800" y="268288"/>
            <a:ext cx="47019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Drag picture to placeholder or click icon to add</a:t>
            </a:r>
            <a:endParaRPr/>
          </a:p>
        </p:txBody>
      </p:sp>
      <p:sp>
        <p:nvSpPr>
          <p:cNvPr id="11" name="Picture Placeholder 2"/>
          <p:cNvSpPr>
            <a:spLocks noGrp="1"/>
          </p:cNvSpPr>
          <p:nvPr>
            <p:ph type="pic" idx="14"/>
          </p:nvPr>
        </p:nvSpPr>
        <p:spPr>
          <a:xfrm>
            <a:off x="33528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Drag picture to placeholder or click icon to add</a:t>
            </a:r>
            <a:endParaRPr/>
          </a:p>
        </p:txBody>
      </p:sp>
      <p:sp>
        <p:nvSpPr>
          <p:cNvPr id="12" name="Picture Placeholder 2"/>
          <p:cNvSpPr>
            <a:spLocks noGrp="1"/>
          </p:cNvSpPr>
          <p:nvPr>
            <p:ph type="pic" idx="15"/>
          </p:nvPr>
        </p:nvSpPr>
        <p:spPr>
          <a:xfrm>
            <a:off x="5750500" y="2131935"/>
            <a:ext cx="2304288" cy="177566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tr-TR"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Date Placeholder 3"/>
          <p:cNvSpPr>
            <a:spLocks noGrp="1"/>
          </p:cNvSpPr>
          <p:nvPr>
            <p:ph type="dt" sz="half" idx="10"/>
          </p:nvPr>
        </p:nvSpPr>
        <p:spPr/>
        <p:txBody>
          <a:bodyPr/>
          <a:lstStyle/>
          <a:p>
            <a:fld id="{785451AD-2ECC-AA4C-8200-CE46518AD7A5}" type="datetime1">
              <a:rPr lang="x-none" smtClean="0"/>
              <a:t>9/30/17</a:t>
            </a:fld>
            <a:endParaRPr lang="en-US"/>
          </a:p>
        </p:txBody>
      </p:sp>
      <p:sp>
        <p:nvSpPr>
          <p:cNvPr id="5" name="Footer Placeholder 4"/>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8148918" y="268288"/>
            <a:ext cx="718073" cy="5669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543799" y="1035424"/>
            <a:ext cx="1322295" cy="5090739"/>
          </a:xfrm>
        </p:spPr>
        <p:txBody>
          <a:bodyPr vert="eaVert" anchor="t" anchorCtr="0"/>
          <a:lstStyle/>
          <a:p>
            <a:r>
              <a:rPr lang="tr-TR" smtClean="0"/>
              <a:t>Click to edit Master title style</a:t>
            </a:r>
            <a:endParaRPr/>
          </a:p>
        </p:txBody>
      </p:sp>
      <p:sp>
        <p:nvSpPr>
          <p:cNvPr id="3" name="Vertical Text Placeholder 2"/>
          <p:cNvSpPr>
            <a:spLocks noGrp="1"/>
          </p:cNvSpPr>
          <p:nvPr>
            <p:ph type="body" orient="vert" idx="1"/>
          </p:nvPr>
        </p:nvSpPr>
        <p:spPr>
          <a:xfrm>
            <a:off x="457200" y="1035424"/>
            <a:ext cx="6019800" cy="5109789"/>
          </a:xfrm>
        </p:spPr>
        <p:txBody>
          <a:bodyPr vert="eaVert"/>
          <a:lstStyle>
            <a:lvl5pPr>
              <a:defRPr/>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Date Placeholder 3"/>
          <p:cNvSpPr>
            <a:spLocks noGrp="1"/>
          </p:cNvSpPr>
          <p:nvPr>
            <p:ph type="dt" sz="half" idx="10"/>
          </p:nvPr>
        </p:nvSpPr>
        <p:spPr/>
        <p:txBody>
          <a:bodyPr/>
          <a:lstStyle/>
          <a:p>
            <a:fld id="{4B4DDB99-792C-4345-B7ED-5430973EAD19}" type="datetime1">
              <a:rPr lang="x-none" smtClean="0"/>
              <a:t>9/30/17</a:t>
            </a:fld>
            <a:endParaRPr lang="en-US"/>
          </a:p>
        </p:txBody>
      </p:sp>
      <p:sp>
        <p:nvSpPr>
          <p:cNvPr id="5" name="Footer Placeholder 4"/>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p:nvSpPr>
        <p:spPr>
          <a:xfrm>
            <a:off x="7212106"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tr-TR"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4ADEF9B4-653F-D141-B5BB-076A6A687D79}" type="datetime1">
              <a:rPr lang="x-none" smtClean="0"/>
              <a:t>9/30/17</a:t>
            </a:fld>
            <a:endParaRPr lang="en-US"/>
          </a:p>
        </p:txBody>
      </p:sp>
      <p:sp>
        <p:nvSpPr>
          <p:cNvPr id="5" name="Footer Placeholder 4"/>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7" name="Rectangle 6"/>
          <p:cNvSpPr/>
          <p:nvPr/>
        </p:nvSpPr>
        <p:spPr>
          <a:xfrm>
            <a:off x="3186953" y="268288"/>
            <a:ext cx="5669280" cy="2560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3200399" y="4171950"/>
            <a:ext cx="5457919" cy="1085850"/>
          </a:xfrm>
        </p:spPr>
        <p:txBody>
          <a:bodyPr>
            <a:normAutofit/>
          </a:bodyPr>
          <a:lstStyle>
            <a:lvl1pPr>
              <a:defRPr sz="4600"/>
            </a:lvl1pPr>
          </a:lstStyle>
          <a:p>
            <a:r>
              <a:rPr lang="tr-TR" smtClean="0"/>
              <a:t>Click to edit Master title style</a:t>
            </a:r>
            <a:endParaRPr/>
          </a:p>
        </p:txBody>
      </p:sp>
      <p:sp>
        <p:nvSpPr>
          <p:cNvPr id="3" name="Subtitle 2"/>
          <p:cNvSpPr>
            <a:spLocks noGrp="1"/>
          </p:cNvSpPr>
          <p:nvPr>
            <p:ph type="subTitle" idx="1"/>
          </p:nvPr>
        </p:nvSpPr>
        <p:spPr>
          <a:xfrm>
            <a:off x="3200401" y="5257799"/>
            <a:ext cx="5457918" cy="618565"/>
          </a:xfrm>
        </p:spPr>
        <p:txBody>
          <a:bodyPr>
            <a:normAutofit/>
          </a:bodyPr>
          <a:lstStyle>
            <a:lvl1pPr marL="0" indent="0" algn="l">
              <a:spcBef>
                <a:spcPct val="0"/>
              </a:spcBef>
              <a:buNone/>
              <a:defRPr sz="1600">
                <a:solidFill>
                  <a:schemeClr val="tx2"/>
                </a:solidFill>
              </a:defRPr>
            </a:lvl1pPr>
            <a:lvl2pPr marL="457200" indent="0" algn="ctr">
              <a:spcBef>
                <a:spcPct val="0"/>
              </a:spcBef>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Click to edit Master subtitle style</a:t>
            </a:r>
            <a:endParaRPr dirty="0"/>
          </a:p>
        </p:txBody>
      </p:sp>
      <p:sp>
        <p:nvSpPr>
          <p:cNvPr id="4" name="Date Placeholder 3"/>
          <p:cNvSpPr>
            <a:spLocks noGrp="1"/>
          </p:cNvSpPr>
          <p:nvPr>
            <p:ph type="dt" sz="half" idx="10"/>
          </p:nvPr>
        </p:nvSpPr>
        <p:spPr>
          <a:xfrm>
            <a:off x="3276600" y="389965"/>
            <a:ext cx="5499847" cy="365125"/>
          </a:xfrm>
        </p:spPr>
        <p:txBody>
          <a:bodyPr/>
          <a:lstStyle>
            <a:lvl1pPr>
              <a:defRPr sz="2200" b="0" baseline="0">
                <a:solidFill>
                  <a:schemeClr val="bg1"/>
                </a:solidFill>
              </a:defRPr>
            </a:lvl1pPr>
          </a:lstStyle>
          <a:p>
            <a:fld id="{82C52A4B-E12A-9847-987E-1A8C56544BA5}" type="datetime1">
              <a:rPr lang="x-none" smtClean="0"/>
              <a:t>9/30/17</a:t>
            </a:fld>
            <a:endParaRPr lang="en-US"/>
          </a:p>
        </p:txBody>
      </p:sp>
      <p:sp>
        <p:nvSpPr>
          <p:cNvPr id="5" name="Footer Placeholder 4"/>
          <p:cNvSpPr>
            <a:spLocks noGrp="1"/>
          </p:cNvSpPr>
          <p:nvPr>
            <p:ph type="ftr" sz="quarter" idx="11"/>
          </p:nvPr>
        </p:nvSpPr>
        <p:spPr>
          <a:xfrm>
            <a:off x="3213847" y="6356350"/>
            <a:ext cx="4734112" cy="365125"/>
          </a:xfrm>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a:xfrm>
            <a:off x="8265459" y="6356350"/>
            <a:ext cx="685800" cy="365125"/>
          </a:xfrm>
        </p:spPr>
        <p:txBody>
          <a:bodyPr vert="horz" lIns="91440" tIns="45720" rIns="91440" bIns="45720" rtlCol="0" anchor="ctr"/>
          <a:lstStyle>
            <a:lvl1pPr marL="0" algn="r" defTabSz="914400" rtl="0" eaLnBrk="1" latinLnBrk="0" hangingPunct="1">
              <a:defRPr sz="1100" b="1" kern="1200">
                <a:solidFill>
                  <a:schemeClr val="tx2">
                    <a:lumMod val="60000"/>
                    <a:lumOff val="40000"/>
                  </a:schemeClr>
                </a:solidFill>
                <a:latin typeface="+mn-lt"/>
                <a:ea typeface="+mn-ea"/>
                <a:cs typeface="+mn-cs"/>
              </a:defRPr>
            </a:lvl1p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3200400" y="2877671"/>
            <a:ext cx="5646867" cy="1280160"/>
          </a:xfrm>
        </p:spPr>
        <p:txBody>
          <a:bodyPr/>
          <a:lstStyle>
            <a:lvl1pPr>
              <a:buNone/>
              <a:defRPr/>
            </a:lvl1pPr>
          </a:lstStyle>
          <a:p>
            <a:r>
              <a:rPr lang="tr-TR" smtClean="0"/>
              <a:t>Drag picture to placeholder or click icon to add</a:t>
            </a:r>
            <a:endParaRPr/>
          </a:p>
        </p:txBody>
      </p:sp>
      <p:sp>
        <p:nvSpPr>
          <p:cNvPr id="10" name="Rectangle 9"/>
          <p:cNvSpPr/>
          <p:nvPr/>
        </p:nvSpPr>
        <p:spPr>
          <a:xfrm>
            <a:off x="268940" y="268288"/>
            <a:ext cx="182880" cy="388685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Content, and Picture">
    <p:spTree>
      <p:nvGrpSpPr>
        <p:cNvPr id="1" name=""/>
        <p:cNvGrpSpPr/>
        <p:nvPr/>
      </p:nvGrpSpPr>
      <p:grpSpPr>
        <a:xfrm>
          <a:off x="0" y="0"/>
          <a:ext cx="0" cy="0"/>
          <a:chOff x="0" y="0"/>
          <a:chExt cx="0" cy="0"/>
        </a:xfrm>
      </p:grpSpPr>
      <p:sp>
        <p:nvSpPr>
          <p:cNvPr id="7" name="Rectangle 6"/>
          <p:cNvSpPr/>
          <p:nvPr/>
        </p:nvSpPr>
        <p:spPr>
          <a:xfrm>
            <a:off x="269875" y="268288"/>
            <a:ext cx="1645920"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78423" y="914400"/>
            <a:ext cx="6508377" cy="1143000"/>
          </a:xfrm>
        </p:spPr>
        <p:txBody>
          <a:bodyPr/>
          <a:lstStyle/>
          <a:p>
            <a:r>
              <a:rPr lang="tr-TR" smtClean="0"/>
              <a:t>Click to edit Master title style</a:t>
            </a:r>
            <a:endParaRPr/>
          </a:p>
        </p:txBody>
      </p:sp>
      <p:sp>
        <p:nvSpPr>
          <p:cNvPr id="3" name="Content Placeholder 2"/>
          <p:cNvSpPr>
            <a:spLocks noGrp="1"/>
          </p:cNvSpPr>
          <p:nvPr>
            <p:ph idx="1"/>
          </p:nvPr>
        </p:nvSpPr>
        <p:spPr>
          <a:xfrm>
            <a:off x="2178423" y="2209800"/>
            <a:ext cx="6508377" cy="3916363"/>
          </a:xfrm>
        </p:spPr>
        <p:txBody>
          <a:bodyPr/>
          <a:lstStyle>
            <a:lvl5pPr>
              <a:defRPr/>
            </a:lvl5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Date Placeholder 3"/>
          <p:cNvSpPr>
            <a:spLocks noGrp="1"/>
          </p:cNvSpPr>
          <p:nvPr>
            <p:ph type="dt" sz="half" idx="10"/>
          </p:nvPr>
        </p:nvSpPr>
        <p:spPr>
          <a:xfrm>
            <a:off x="7212106" y="6356350"/>
            <a:ext cx="1752600" cy="365125"/>
          </a:xfrm>
        </p:spPr>
        <p:txBody>
          <a:bodyPr/>
          <a:lstStyle/>
          <a:p>
            <a:fld id="{AC01D81B-DD57-AB43-AC83-C5B9488CDBF2}" type="datetime1">
              <a:rPr lang="x-none" smtClean="0"/>
              <a:t>9/30/17</a:t>
            </a:fld>
            <a:endParaRPr lang="en-US"/>
          </a:p>
        </p:txBody>
      </p:sp>
      <p:sp>
        <p:nvSpPr>
          <p:cNvPr id="5" name="Footer Placeholder 4"/>
          <p:cNvSpPr>
            <a:spLocks noGrp="1"/>
          </p:cNvSpPr>
          <p:nvPr>
            <p:ph type="ftr" sz="quarter" idx="11"/>
          </p:nvPr>
        </p:nvSpPr>
        <p:spPr>
          <a:xfrm>
            <a:off x="2178423" y="6356350"/>
            <a:ext cx="4926852" cy="365125"/>
          </a:xfrm>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a:xfrm>
            <a:off x="331694" y="361016"/>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5" y="1976718"/>
            <a:ext cx="1645920" cy="4625788"/>
          </a:xfrm>
        </p:spPr>
        <p:txBody>
          <a:bodyPr/>
          <a:lstStyle>
            <a:lvl1pPr>
              <a:buNone/>
              <a:defRPr/>
            </a:lvl1pPr>
          </a:lstStyle>
          <a:p>
            <a:r>
              <a:rPr lang="tr-TR" smtClean="0"/>
              <a:t>Drag picture to placeholder or click icon to add</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7758952" y="268288"/>
            <a:ext cx="1099073" cy="635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09801" y="3429000"/>
            <a:ext cx="4966446" cy="1398494"/>
          </a:xfrm>
        </p:spPr>
        <p:txBody>
          <a:bodyPr anchor="b" anchorCtr="0"/>
          <a:lstStyle>
            <a:lvl1pPr algn="r">
              <a:defRPr sz="4600" b="0" cap="none" baseline="0"/>
            </a:lvl1pPr>
          </a:lstStyle>
          <a:p>
            <a:r>
              <a:rPr lang="tr-TR" smtClean="0"/>
              <a:t>Click to edit Master title style</a:t>
            </a:r>
            <a:endParaRPr/>
          </a:p>
        </p:txBody>
      </p:sp>
      <p:sp>
        <p:nvSpPr>
          <p:cNvPr id="3" name="Text Placeholder 2"/>
          <p:cNvSpPr>
            <a:spLocks noGrp="1"/>
          </p:cNvSpPr>
          <p:nvPr>
            <p:ph type="body" idx="1"/>
          </p:nvPr>
        </p:nvSpPr>
        <p:spPr>
          <a:xfrm>
            <a:off x="2209801"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4" name="Date Placeholder 3"/>
          <p:cNvSpPr>
            <a:spLocks noGrp="1"/>
          </p:cNvSpPr>
          <p:nvPr>
            <p:ph type="dt" sz="half" idx="10"/>
          </p:nvPr>
        </p:nvSpPr>
        <p:spPr>
          <a:xfrm>
            <a:off x="5562600" y="6356350"/>
            <a:ext cx="1622612" cy="365125"/>
          </a:xfrm>
        </p:spPr>
        <p:txBody>
          <a:bodyPr/>
          <a:lstStyle/>
          <a:p>
            <a:fld id="{7E600D7B-012E-9E42-BB45-49729F9BA49F}" type="datetime1">
              <a:rPr lang="x-none" smtClean="0"/>
              <a:t>9/30/17</a:t>
            </a:fld>
            <a:endParaRPr lang="en-US"/>
          </a:p>
        </p:txBody>
      </p:sp>
      <p:sp>
        <p:nvSpPr>
          <p:cNvPr id="5" name="Footer Placeholder 4"/>
          <p:cNvSpPr>
            <a:spLocks noGrp="1"/>
          </p:cNvSpPr>
          <p:nvPr>
            <p:ph type="ftr" sz="quarter" idx="11"/>
          </p:nvPr>
        </p:nvSpPr>
        <p:spPr>
          <a:xfrm>
            <a:off x="174812" y="6356350"/>
            <a:ext cx="5311588" cy="365125"/>
          </a:xfrm>
        </p:spPr>
        <p:txBody>
          <a:bodyPr/>
          <a:lstStyle/>
          <a:p>
            <a:r>
              <a:rPr lang="en-US" smtClean="0"/>
              <a:t>Veri Bilim - Yapay Öğrenme Yaz Okulu, 2017 "Matematiksel Temeller ve Vaka Çalışmaları"</a:t>
            </a:r>
            <a:endParaRPr lang="en-US"/>
          </a:p>
        </p:txBody>
      </p:sp>
      <p:sp>
        <p:nvSpPr>
          <p:cNvPr id="6" name="Slide Number Placeholder 5"/>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with Picture">
    <p:spTree>
      <p:nvGrpSpPr>
        <p:cNvPr id="1" name=""/>
        <p:cNvGrpSpPr/>
        <p:nvPr/>
      </p:nvGrpSpPr>
      <p:grpSpPr>
        <a:xfrm>
          <a:off x="0" y="0"/>
          <a:ext cx="0" cy="0"/>
          <a:chOff x="0" y="0"/>
          <a:chExt cx="0" cy="0"/>
        </a:xfrm>
      </p:grpSpPr>
      <p:sp>
        <p:nvSpPr>
          <p:cNvPr id="7" name="Rectangle 6"/>
          <p:cNvSpPr/>
          <p:nvPr/>
        </p:nvSpPr>
        <p:spPr>
          <a:xfrm>
            <a:off x="269875" y="4773706"/>
            <a:ext cx="2971800" cy="18445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720354" y="3429001"/>
            <a:ext cx="4966446" cy="1398494"/>
          </a:xfrm>
        </p:spPr>
        <p:txBody>
          <a:bodyPr anchor="b" anchorCtr="0"/>
          <a:lstStyle>
            <a:lvl1pPr algn="r">
              <a:defRPr sz="4600" b="0" cap="none" baseline="0"/>
            </a:lvl1pPr>
          </a:lstStyle>
          <a:p>
            <a:r>
              <a:rPr lang="tr-TR" smtClean="0"/>
              <a:t>Click to edit Master title style</a:t>
            </a:r>
            <a:endParaRPr/>
          </a:p>
        </p:txBody>
      </p:sp>
      <p:sp>
        <p:nvSpPr>
          <p:cNvPr id="3" name="Text Placeholder 2"/>
          <p:cNvSpPr>
            <a:spLocks noGrp="1"/>
          </p:cNvSpPr>
          <p:nvPr>
            <p:ph type="body" idx="1"/>
          </p:nvPr>
        </p:nvSpPr>
        <p:spPr>
          <a:xfrm>
            <a:off x="3720354" y="4824414"/>
            <a:ext cx="4966446" cy="1320800"/>
          </a:xfrm>
        </p:spPr>
        <p:txBody>
          <a:bodyPr anchor="t" anchorCtr="0">
            <a:normAutofit/>
          </a:bodyPr>
          <a:lstStyle>
            <a:lvl1pPr marL="0" indent="0" algn="r">
              <a:spcBef>
                <a:spcPts val="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Click to edit Master text styles</a:t>
            </a:r>
          </a:p>
        </p:txBody>
      </p:sp>
      <p:sp>
        <p:nvSpPr>
          <p:cNvPr id="6" name="Slide Number Placeholder 5"/>
          <p:cNvSpPr>
            <a:spLocks noGrp="1"/>
          </p:cNvSpPr>
          <p:nvPr>
            <p:ph type="sldNum" sz="quarter" idx="12"/>
          </p:nvPr>
        </p:nvSpPr>
        <p:spPr>
          <a:xfrm>
            <a:off x="351212" y="6104965"/>
            <a:ext cx="506506" cy="365125"/>
          </a:xfrm>
        </p:spPr>
        <p:txBody>
          <a:bodyPr/>
          <a:lstStyle/>
          <a:p>
            <a:fld id="{57AF16DE-A0D5-4438-950F-5B1E159C2C28}" type="slidenum">
              <a:rPr lang="en-US" smtClean="0"/>
              <a:t>‹#›</a:t>
            </a:fld>
            <a:endParaRPr lang="en-US"/>
          </a:p>
        </p:txBody>
      </p:sp>
      <p:sp>
        <p:nvSpPr>
          <p:cNvPr id="9" name="Picture Placeholder 8"/>
          <p:cNvSpPr>
            <a:spLocks noGrp="1"/>
          </p:cNvSpPr>
          <p:nvPr>
            <p:ph type="pic" sz="quarter" idx="13"/>
          </p:nvPr>
        </p:nvSpPr>
        <p:spPr>
          <a:xfrm>
            <a:off x="269874" y="268288"/>
            <a:ext cx="2971800" cy="4438650"/>
          </a:xfrm>
        </p:spPr>
        <p:txBody>
          <a:bodyPr/>
          <a:lstStyle>
            <a:lvl1pPr>
              <a:buNone/>
              <a:defRPr/>
            </a:lvl1pPr>
          </a:lstStyle>
          <a:p>
            <a:r>
              <a:rPr lang="tr-TR" smtClean="0"/>
              <a:t>Drag picture to placeholder or click icon to add</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tr-TR" smtClean="0"/>
              <a:t>Click to edit Master title style</a:t>
            </a:r>
            <a:endParaRPr/>
          </a:p>
        </p:txBody>
      </p:sp>
      <p:sp>
        <p:nvSpPr>
          <p:cNvPr id="3" name="Content Placeholder 2"/>
          <p:cNvSpPr>
            <a:spLocks noGrp="1"/>
          </p:cNvSpPr>
          <p:nvPr>
            <p:ph sz="half" idx="1"/>
          </p:nvPr>
        </p:nvSpPr>
        <p:spPr>
          <a:xfrm>
            <a:off x="45720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Content Placeholder 3"/>
          <p:cNvSpPr>
            <a:spLocks noGrp="1"/>
          </p:cNvSpPr>
          <p:nvPr>
            <p:ph sz="half" idx="2"/>
          </p:nvPr>
        </p:nvSpPr>
        <p:spPr>
          <a:xfrm>
            <a:off x="4282440" y="2214563"/>
            <a:ext cx="3566160" cy="39116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5" name="Date Placeholder 4"/>
          <p:cNvSpPr>
            <a:spLocks noGrp="1"/>
          </p:cNvSpPr>
          <p:nvPr>
            <p:ph type="dt" sz="half" idx="10"/>
          </p:nvPr>
        </p:nvSpPr>
        <p:spPr/>
        <p:txBody>
          <a:bodyPr/>
          <a:lstStyle/>
          <a:p>
            <a:fld id="{11E8AA28-5AAB-1147-8A6D-26ACF9676E92}"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88352" cy="1143000"/>
          </a:xfrm>
        </p:spPr>
        <p:txBody>
          <a:bodyPr/>
          <a:lstStyle>
            <a:lvl1pPr>
              <a:defRPr/>
            </a:lvl1pPr>
          </a:lstStyle>
          <a:p>
            <a:r>
              <a:rPr lang="tr-TR" smtClean="0"/>
              <a:t>Click to edit Master title style</a:t>
            </a:r>
            <a:endParaRPr/>
          </a:p>
        </p:txBody>
      </p:sp>
      <p:sp>
        <p:nvSpPr>
          <p:cNvPr id="3" name="Text Placeholder 2"/>
          <p:cNvSpPr>
            <a:spLocks noGrp="1"/>
          </p:cNvSpPr>
          <p:nvPr>
            <p:ph type="body" idx="1"/>
          </p:nvPr>
        </p:nvSpPr>
        <p:spPr>
          <a:xfrm>
            <a:off x="457200"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4" name="Content Placeholder 3"/>
          <p:cNvSpPr>
            <a:spLocks noGrp="1"/>
          </p:cNvSpPr>
          <p:nvPr>
            <p:ph sz="half" idx="2"/>
          </p:nvPr>
        </p:nvSpPr>
        <p:spPr>
          <a:xfrm>
            <a:off x="457200"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5" name="Text Placeholder 4"/>
          <p:cNvSpPr>
            <a:spLocks noGrp="1"/>
          </p:cNvSpPr>
          <p:nvPr>
            <p:ph type="body" sz="quarter" idx="3"/>
          </p:nvPr>
        </p:nvSpPr>
        <p:spPr>
          <a:xfrm>
            <a:off x="4279391" y="2054132"/>
            <a:ext cx="3566160" cy="639762"/>
          </a:xfrm>
        </p:spPr>
        <p:txBody>
          <a:bodyPr anchor="b">
            <a:noAutofit/>
          </a:bodyPr>
          <a:lstStyle>
            <a:lvl1pPr marL="0" indent="0" algn="ctr">
              <a:spcBef>
                <a:spcPct val="0"/>
              </a:spcBef>
              <a:buNone/>
              <a:defRPr sz="20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Click to edit Master text styles</a:t>
            </a:r>
          </a:p>
        </p:txBody>
      </p:sp>
      <p:sp>
        <p:nvSpPr>
          <p:cNvPr id="6" name="Content Placeholder 5"/>
          <p:cNvSpPr>
            <a:spLocks noGrp="1"/>
          </p:cNvSpPr>
          <p:nvPr>
            <p:ph sz="quarter" idx="4"/>
          </p:nvPr>
        </p:nvSpPr>
        <p:spPr>
          <a:xfrm>
            <a:off x="4279391" y="2689411"/>
            <a:ext cx="3566160" cy="3436751"/>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7" name="Date Placeholder 6"/>
          <p:cNvSpPr>
            <a:spLocks noGrp="1"/>
          </p:cNvSpPr>
          <p:nvPr>
            <p:ph type="dt" sz="half" idx="10"/>
          </p:nvPr>
        </p:nvSpPr>
        <p:spPr/>
        <p:txBody>
          <a:bodyPr/>
          <a:lstStyle/>
          <a:p>
            <a:fld id="{2BF08A9A-8A6E-784A-8E13-5E85E1C48EAF}" type="datetime1">
              <a:rPr lang="x-none" smtClean="0"/>
              <a:t>9/30/17</a:t>
            </a:fld>
            <a:endParaRPr lang="en-US"/>
          </a:p>
        </p:txBody>
      </p:sp>
      <p:sp>
        <p:nvSpPr>
          <p:cNvPr id="8" name="Footer Placeholder 7"/>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9" name="Slide Number Placeholder 8"/>
          <p:cNvSpPr>
            <a:spLocks noGrp="1"/>
          </p:cNvSpPr>
          <p:nvPr>
            <p:ph type="sldNum" sz="quarter" idx="12"/>
          </p:nvPr>
        </p:nvSpPr>
        <p:spPr/>
        <p:txBody>
          <a:bodyPr/>
          <a:lstStyle/>
          <a:p>
            <a:fld id="{57AF16DE-A0D5-4438-950F-5B1E159C2C2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8" name="Rectangle 7"/>
          <p:cNvSpPr/>
          <p:nvPr/>
        </p:nvSpPr>
        <p:spPr>
          <a:xfrm>
            <a:off x="8148918" y="268288"/>
            <a:ext cx="718073" cy="1645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57199" y="914400"/>
            <a:ext cx="7391401" cy="1143000"/>
          </a:xfrm>
        </p:spPr>
        <p:txBody>
          <a:bodyPr/>
          <a:lstStyle/>
          <a:p>
            <a:r>
              <a:rPr lang="tr-TR" smtClean="0"/>
              <a:t>Click to edit Master title style</a:t>
            </a:r>
            <a:endParaRPr/>
          </a:p>
        </p:txBody>
      </p:sp>
      <p:sp>
        <p:nvSpPr>
          <p:cNvPr id="3" name="Content Placeholder 2"/>
          <p:cNvSpPr>
            <a:spLocks noGrp="1"/>
          </p:cNvSpPr>
          <p:nvPr>
            <p:ph sz="half" idx="1"/>
          </p:nvPr>
        </p:nvSpPr>
        <p:spPr>
          <a:xfrm>
            <a:off x="457199" y="2214562"/>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5" name="Date Placeholder 4"/>
          <p:cNvSpPr>
            <a:spLocks noGrp="1"/>
          </p:cNvSpPr>
          <p:nvPr>
            <p:ph type="dt" sz="half" idx="10"/>
          </p:nvPr>
        </p:nvSpPr>
        <p:spPr/>
        <p:txBody>
          <a:bodyPr/>
          <a:lstStyle/>
          <a:p>
            <a:fld id="{A2D14754-10E6-5C44-8524-36D80541DA9C}" type="datetime1">
              <a:rPr lang="x-none" smtClean="0"/>
              <a:t>9/30/17</a:t>
            </a:fld>
            <a:endParaRPr lang="en-US"/>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7" name="Slide Number Placeholder 6"/>
          <p:cNvSpPr>
            <a:spLocks noGrp="1"/>
          </p:cNvSpPr>
          <p:nvPr>
            <p:ph type="sldNum" sz="quarter" idx="12"/>
          </p:nvPr>
        </p:nvSpPr>
        <p:spPr>
          <a:xfrm>
            <a:off x="7848600" y="361016"/>
            <a:ext cx="914400" cy="365125"/>
          </a:xfrm>
        </p:spPr>
        <p:txBody>
          <a:bodyPr/>
          <a:lstStyle/>
          <a:p>
            <a:fld id="{57AF16DE-A0D5-4438-950F-5B1E159C2C28}" type="slidenum">
              <a:rPr lang="en-US" smtClean="0"/>
              <a:t>‹#›</a:t>
            </a:fld>
            <a:endParaRPr lang="en-US"/>
          </a:p>
        </p:txBody>
      </p:sp>
      <p:sp>
        <p:nvSpPr>
          <p:cNvPr id="9" name="Content Placeholder 2"/>
          <p:cNvSpPr>
            <a:spLocks noGrp="1"/>
          </p:cNvSpPr>
          <p:nvPr>
            <p:ph sz="half" idx="13"/>
          </p:nvPr>
        </p:nvSpPr>
        <p:spPr>
          <a:xfrm>
            <a:off x="457199" y="4224973"/>
            <a:ext cx="7396163" cy="192024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914400"/>
            <a:ext cx="6508377" cy="1143000"/>
          </a:xfrm>
          <a:prstGeom prst="rect">
            <a:avLst/>
          </a:prstGeom>
        </p:spPr>
        <p:txBody>
          <a:bodyPr vert="horz" lIns="91440" tIns="45720" rIns="91440" bIns="45720" rtlCol="0" anchor="b" anchorCtr="0">
            <a:noAutofit/>
          </a:bodyPr>
          <a:lstStyle/>
          <a:p>
            <a:r>
              <a:rPr lang="tr-TR" smtClean="0"/>
              <a:t>Click to edit Master title style</a:t>
            </a:r>
            <a:endParaRPr/>
          </a:p>
        </p:txBody>
      </p:sp>
      <p:sp>
        <p:nvSpPr>
          <p:cNvPr id="3" name="Text Placeholder 2"/>
          <p:cNvSpPr>
            <a:spLocks noGrp="1"/>
          </p:cNvSpPr>
          <p:nvPr>
            <p:ph type="body" idx="1"/>
          </p:nvPr>
        </p:nvSpPr>
        <p:spPr>
          <a:xfrm>
            <a:off x="457199" y="2209800"/>
            <a:ext cx="6508377" cy="3916363"/>
          </a:xfrm>
          <a:prstGeom prst="rect">
            <a:avLst/>
          </a:prstGeom>
        </p:spPr>
        <p:txBody>
          <a:bodyPr vert="horz" lIns="91440" tIns="45720" rIns="91440" bIns="45720" rtlCol="0">
            <a:normAutofit/>
          </a:bodyPr>
          <a:lstStyle/>
          <a:p>
            <a:pPr lvl="0"/>
            <a:r>
              <a:rPr lang="tr-TR" smtClean="0"/>
              <a:t>Click to edit Master text styles</a:t>
            </a:r>
          </a:p>
          <a:p>
            <a:pPr lvl="1"/>
            <a:r>
              <a:rPr lang="tr-TR" smtClean="0"/>
              <a:t>Second level</a:t>
            </a:r>
          </a:p>
          <a:p>
            <a:pPr lvl="2"/>
            <a:r>
              <a:rPr lang="tr-TR" smtClean="0"/>
              <a:t>Third level</a:t>
            </a:r>
          </a:p>
          <a:p>
            <a:pPr lvl="3"/>
            <a:r>
              <a:rPr lang="tr-TR" smtClean="0"/>
              <a:t>Fourth level</a:t>
            </a:r>
          </a:p>
          <a:p>
            <a:pPr lvl="4"/>
            <a:r>
              <a:rPr lang="tr-TR" smtClean="0"/>
              <a:t>Fifth level</a:t>
            </a:r>
            <a:endParaRPr dirty="0"/>
          </a:p>
        </p:txBody>
      </p:sp>
      <p:sp>
        <p:nvSpPr>
          <p:cNvPr id="4" name="Date Placeholder 3"/>
          <p:cNvSpPr>
            <a:spLocks noGrp="1"/>
          </p:cNvSpPr>
          <p:nvPr>
            <p:ph type="dt" sz="half" idx="2"/>
          </p:nvPr>
        </p:nvSpPr>
        <p:spPr>
          <a:xfrm>
            <a:off x="7198659" y="6356350"/>
            <a:ext cx="1752600" cy="365125"/>
          </a:xfrm>
          <a:prstGeom prst="rect">
            <a:avLst/>
          </a:prstGeom>
        </p:spPr>
        <p:txBody>
          <a:bodyPr vert="horz" lIns="91440" tIns="45720" rIns="91440" bIns="45720" rtlCol="0" anchor="ctr"/>
          <a:lstStyle>
            <a:lvl1pPr algn="r">
              <a:defRPr sz="1100" b="1">
                <a:solidFill>
                  <a:schemeClr val="tx2">
                    <a:lumMod val="60000"/>
                    <a:lumOff val="40000"/>
                  </a:schemeClr>
                </a:solidFill>
              </a:defRPr>
            </a:lvl1pPr>
          </a:lstStyle>
          <a:p>
            <a:fld id="{FCFF3483-DB5E-1F4B-9110-31AD29BF7DA2}" type="datetime1">
              <a:rPr lang="x-none" smtClean="0"/>
              <a:t>9/30/17</a:t>
            </a:fld>
            <a:endParaRPr lang="en-US"/>
          </a:p>
        </p:txBody>
      </p:sp>
      <p:sp>
        <p:nvSpPr>
          <p:cNvPr id="5" name="Footer Placeholder 4"/>
          <p:cNvSpPr>
            <a:spLocks noGrp="1"/>
          </p:cNvSpPr>
          <p:nvPr>
            <p:ph type="ftr" sz="quarter" idx="3"/>
          </p:nvPr>
        </p:nvSpPr>
        <p:spPr>
          <a:xfrm>
            <a:off x="174812" y="6356350"/>
            <a:ext cx="6578600" cy="365125"/>
          </a:xfrm>
          <a:prstGeom prst="rect">
            <a:avLst/>
          </a:prstGeom>
        </p:spPr>
        <p:txBody>
          <a:bodyPr vert="horz" lIns="91440" tIns="45720" rIns="91440" bIns="45720" rtlCol="0" anchor="ctr"/>
          <a:lstStyle>
            <a:lvl1pPr algn="l">
              <a:defRPr sz="1100" b="1">
                <a:solidFill>
                  <a:schemeClr val="tx2">
                    <a:lumMod val="60000"/>
                    <a:lumOff val="40000"/>
                  </a:schemeClr>
                </a:solidFill>
              </a:defRPr>
            </a:lvl1p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4"/>
          </p:nvPr>
        </p:nvSpPr>
        <p:spPr>
          <a:xfrm>
            <a:off x="7874000" y="361016"/>
            <a:ext cx="889000" cy="365125"/>
          </a:xfrm>
          <a:prstGeom prst="rect">
            <a:avLst/>
          </a:prstGeom>
        </p:spPr>
        <p:txBody>
          <a:bodyPr vert="horz" lIns="91440" tIns="45720" rIns="91440" bIns="45720" rtlCol="0" anchor="ctr"/>
          <a:lstStyle>
            <a:lvl1pPr algn="r">
              <a:defRPr sz="2200" b="1">
                <a:solidFill>
                  <a:schemeClr val="bg1"/>
                </a:solidFill>
              </a:defRPr>
            </a:lvl1pPr>
          </a:lstStyle>
          <a:p>
            <a:fld id="{57AF16DE-A0D5-4438-950F-5B1E159C2C2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hdr="0" dt="0"/>
  <p:txStyles>
    <p:titleStyle>
      <a:lvl1pPr algn="l" defTabSz="914400" rtl="0" eaLnBrk="1" latinLnBrk="0" hangingPunct="1">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4.emf"/></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7.png"/><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7.png"/><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vidia.com/object/cuda_home_new.html"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 Id="rId3" Type="http://schemas.openxmlformats.org/officeDocument/2006/relationships/image" Target="../media/image120.png"/></Relationships>
</file>

<file path=ppt/slides/_rels/slide108.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image" Target="../media/image12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4.emf"/></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image" Target="../media/image125.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8.em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emf"/><Relationship Id="rId3" Type="http://schemas.openxmlformats.org/officeDocument/2006/relationships/image" Target="../media/image130.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emf"/><Relationship Id="rId3" Type="http://schemas.openxmlformats.org/officeDocument/2006/relationships/image" Target="../media/image132.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1.emf"/><Relationship Id="rId3" Type="http://schemas.openxmlformats.org/officeDocument/2006/relationships/image" Target="../media/image133.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4.emf"/><Relationship Id="rId3" Type="http://schemas.openxmlformats.org/officeDocument/2006/relationships/image" Target="../media/image131.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5.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7.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9.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0.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5.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0.emf"/></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1.png"/><Relationship Id="rId3" Type="http://schemas.openxmlformats.org/officeDocument/2006/relationships/image" Target="../media/image15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48.xml.rels><?xml version="1.0" encoding="UTF-8" standalone="yes"?>
<Relationships xmlns="http://schemas.openxmlformats.org/package/2006/relationships"><Relationship Id="rId3" Type="http://schemas.openxmlformats.org/officeDocument/2006/relationships/hyperlink" Target="http://www.theplatform.net/2015/02/22/flink-sparks-next-wave-of-distributed-data-processing/" TargetMode="External"/><Relationship Id="rId4" Type="http://schemas.openxmlformats.org/officeDocument/2006/relationships/hyperlink" Target="http://mechanitis.blogspot.com.tr/2011_07_01_archive.html" TargetMode="External"/><Relationship Id="rId5" Type="http://schemas.openxmlformats.org/officeDocument/2006/relationships/hyperlink" Target="http://sebastianraschka.com/Articles/2014_multiprocessing.html" TargetMode="External"/><Relationship Id="rId1" Type="http://schemas.openxmlformats.org/officeDocument/2006/relationships/slideLayout" Target="../slideLayouts/slideLayout2.xml"/><Relationship Id="rId2" Type="http://schemas.openxmlformats.org/officeDocument/2006/relationships/hyperlink" Target="http://www.extremetech.com/extreme/185057-supercomputer-stagnation-new-list-of-the-worlds-fastest-computers-makes-exascale-by-2020-seem-unlikel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4.emf"/><Relationship Id="rId5" Type="http://schemas.openxmlformats.org/officeDocument/2006/relationships/image" Target="../media/image55.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0.png"/></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image" Target="../media/image87.png"/><Relationship Id="rId5" Type="http://schemas.openxmlformats.org/officeDocument/2006/relationships/image" Target="../media/image88.png"/><Relationship Id="rId6" Type="http://schemas.openxmlformats.org/officeDocument/2006/relationships/image" Target="../media/image89.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9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9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w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em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 Id="rId3" Type="http://schemas.openxmlformats.org/officeDocument/2006/relationships/image" Target="../media/image10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8.e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15232" y="2351149"/>
            <a:ext cx="5991413" cy="1048684"/>
          </a:xfrm>
        </p:spPr>
        <p:txBody>
          <a:bodyPr>
            <a:normAutofit fontScale="90000"/>
          </a:bodyPr>
          <a:lstStyle/>
          <a:p>
            <a:r>
              <a:rPr lang="en-US" sz="7300" baseline="30000" dirty="0" err="1" smtClean="0">
                <a:solidFill>
                  <a:schemeClr val="bg1"/>
                </a:solidFill>
              </a:rPr>
              <a:t>Yüksek</a:t>
            </a:r>
            <a:r>
              <a:rPr lang="en-US" sz="6000" baseline="30000" dirty="0" smtClean="0">
                <a:solidFill>
                  <a:schemeClr val="bg1"/>
                </a:solidFill>
              </a:rPr>
              <a:t> </a:t>
            </a:r>
            <a:r>
              <a:rPr lang="en-US" dirty="0" err="1" smtClean="0">
                <a:solidFill>
                  <a:schemeClr val="bg1"/>
                </a:solidFill>
              </a:rPr>
              <a:t>Başarımlı</a:t>
            </a:r>
            <a:r>
              <a:rPr lang="en-US" dirty="0" smtClean="0">
                <a:solidFill>
                  <a:schemeClr val="bg1"/>
                </a:solidFill>
              </a:rPr>
              <a:t> (</a:t>
            </a:r>
            <a:r>
              <a:rPr lang="en-US" dirty="0" err="1" smtClean="0">
                <a:solidFill>
                  <a:schemeClr val="bg1"/>
                </a:solidFill>
              </a:rPr>
              <a:t>Paralel</a:t>
            </a:r>
            <a:r>
              <a:rPr lang="en-US" dirty="0" smtClean="0">
                <a:solidFill>
                  <a:schemeClr val="bg1"/>
                </a:solidFill>
              </a:rPr>
              <a:t>) </a:t>
            </a:r>
            <a:r>
              <a:rPr lang="en-US" sz="5300" b="1" dirty="0" err="1" smtClean="0">
                <a:solidFill>
                  <a:schemeClr val="bg1"/>
                </a:solidFill>
              </a:rPr>
              <a:t>Hesaplama</a:t>
            </a:r>
            <a:endParaRPr lang="en-US" dirty="0">
              <a:solidFill>
                <a:schemeClr val="bg1"/>
              </a:solidFill>
            </a:endParaRPr>
          </a:p>
        </p:txBody>
      </p:sp>
      <p:sp>
        <p:nvSpPr>
          <p:cNvPr id="3" name="Subtitle 2"/>
          <p:cNvSpPr>
            <a:spLocks noGrp="1"/>
          </p:cNvSpPr>
          <p:nvPr>
            <p:ph type="subTitle" idx="1"/>
          </p:nvPr>
        </p:nvSpPr>
        <p:spPr>
          <a:xfrm>
            <a:off x="423333" y="5326792"/>
            <a:ext cx="8236035" cy="986924"/>
          </a:xfrm>
        </p:spPr>
        <p:txBody>
          <a:bodyPr>
            <a:normAutofit/>
          </a:bodyPr>
          <a:lstStyle/>
          <a:p>
            <a:pPr algn="ctr"/>
            <a:endParaRPr lang="en-US" dirty="0" smtClean="0"/>
          </a:p>
          <a:p>
            <a:pPr algn="ctr"/>
            <a:endParaRPr lang="en-US" dirty="0" smtClean="0"/>
          </a:p>
        </p:txBody>
      </p:sp>
      <p:sp>
        <p:nvSpPr>
          <p:cNvPr id="5" name="Subtitle 2"/>
          <p:cNvSpPr txBox="1">
            <a:spLocks/>
          </p:cNvSpPr>
          <p:nvPr/>
        </p:nvSpPr>
        <p:spPr>
          <a:xfrm>
            <a:off x="853923" y="1718757"/>
            <a:ext cx="2581123" cy="943085"/>
          </a:xfrm>
          <a:prstGeom prst="rect">
            <a:avLst/>
          </a:prstGeom>
        </p:spPr>
        <p:txBody>
          <a:bodyPr vert="horz" lIns="91440" tIns="45720" rIns="91440" bIns="45720" rtlCol="0">
            <a:normAutofit/>
          </a:bodyPr>
          <a:lstStyle>
            <a:lvl1pPr marL="0" indent="0" algn="l" defTabSz="914400" rtl="0" eaLnBrk="1" latinLnBrk="0" hangingPunct="1">
              <a:spcBef>
                <a:spcPts val="0"/>
              </a:spcBef>
              <a:buClr>
                <a:schemeClr val="accent1"/>
              </a:buClr>
              <a:buSzPct val="100000"/>
              <a:buFont typeface="Wingdings 2" pitchFamily="18" charset="2"/>
              <a:buNone/>
              <a:defRPr sz="1600" kern="1200">
                <a:solidFill>
                  <a:schemeClr val="tx2"/>
                </a:solidFill>
                <a:latin typeface="+mn-lt"/>
                <a:ea typeface="+mn-ea"/>
                <a:cs typeface="+mn-cs"/>
              </a:defRPr>
            </a:lvl1pPr>
            <a:lvl2pPr marL="4572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2pPr>
            <a:lvl3pPr marL="9144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3pPr>
            <a:lvl4pPr marL="1371600" indent="0" algn="ctr" defTabSz="914400" rtl="0" eaLnBrk="1" latinLnBrk="0" hangingPunct="1">
              <a:spcBef>
                <a:spcPts val="600"/>
              </a:spcBef>
              <a:buClr>
                <a:schemeClr val="accent1">
                  <a:lumMod val="50000"/>
                </a:schemeClr>
              </a:buClr>
              <a:buSzPct val="100000"/>
              <a:buFont typeface="Wingdings 2" pitchFamily="18" charset="2"/>
              <a:buNone/>
              <a:defRPr sz="1800" kern="1200">
                <a:solidFill>
                  <a:schemeClr val="tx1">
                    <a:tint val="75000"/>
                  </a:schemeClr>
                </a:solidFill>
                <a:latin typeface="+mn-lt"/>
                <a:ea typeface="+mn-ea"/>
                <a:cs typeface="+mn-cs"/>
              </a:defRPr>
            </a:lvl4pPr>
            <a:lvl5pPr marL="1828800" indent="0" algn="ctr" defTabSz="914400" rtl="0" eaLnBrk="1" latinLnBrk="0" hangingPunct="1">
              <a:spcBef>
                <a:spcPts val="600"/>
              </a:spcBef>
              <a:buClr>
                <a:schemeClr val="accent1"/>
              </a:buClr>
              <a:buSzPct val="100000"/>
              <a:buFont typeface="Wingdings 2" pitchFamily="18" charset="2"/>
              <a:buNone/>
              <a:defRPr sz="1800" kern="120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lumMod val="50000"/>
                </a:schemeClr>
              </a:buClr>
              <a:buFont typeface="Wingdings 2" pitchFamily="18" charset="2"/>
              <a:buNone/>
              <a:defRPr lang="en-US" sz="18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Wingdings 2" pitchFamily="18" charset="2"/>
              <a:buNone/>
              <a:defRPr lang="en-US" sz="1800" kern="1200">
                <a:solidFill>
                  <a:schemeClr val="tx1">
                    <a:tint val="75000"/>
                  </a:schemeClr>
                </a:solidFill>
                <a:latin typeface="+mn-lt"/>
                <a:ea typeface="+mn-ea"/>
                <a:cs typeface="+mn-cs"/>
              </a:defRPr>
            </a:lvl9pPr>
          </a:lstStyle>
          <a:p>
            <a:r>
              <a:rPr lang="en-US" sz="2000" b="1" dirty="0" smtClean="0"/>
              <a:t>Kamer Kaya</a:t>
            </a:r>
          </a:p>
          <a:p>
            <a:endParaRPr lang="en-US" dirty="0"/>
          </a:p>
        </p:txBody>
      </p:sp>
      <p:pic>
        <p:nvPicPr>
          <p:cNvPr id="6" name="Picture 5"/>
          <p:cNvPicPr>
            <a:picLocks noChangeAspect="1"/>
          </p:cNvPicPr>
          <p:nvPr/>
        </p:nvPicPr>
        <p:blipFill>
          <a:blip r:embed="rId3"/>
          <a:stretch>
            <a:fillRect/>
          </a:stretch>
        </p:blipFill>
        <p:spPr>
          <a:xfrm>
            <a:off x="926494" y="2118758"/>
            <a:ext cx="1528839" cy="651009"/>
          </a:xfrm>
          <a:prstGeom prst="rect">
            <a:avLst/>
          </a:prstGeom>
        </p:spPr>
      </p:pic>
      <p:sp>
        <p:nvSpPr>
          <p:cNvPr id="8" name="Footer Placeholder 7"/>
          <p:cNvSpPr>
            <a:spLocks noGrp="1"/>
          </p:cNvSpPr>
          <p:nvPr>
            <p:ph type="ftr" sz="quarter" idx="11"/>
          </p:nvPr>
        </p:nvSpPr>
        <p:spPr>
          <a:xfrm>
            <a:off x="618714" y="4374351"/>
            <a:ext cx="7637780" cy="1997075"/>
          </a:xfrm>
        </p:spPr>
        <p:txBody>
          <a:bodyPr/>
          <a:lstStyle/>
          <a:p>
            <a:pPr algn="ctr"/>
            <a:r>
              <a:rPr lang="en-US" sz="2000" dirty="0" err="1"/>
              <a:t>Veri</a:t>
            </a:r>
            <a:r>
              <a:rPr lang="en-US" sz="2000" dirty="0"/>
              <a:t> </a:t>
            </a:r>
            <a:r>
              <a:rPr lang="en-US" sz="2000" dirty="0" err="1"/>
              <a:t>Bilim</a:t>
            </a:r>
            <a:r>
              <a:rPr lang="en-US" sz="2000" dirty="0"/>
              <a:t> - </a:t>
            </a:r>
            <a:r>
              <a:rPr lang="en-US" sz="2000" dirty="0" err="1"/>
              <a:t>Yapay</a:t>
            </a:r>
            <a:r>
              <a:rPr lang="en-US" sz="2000" dirty="0"/>
              <a:t> </a:t>
            </a:r>
            <a:r>
              <a:rPr lang="en-US" sz="2000" dirty="0" err="1"/>
              <a:t>Öğrenme</a:t>
            </a:r>
            <a:r>
              <a:rPr lang="en-US" sz="2000" dirty="0"/>
              <a:t> </a:t>
            </a:r>
            <a:r>
              <a:rPr lang="en-US" sz="2000" dirty="0" err="1"/>
              <a:t>Yaz</a:t>
            </a:r>
            <a:r>
              <a:rPr lang="en-US" sz="2000" dirty="0"/>
              <a:t> </a:t>
            </a:r>
            <a:r>
              <a:rPr lang="en-US" sz="2000" dirty="0" err="1"/>
              <a:t>Okulu</a:t>
            </a:r>
            <a:r>
              <a:rPr lang="en-US" sz="2000" dirty="0"/>
              <a:t>, 2017</a:t>
            </a:r>
          </a:p>
          <a:p>
            <a:pPr algn="ctr"/>
            <a:r>
              <a:rPr lang="en-US" sz="2000" dirty="0"/>
              <a:t>"</a:t>
            </a:r>
            <a:r>
              <a:rPr lang="en-US" sz="2000" dirty="0" err="1"/>
              <a:t>Matematiksel</a:t>
            </a:r>
            <a:r>
              <a:rPr lang="en-US" sz="2000" dirty="0"/>
              <a:t> </a:t>
            </a:r>
            <a:r>
              <a:rPr lang="en-US" sz="2000" dirty="0" err="1"/>
              <a:t>Temeller</a:t>
            </a:r>
            <a:r>
              <a:rPr lang="en-US" sz="2000" dirty="0"/>
              <a:t> </a:t>
            </a:r>
            <a:r>
              <a:rPr lang="en-US" sz="2000" dirty="0" err="1"/>
              <a:t>ve</a:t>
            </a:r>
            <a:r>
              <a:rPr lang="en-US" sz="2000" dirty="0"/>
              <a:t> </a:t>
            </a:r>
            <a:r>
              <a:rPr lang="en-US" sz="2000" dirty="0" err="1"/>
              <a:t>Vaka</a:t>
            </a:r>
            <a:r>
              <a:rPr lang="en-US" sz="2000" dirty="0"/>
              <a:t> </a:t>
            </a:r>
            <a:r>
              <a:rPr lang="en-US" sz="2000" dirty="0" err="1"/>
              <a:t>Çalışmaları</a:t>
            </a:r>
            <a:r>
              <a:rPr lang="en-US" sz="2000" dirty="0"/>
              <a:t>"</a:t>
            </a:r>
          </a:p>
        </p:txBody>
      </p:sp>
      <p:sp>
        <p:nvSpPr>
          <p:cNvPr id="9" name="Slide Number Placeholder 8"/>
          <p:cNvSpPr>
            <a:spLocks noGrp="1"/>
          </p:cNvSpPr>
          <p:nvPr>
            <p:ph type="sldNum" sz="quarter" idx="12"/>
          </p:nvPr>
        </p:nvSpPr>
        <p:spPr/>
        <p:txBody>
          <a:bodyPr/>
          <a:lstStyle/>
          <a:p>
            <a:fld id="{57AF16DE-A0D5-4438-950F-5B1E159C2C28}" type="slidenum">
              <a:rPr lang="en-US" smtClean="0"/>
              <a:t>1</a:t>
            </a:fld>
            <a:endParaRPr lang="en-US"/>
          </a:p>
        </p:txBody>
      </p:sp>
    </p:spTree>
    <p:extLst>
      <p:ext uri="{BB962C8B-B14F-4D97-AF65-F5344CB8AC3E}">
        <p14:creationId xmlns:p14="http://schemas.microsoft.com/office/powerpoint/2010/main" val="27036153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5234" y="1022358"/>
            <a:ext cx="8367349" cy="1143000"/>
          </a:xfrm>
        </p:spPr>
        <p:txBody>
          <a:bodyPr/>
          <a:lstStyle/>
          <a:p>
            <a:pPr algn="ctr"/>
            <a:r>
              <a:rPr lang="en-US" dirty="0" smtClean="0"/>
              <a:t>1939-42</a:t>
            </a:r>
            <a:br>
              <a:rPr lang="en-US" dirty="0" smtClean="0"/>
            </a:br>
            <a:r>
              <a:rPr lang="en-US" dirty="0" err="1" smtClean="0"/>
              <a:t>Atanasoff</a:t>
            </a:r>
            <a:r>
              <a:rPr lang="en-US" dirty="0" smtClean="0"/>
              <a:t>-Berry</a:t>
            </a:r>
            <a:br>
              <a:rPr lang="en-US" dirty="0" smtClean="0"/>
            </a:br>
            <a:r>
              <a:rPr lang="en-US" dirty="0" err="1" smtClean="0"/>
              <a:t>Bilgisayarı</a:t>
            </a:r>
            <a:r>
              <a:rPr lang="en-US" dirty="0" smtClean="0"/>
              <a:t>(ABC)</a:t>
            </a:r>
            <a:endParaRPr lang="en-US" dirty="0"/>
          </a:p>
        </p:txBody>
      </p:sp>
      <p:sp>
        <p:nvSpPr>
          <p:cNvPr id="34" name="Rectangle 33"/>
          <p:cNvSpPr/>
          <p:nvPr/>
        </p:nvSpPr>
        <p:spPr>
          <a:xfrm>
            <a:off x="3402067" y="3074761"/>
            <a:ext cx="5741933" cy="3416320"/>
          </a:xfrm>
          <a:prstGeom prst="rect">
            <a:avLst/>
          </a:prstGeom>
        </p:spPr>
        <p:txBody>
          <a:bodyPr wrap="square">
            <a:spAutoFit/>
          </a:bodyPr>
          <a:lstStyle/>
          <a:p>
            <a:pPr marL="342900" indent="-342900">
              <a:buFont typeface="Arial"/>
              <a:buChar char="•"/>
            </a:pPr>
            <a:r>
              <a:rPr lang="en-US" sz="2400" b="1" dirty="0" err="1" smtClean="0"/>
              <a:t>Üç</a:t>
            </a:r>
            <a:r>
              <a:rPr lang="en-US" sz="2400" b="1" dirty="0" smtClean="0"/>
              <a:t> </a:t>
            </a:r>
            <a:r>
              <a:rPr lang="en-US" sz="2400" b="1" dirty="0" err="1"/>
              <a:t>önemli</a:t>
            </a:r>
            <a:r>
              <a:rPr lang="en-US" sz="2400" b="1" dirty="0"/>
              <a:t> </a:t>
            </a:r>
            <a:r>
              <a:rPr lang="en-US" sz="2400" b="1" dirty="0" err="1"/>
              <a:t>fikir</a:t>
            </a:r>
            <a:r>
              <a:rPr lang="en-US" sz="2400" b="1" dirty="0"/>
              <a:t>:</a:t>
            </a:r>
          </a:p>
          <a:p>
            <a:pPr marL="342900" indent="-342900">
              <a:buFont typeface="Arial"/>
              <a:buChar char="•"/>
            </a:pPr>
            <a:r>
              <a:rPr lang="en-US" sz="2400" dirty="0" err="1"/>
              <a:t>Tüm</a:t>
            </a:r>
            <a:r>
              <a:rPr lang="en-US" sz="2400" dirty="0"/>
              <a:t> </a:t>
            </a:r>
            <a:r>
              <a:rPr lang="en-US" sz="2400" dirty="0" err="1"/>
              <a:t>sayıları</a:t>
            </a:r>
            <a:r>
              <a:rPr lang="en-US" sz="2400" dirty="0"/>
              <a:t> </a:t>
            </a:r>
            <a:r>
              <a:rPr lang="en-US" sz="2400" dirty="0" err="1"/>
              <a:t>ve</a:t>
            </a:r>
            <a:r>
              <a:rPr lang="en-US" sz="2400" dirty="0"/>
              <a:t> </a:t>
            </a:r>
            <a:r>
              <a:rPr lang="en-US" sz="2400" dirty="0" err="1"/>
              <a:t>verileri</a:t>
            </a:r>
            <a:r>
              <a:rPr lang="en-US" sz="2400" dirty="0"/>
              <a:t> </a:t>
            </a:r>
            <a:r>
              <a:rPr lang="en-US" sz="2400" dirty="0" err="1"/>
              <a:t>temsil</a:t>
            </a:r>
            <a:r>
              <a:rPr lang="en-US" sz="2400" dirty="0"/>
              <a:t> </a:t>
            </a:r>
            <a:r>
              <a:rPr lang="en-US" sz="2400" dirty="0" err="1"/>
              <a:t>etmek</a:t>
            </a:r>
            <a:r>
              <a:rPr lang="en-US" sz="2400" dirty="0"/>
              <a:t> </a:t>
            </a:r>
            <a:r>
              <a:rPr lang="en-US" sz="2400" dirty="0" err="1"/>
              <a:t>için</a:t>
            </a:r>
            <a:r>
              <a:rPr lang="en-US" sz="2400" dirty="0"/>
              <a:t> </a:t>
            </a:r>
            <a:r>
              <a:rPr lang="en-US" sz="2400" dirty="0" err="1"/>
              <a:t>ikili</a:t>
            </a:r>
            <a:r>
              <a:rPr lang="en-US" sz="2400" dirty="0"/>
              <a:t> </a:t>
            </a:r>
            <a:r>
              <a:rPr lang="en-US" sz="2400" dirty="0" err="1"/>
              <a:t>basamakları</a:t>
            </a:r>
            <a:r>
              <a:rPr lang="en-US" sz="2400" dirty="0"/>
              <a:t> </a:t>
            </a:r>
            <a:r>
              <a:rPr lang="en-US" sz="2400" dirty="0" err="1"/>
              <a:t>kullanma</a:t>
            </a:r>
            <a:endParaRPr lang="en-US" sz="2400" dirty="0"/>
          </a:p>
          <a:p>
            <a:pPr marL="342900" indent="-342900">
              <a:buFont typeface="Arial"/>
              <a:buChar char="•"/>
            </a:pPr>
            <a:r>
              <a:rPr lang="en-US" sz="2400" dirty="0" err="1"/>
              <a:t>Tüm</a:t>
            </a:r>
            <a:r>
              <a:rPr lang="en-US" sz="2400" dirty="0"/>
              <a:t> </a:t>
            </a:r>
            <a:r>
              <a:rPr lang="en-US" sz="2400" dirty="0" err="1"/>
              <a:t>hesaplamaları</a:t>
            </a:r>
            <a:r>
              <a:rPr lang="en-US" sz="2400" dirty="0"/>
              <a:t>, </a:t>
            </a:r>
            <a:r>
              <a:rPr lang="en-US" sz="2400" dirty="0" err="1"/>
              <a:t>tekerlekler</a:t>
            </a:r>
            <a:r>
              <a:rPr lang="en-US" sz="2400" dirty="0"/>
              <a:t>, </a:t>
            </a:r>
            <a:r>
              <a:rPr lang="en-US" sz="2400" dirty="0" err="1"/>
              <a:t>mandallar</a:t>
            </a:r>
            <a:r>
              <a:rPr lang="en-US" sz="2400" dirty="0"/>
              <a:t> </a:t>
            </a:r>
            <a:r>
              <a:rPr lang="en-US" sz="2400" dirty="0" err="1"/>
              <a:t>veya</a:t>
            </a:r>
            <a:r>
              <a:rPr lang="en-US" sz="2400" dirty="0"/>
              <a:t> </a:t>
            </a:r>
            <a:r>
              <a:rPr lang="en-US" sz="2400" dirty="0" err="1"/>
              <a:t>mekanik</a:t>
            </a:r>
            <a:r>
              <a:rPr lang="en-US" sz="2400" dirty="0"/>
              <a:t> </a:t>
            </a:r>
            <a:r>
              <a:rPr lang="en-US" sz="2400" dirty="0" err="1"/>
              <a:t>anahtarlar</a:t>
            </a:r>
            <a:r>
              <a:rPr lang="en-US" sz="2400" dirty="0"/>
              <a:t> </a:t>
            </a:r>
            <a:r>
              <a:rPr lang="en-US" sz="2400" dirty="0" err="1"/>
              <a:t>yerine</a:t>
            </a:r>
            <a:r>
              <a:rPr lang="en-US" sz="2400" dirty="0"/>
              <a:t> </a:t>
            </a:r>
            <a:r>
              <a:rPr lang="en-US" sz="2400" dirty="0" err="1"/>
              <a:t>elektronik</a:t>
            </a:r>
            <a:r>
              <a:rPr lang="en-US" sz="2400" dirty="0"/>
              <a:t> </a:t>
            </a:r>
            <a:r>
              <a:rPr lang="en-US" sz="2400" dirty="0" err="1"/>
              <a:t>kullanarak</a:t>
            </a:r>
            <a:r>
              <a:rPr lang="en-US" sz="2400" dirty="0"/>
              <a:t> </a:t>
            </a:r>
            <a:r>
              <a:rPr lang="en-US" sz="2400" dirty="0" err="1"/>
              <a:t>gerçekleştirmek</a:t>
            </a:r>
            <a:endParaRPr lang="en-US" sz="2400" dirty="0"/>
          </a:p>
          <a:p>
            <a:pPr marL="342900" indent="-342900">
              <a:buFont typeface="Arial"/>
              <a:buChar char="•"/>
            </a:pPr>
            <a:r>
              <a:rPr lang="en-US" sz="2400" dirty="0" err="1"/>
              <a:t>Hesaplama</a:t>
            </a:r>
            <a:r>
              <a:rPr lang="en-US" sz="2400" dirty="0"/>
              <a:t> </a:t>
            </a:r>
            <a:r>
              <a:rPr lang="en-US" sz="2400" dirty="0" err="1"/>
              <a:t>ve</a:t>
            </a:r>
            <a:r>
              <a:rPr lang="en-US" sz="2400" dirty="0"/>
              <a:t> </a:t>
            </a:r>
            <a:r>
              <a:rPr lang="en-US" sz="2400" dirty="0" err="1"/>
              <a:t>hafızanın</a:t>
            </a:r>
            <a:r>
              <a:rPr lang="en-US" sz="2400" dirty="0"/>
              <a:t> </a:t>
            </a:r>
            <a:r>
              <a:rPr lang="en-US" sz="2400" dirty="0" err="1"/>
              <a:t>ayrıldığı</a:t>
            </a:r>
            <a:r>
              <a:rPr lang="en-US" sz="2400" dirty="0"/>
              <a:t> </a:t>
            </a:r>
            <a:r>
              <a:rPr lang="en-US" sz="2400" dirty="0" err="1"/>
              <a:t>bir</a:t>
            </a:r>
            <a:r>
              <a:rPr lang="en-US" sz="2400" dirty="0"/>
              <a:t> </a:t>
            </a:r>
            <a:r>
              <a:rPr lang="en-US" sz="2400" dirty="0" err="1"/>
              <a:t>sistemi</a:t>
            </a:r>
            <a:r>
              <a:rPr lang="en-US" sz="2400" dirty="0"/>
              <a:t> </a:t>
            </a:r>
            <a:r>
              <a:rPr lang="en-US" sz="2400" dirty="0" err="1" smtClean="0"/>
              <a:t>kullanmak</a:t>
            </a:r>
            <a:r>
              <a:rPr lang="en-US" sz="2400" dirty="0" smtClean="0"/>
              <a:t>.</a:t>
            </a:r>
            <a:endParaRPr lang="en-US" sz="2400" dirty="0"/>
          </a:p>
        </p:txBody>
      </p:sp>
      <p:pic>
        <p:nvPicPr>
          <p:cNvPr id="3" name="Picture 2"/>
          <p:cNvPicPr>
            <a:picLocks noChangeAspect="1"/>
          </p:cNvPicPr>
          <p:nvPr/>
        </p:nvPicPr>
        <p:blipFill>
          <a:blip r:embed="rId3"/>
          <a:stretch>
            <a:fillRect/>
          </a:stretch>
        </p:blipFill>
        <p:spPr>
          <a:xfrm>
            <a:off x="7368930" y="33690"/>
            <a:ext cx="1775069" cy="2373560"/>
          </a:xfrm>
          <a:prstGeom prst="rect">
            <a:avLst/>
          </a:prstGeom>
        </p:spPr>
      </p:pic>
      <p:pic>
        <p:nvPicPr>
          <p:cNvPr id="4" name="Picture 3"/>
          <p:cNvPicPr>
            <a:picLocks noChangeAspect="1"/>
          </p:cNvPicPr>
          <p:nvPr/>
        </p:nvPicPr>
        <p:blipFill>
          <a:blip r:embed="rId4"/>
          <a:stretch>
            <a:fillRect/>
          </a:stretch>
        </p:blipFill>
        <p:spPr>
          <a:xfrm>
            <a:off x="5545937" y="34727"/>
            <a:ext cx="1838113" cy="2368338"/>
          </a:xfrm>
          <a:prstGeom prst="rect">
            <a:avLst/>
          </a:prstGeom>
        </p:spPr>
      </p:pic>
      <p:sp>
        <p:nvSpPr>
          <p:cNvPr id="5" name="TextBox 4"/>
          <p:cNvSpPr txBox="1"/>
          <p:nvPr/>
        </p:nvSpPr>
        <p:spPr>
          <a:xfrm>
            <a:off x="5745713" y="2536613"/>
            <a:ext cx="1276161" cy="369332"/>
          </a:xfrm>
          <a:prstGeom prst="rect">
            <a:avLst/>
          </a:prstGeom>
          <a:noFill/>
        </p:spPr>
        <p:txBody>
          <a:bodyPr wrap="none" rtlCol="0">
            <a:spAutoFit/>
          </a:bodyPr>
          <a:lstStyle/>
          <a:p>
            <a:r>
              <a:rPr lang="en-US" dirty="0" err="1" smtClean="0"/>
              <a:t>Atanasoff</a:t>
            </a:r>
            <a:endParaRPr lang="en-US" dirty="0"/>
          </a:p>
        </p:txBody>
      </p:sp>
      <p:sp>
        <p:nvSpPr>
          <p:cNvPr id="8" name="TextBox 7"/>
          <p:cNvSpPr txBox="1"/>
          <p:nvPr/>
        </p:nvSpPr>
        <p:spPr>
          <a:xfrm>
            <a:off x="7832314" y="2536613"/>
            <a:ext cx="736099" cy="369332"/>
          </a:xfrm>
          <a:prstGeom prst="rect">
            <a:avLst/>
          </a:prstGeom>
          <a:noFill/>
        </p:spPr>
        <p:txBody>
          <a:bodyPr wrap="none" rtlCol="0">
            <a:spAutoFit/>
          </a:bodyPr>
          <a:lstStyle/>
          <a:p>
            <a:r>
              <a:rPr lang="en-US" dirty="0" smtClean="0"/>
              <a:t>Berry</a:t>
            </a:r>
            <a:endParaRPr lang="en-US" dirty="0"/>
          </a:p>
        </p:txBody>
      </p:sp>
      <p:pic>
        <p:nvPicPr>
          <p:cNvPr id="11" name="Picture 10"/>
          <p:cNvPicPr>
            <a:picLocks noChangeAspect="1"/>
          </p:cNvPicPr>
          <p:nvPr/>
        </p:nvPicPr>
        <p:blipFill rotWithShape="1">
          <a:blip r:embed="rId5"/>
          <a:srcRect t="24319" b="-24315"/>
          <a:stretch/>
        </p:blipFill>
        <p:spPr>
          <a:xfrm>
            <a:off x="241924" y="2905945"/>
            <a:ext cx="3039887" cy="3374136"/>
          </a:xfrm>
          <a:prstGeom prst="rect">
            <a:avLst/>
          </a:prstGeom>
        </p:spPr>
      </p:pic>
      <p:sp>
        <p:nvSpPr>
          <p:cNvPr id="12" name="TextBox 11"/>
          <p:cNvSpPr txBox="1"/>
          <p:nvPr/>
        </p:nvSpPr>
        <p:spPr>
          <a:xfrm>
            <a:off x="136083" y="5657671"/>
            <a:ext cx="3462548" cy="1200329"/>
          </a:xfrm>
          <a:prstGeom prst="rect">
            <a:avLst/>
          </a:prstGeom>
          <a:noFill/>
        </p:spPr>
        <p:txBody>
          <a:bodyPr wrap="square" rtlCol="0">
            <a:spAutoFit/>
          </a:bodyPr>
          <a:lstStyle/>
          <a:p>
            <a:r>
              <a:rPr lang="en-US" dirty="0" err="1"/>
              <a:t>Atanasoff</a:t>
            </a:r>
            <a:r>
              <a:rPr lang="en-US" dirty="0"/>
              <a:t>–Berry </a:t>
            </a:r>
            <a:r>
              <a:rPr lang="en-US" dirty="0" err="1" smtClean="0"/>
              <a:t>bilgisayarı</a:t>
            </a:r>
            <a:r>
              <a:rPr lang="en-US" dirty="0" smtClean="0"/>
              <a:t> Durham </a:t>
            </a:r>
            <a:r>
              <a:rPr lang="en-US" dirty="0"/>
              <a:t>Center, Iowa State University</a:t>
            </a:r>
          </a:p>
          <a:p>
            <a:endParaRPr lang="en-US" dirty="0"/>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10</a:t>
            </a:fld>
            <a:endParaRPr lang="en-US"/>
          </a:p>
        </p:txBody>
      </p:sp>
    </p:spTree>
    <p:extLst>
      <p:ext uri="{BB962C8B-B14F-4D97-AF65-F5344CB8AC3E}">
        <p14:creationId xmlns:p14="http://schemas.microsoft.com/office/powerpoint/2010/main" val="324334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1600"/>
            <a:ext cx="6508377" cy="1143000"/>
          </a:xfrm>
        </p:spPr>
        <p:txBody>
          <a:bodyPr/>
          <a:lstStyle/>
          <a:p>
            <a:r>
              <a:rPr lang="en-US" dirty="0" err="1" smtClean="0"/>
              <a:t>Örnek</a:t>
            </a:r>
            <a:r>
              <a:rPr lang="en-US" dirty="0" smtClean="0"/>
              <a:t> problem: </a:t>
            </a:r>
            <a:r>
              <a:rPr lang="en-US" dirty="0" err="1" smtClean="0"/>
              <a:t>SpMV</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14" name="Slide Number Placeholder 13"/>
          <p:cNvSpPr>
            <a:spLocks noGrp="1"/>
          </p:cNvSpPr>
          <p:nvPr>
            <p:ph type="sldNum" sz="quarter" idx="12"/>
          </p:nvPr>
        </p:nvSpPr>
        <p:spPr>
          <a:xfrm>
            <a:off x="8251390" y="2108477"/>
            <a:ext cx="506506" cy="365125"/>
          </a:xfrm>
        </p:spPr>
        <p:txBody>
          <a:bodyPr/>
          <a:lstStyle/>
          <a:p>
            <a:fld id="{57AF16DE-A0D5-4438-950F-5B1E159C2C28}" type="slidenum">
              <a:rPr lang="en-US" smtClean="0"/>
              <a:t>100</a:t>
            </a:fld>
            <a:endParaRPr lang="en-US"/>
          </a:p>
        </p:txBody>
      </p:sp>
      <p:pic>
        <p:nvPicPr>
          <p:cNvPr id="6" name="Picture 5"/>
          <p:cNvPicPr>
            <a:picLocks noChangeAspect="1"/>
          </p:cNvPicPr>
          <p:nvPr/>
        </p:nvPicPr>
        <p:blipFill>
          <a:blip r:embed="rId2"/>
          <a:stretch>
            <a:fillRect/>
          </a:stretch>
        </p:blipFill>
        <p:spPr>
          <a:xfrm>
            <a:off x="174812" y="1936750"/>
            <a:ext cx="8583084" cy="4759340"/>
          </a:xfrm>
          <a:prstGeom prst="rect">
            <a:avLst/>
          </a:prstGeom>
        </p:spPr>
      </p:pic>
    </p:spTree>
    <p:extLst>
      <p:ext uri="{BB962C8B-B14F-4D97-AF65-F5344CB8AC3E}">
        <p14:creationId xmlns:p14="http://schemas.microsoft.com/office/powerpoint/2010/main" val="2345986885"/>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57162"/>
            <a:ext cx="6508377" cy="1143000"/>
          </a:xfrm>
        </p:spPr>
        <p:txBody>
          <a:bodyPr/>
          <a:lstStyle/>
          <a:p>
            <a:r>
              <a:rPr lang="en-US" dirty="0" err="1" smtClean="0"/>
              <a:t>Grafik</a:t>
            </a:r>
            <a:r>
              <a:rPr lang="en-US" dirty="0" smtClean="0"/>
              <a:t> </a:t>
            </a:r>
            <a:r>
              <a:rPr lang="en-US" dirty="0" err="1" smtClean="0"/>
              <a:t>İşleme</a:t>
            </a:r>
            <a:r>
              <a:rPr lang="en-US" dirty="0" smtClean="0"/>
              <a:t> </a:t>
            </a:r>
            <a:r>
              <a:rPr lang="en-US" dirty="0" err="1" smtClean="0"/>
              <a:t>Üniteleri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Picture 2" descr="\\JASON-PC\Users\Jason\Documents\CUDA by Example\Tesla_c1060_3qtr.png"/>
          <p:cNvPicPr>
            <a:picLocks noChangeAspect="1" noChangeArrowheads="1"/>
          </p:cNvPicPr>
          <p:nvPr/>
        </p:nvPicPr>
        <p:blipFill>
          <a:blip r:embed="rId2" cstate="print"/>
          <a:srcRect/>
          <a:stretch>
            <a:fillRect/>
          </a:stretch>
        </p:blipFill>
        <p:spPr bwMode="auto">
          <a:xfrm>
            <a:off x="1161143" y="1900162"/>
            <a:ext cx="6069372" cy="4663748"/>
          </a:xfrm>
          <a:prstGeom prst="rect">
            <a:avLst/>
          </a:prstGeom>
          <a:noFill/>
        </p:spPr>
      </p:pic>
      <p:sp>
        <p:nvSpPr>
          <p:cNvPr id="8" name="Slide Number Placeholder 7"/>
          <p:cNvSpPr>
            <a:spLocks noGrp="1"/>
          </p:cNvSpPr>
          <p:nvPr>
            <p:ph type="sldNum" sz="quarter" idx="12"/>
          </p:nvPr>
        </p:nvSpPr>
        <p:spPr/>
        <p:txBody>
          <a:bodyPr/>
          <a:lstStyle/>
          <a:p>
            <a:fld id="{57AF16DE-A0D5-4438-950F-5B1E159C2C28}" type="slidenum">
              <a:rPr lang="en-US" smtClean="0"/>
              <a:t>101</a:t>
            </a:fld>
            <a:endParaRPr lang="en-US"/>
          </a:p>
        </p:txBody>
      </p:sp>
    </p:spTree>
    <p:extLst>
      <p:ext uri="{BB962C8B-B14F-4D97-AF65-F5344CB8AC3E}">
        <p14:creationId xmlns:p14="http://schemas.microsoft.com/office/powerpoint/2010/main" val="3597802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a:t>Grafik</a:t>
            </a:r>
            <a:r>
              <a:rPr lang="en-US" dirty="0"/>
              <a:t> </a:t>
            </a:r>
            <a:r>
              <a:rPr lang="en-US" dirty="0" err="1"/>
              <a:t>İşleme</a:t>
            </a:r>
            <a:r>
              <a:rPr lang="en-US" dirty="0"/>
              <a:t> </a:t>
            </a:r>
            <a:r>
              <a:rPr lang="en-US" dirty="0" err="1"/>
              <a:t>Üniteleri</a:t>
            </a:r>
            <a:endParaRPr lang="en-US" dirty="0"/>
          </a:p>
        </p:txBody>
      </p:sp>
      <p:pic>
        <p:nvPicPr>
          <p:cNvPr id="3" name="Picture 2"/>
          <p:cNvPicPr>
            <a:picLocks noChangeAspect="1"/>
          </p:cNvPicPr>
          <p:nvPr/>
        </p:nvPicPr>
        <p:blipFill>
          <a:blip r:embed="rId2"/>
          <a:stretch>
            <a:fillRect/>
          </a:stretch>
        </p:blipFill>
        <p:spPr>
          <a:xfrm>
            <a:off x="755522" y="2373559"/>
            <a:ext cx="7606002" cy="3626391"/>
          </a:xfrm>
          <a:prstGeom prst="rect">
            <a:avLst/>
          </a:prstGeo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102</a:t>
            </a:fld>
            <a:endParaRPr lang="en-US"/>
          </a:p>
        </p:txBody>
      </p:sp>
    </p:spTree>
    <p:extLst>
      <p:ext uri="{BB962C8B-B14F-4D97-AF65-F5344CB8AC3E}">
        <p14:creationId xmlns:p14="http://schemas.microsoft.com/office/powerpoint/2010/main" val="351631459"/>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55638"/>
            <a:ext cx="6508377" cy="1143000"/>
          </a:xfrm>
        </p:spPr>
        <p:txBody>
          <a:bodyPr/>
          <a:lstStyle/>
          <a:p>
            <a:r>
              <a:rPr lang="en-US" dirty="0" smtClean="0"/>
              <a:t>(</a:t>
            </a:r>
            <a:r>
              <a:rPr lang="en-US" dirty="0" err="1" smtClean="0"/>
              <a:t>Basitçe</a:t>
            </a:r>
            <a:r>
              <a:rPr lang="en-US" dirty="0" smtClean="0"/>
              <a:t>) GİÜ </a:t>
            </a:r>
            <a:r>
              <a:rPr lang="en-US" dirty="0" err="1" smtClean="0"/>
              <a:t>kullanımı</a:t>
            </a:r>
            <a:endParaRPr lang="en-GB" dirty="0"/>
          </a:p>
        </p:txBody>
      </p:sp>
      <p:sp>
        <p:nvSpPr>
          <p:cNvPr id="216" name="TextBox 215"/>
          <p:cNvSpPr txBox="1"/>
          <p:nvPr/>
        </p:nvSpPr>
        <p:spPr>
          <a:xfrm>
            <a:off x="464315" y="4143380"/>
            <a:ext cx="4107685" cy="646331"/>
          </a:xfrm>
          <a:prstGeom prst="rect">
            <a:avLst/>
          </a:prstGeom>
          <a:noFill/>
        </p:spPr>
        <p:txBody>
          <a:bodyPr wrap="square" rtlCol="0">
            <a:spAutoFit/>
          </a:bodyPr>
          <a:lstStyle/>
          <a:p>
            <a:r>
              <a:rPr lang="en-US" dirty="0" smtClean="0"/>
              <a:t>1- </a:t>
            </a:r>
            <a:r>
              <a:rPr lang="en-US" dirty="0" err="1" smtClean="0"/>
              <a:t>Veriyi</a:t>
            </a:r>
            <a:r>
              <a:rPr lang="en-US" dirty="0" smtClean="0"/>
              <a:t> </a:t>
            </a:r>
            <a:r>
              <a:rPr lang="en-US" dirty="0" err="1" smtClean="0"/>
              <a:t>işlemci</a:t>
            </a:r>
            <a:r>
              <a:rPr lang="en-US" dirty="0" smtClean="0"/>
              <a:t> </a:t>
            </a:r>
            <a:r>
              <a:rPr lang="en-US" dirty="0" err="1" smtClean="0"/>
              <a:t>tarafından</a:t>
            </a:r>
            <a:r>
              <a:rPr lang="en-US" dirty="0" smtClean="0"/>
              <a:t> GİÜ </a:t>
            </a:r>
            <a:r>
              <a:rPr lang="en-US" dirty="0" err="1" smtClean="0"/>
              <a:t>tarafına</a:t>
            </a:r>
            <a:r>
              <a:rPr lang="en-US" dirty="0" smtClean="0"/>
              <a:t> </a:t>
            </a:r>
            <a:r>
              <a:rPr lang="en-US" dirty="0" err="1" smtClean="0"/>
              <a:t>taşı</a:t>
            </a:r>
            <a:endParaRPr lang="en-US" dirty="0" smtClean="0"/>
          </a:p>
        </p:txBody>
      </p:sp>
      <p:pic>
        <p:nvPicPr>
          <p:cNvPr id="133123" name="Picture 3" descr="\\europa\USB_Storage\Parallel programming.png"/>
          <p:cNvPicPr>
            <a:picLocks noChangeArrowheads="1"/>
          </p:cNvPicPr>
          <p:nvPr/>
        </p:nvPicPr>
        <p:blipFill>
          <a:blip r:embed="rId3" cstate="print"/>
          <a:stretch>
            <a:fillRect/>
          </a:stretch>
        </p:blipFill>
        <p:spPr bwMode="auto">
          <a:xfrm>
            <a:off x="4810135" y="1133745"/>
            <a:ext cx="4169664" cy="5120640"/>
          </a:xfrm>
          <a:prstGeom prst="rect">
            <a:avLst/>
          </a:prstGeom>
          <a:noFill/>
        </p:spPr>
      </p:pic>
      <p:pic>
        <p:nvPicPr>
          <p:cNvPr id="133124" name="Picture 4" descr="\\europa\USB_Storage\Parallel programming (CPU).png"/>
          <p:cNvPicPr>
            <a:picLocks noChangeArrowheads="1"/>
          </p:cNvPicPr>
          <p:nvPr/>
        </p:nvPicPr>
        <p:blipFill>
          <a:blip r:embed="rId4" cstate="print"/>
          <a:stretch>
            <a:fillRect/>
          </a:stretch>
        </p:blipFill>
        <p:spPr bwMode="auto">
          <a:xfrm>
            <a:off x="836585" y="1493785"/>
            <a:ext cx="2642616" cy="2039112"/>
          </a:xfrm>
          <a:prstGeom prst="rect">
            <a:avLst/>
          </a:prstGeom>
          <a:noFill/>
        </p:spPr>
      </p:pic>
      <p:sp>
        <p:nvSpPr>
          <p:cNvPr id="124" name="Left-Right Arrow 123"/>
          <p:cNvSpPr/>
          <p:nvPr/>
        </p:nvSpPr>
        <p:spPr>
          <a:xfrm>
            <a:off x="3262303" y="2033845"/>
            <a:ext cx="1666887" cy="545760"/>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PCI Bus</a:t>
            </a:r>
            <a:endParaRPr lang="en-GB" sz="1400" dirty="0">
              <a:solidFill>
                <a:schemeClr val="tx1"/>
              </a:solidFill>
            </a:endParaRPr>
          </a:p>
        </p:txBody>
      </p:sp>
      <p:sp>
        <p:nvSpPr>
          <p:cNvPr id="132" name="Bent Arrow 131"/>
          <p:cNvSpPr/>
          <p:nvPr/>
        </p:nvSpPr>
        <p:spPr>
          <a:xfrm rot="5400000">
            <a:off x="3202528" y="2278193"/>
            <a:ext cx="2949997" cy="3631432"/>
          </a:xfrm>
          <a:prstGeom prst="bentArrow">
            <a:avLst>
              <a:gd name="adj1" fmla="val 14333"/>
              <a:gd name="adj2" fmla="val 13740"/>
              <a:gd name="adj3" fmla="val 20259"/>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103</a:t>
            </a:fld>
            <a:endParaRPr lang="en-US"/>
          </a:p>
        </p:txBody>
      </p:sp>
    </p:spTree>
    <p:extLst>
      <p:ext uri="{BB962C8B-B14F-4D97-AF65-F5344CB8AC3E}">
        <p14:creationId xmlns:p14="http://schemas.microsoft.com/office/powerpoint/2010/main" val="1750393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32"/>
                                        </p:tgtEl>
                                        <p:attrNameLst>
                                          <p:attrName>style.visibility</p:attrName>
                                        </p:attrNameLst>
                                      </p:cBhvr>
                                      <p:to>
                                        <p:strVal val="visible"/>
                                      </p:to>
                                    </p:set>
                                    <p:animEffect transition="in" filter="wipe(left)">
                                      <p:cBhvr>
                                        <p:cTn id="9"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descr="\\europa\USB_Storage\Parallel programming (CPU).png"/>
          <p:cNvPicPr>
            <a:picLocks noChangeArrowheads="1"/>
          </p:cNvPicPr>
          <p:nvPr/>
        </p:nvPicPr>
        <p:blipFill>
          <a:blip r:embed="rId3" cstate="print"/>
          <a:stretch>
            <a:fillRect/>
          </a:stretch>
        </p:blipFill>
        <p:spPr bwMode="auto">
          <a:xfrm>
            <a:off x="836585" y="1493785"/>
            <a:ext cx="2642616" cy="2039112"/>
          </a:xfrm>
          <a:prstGeom prst="rect">
            <a:avLst/>
          </a:prstGeom>
          <a:noFill/>
        </p:spPr>
      </p:pic>
      <p:pic>
        <p:nvPicPr>
          <p:cNvPr id="15" name="Picture 3" descr="\\europa\USB_Storage\Parallel programming.png"/>
          <p:cNvPicPr>
            <a:picLocks noChangeArrowheads="1"/>
          </p:cNvPicPr>
          <p:nvPr/>
        </p:nvPicPr>
        <p:blipFill>
          <a:blip r:embed="rId4" cstate="print"/>
          <a:stretch>
            <a:fillRect/>
          </a:stretch>
        </p:blipFill>
        <p:spPr bwMode="auto">
          <a:xfrm>
            <a:off x="4810135" y="1133745"/>
            <a:ext cx="4169664" cy="5120640"/>
          </a:xfrm>
          <a:prstGeom prst="rect">
            <a:avLst/>
          </a:prstGeom>
          <a:noFill/>
        </p:spPr>
      </p:pic>
      <p:sp>
        <p:nvSpPr>
          <p:cNvPr id="4" name="Title 3"/>
          <p:cNvSpPr>
            <a:spLocks noGrp="1"/>
          </p:cNvSpPr>
          <p:nvPr>
            <p:ph type="title"/>
          </p:nvPr>
        </p:nvSpPr>
        <p:spPr>
          <a:xfrm>
            <a:off x="464315" y="79829"/>
            <a:ext cx="6508377" cy="1143000"/>
          </a:xfrm>
        </p:spPr>
        <p:txBody>
          <a:bodyPr/>
          <a:lstStyle/>
          <a:p>
            <a:r>
              <a:rPr lang="en-US" dirty="0" smtClean="0"/>
              <a:t>(</a:t>
            </a:r>
            <a:r>
              <a:rPr lang="en-US" dirty="0" err="1" smtClean="0"/>
              <a:t>Basitçe</a:t>
            </a:r>
            <a:r>
              <a:rPr lang="en-US" dirty="0" smtClean="0"/>
              <a:t>) GİÜ </a:t>
            </a:r>
            <a:r>
              <a:rPr lang="en-US" dirty="0" err="1" smtClean="0"/>
              <a:t>kullanımı</a:t>
            </a:r>
            <a:endParaRPr lang="en-GB" dirty="0"/>
          </a:p>
        </p:txBody>
      </p:sp>
      <p:sp>
        <p:nvSpPr>
          <p:cNvPr id="216" name="TextBox 215"/>
          <p:cNvSpPr txBox="1"/>
          <p:nvPr/>
        </p:nvSpPr>
        <p:spPr>
          <a:xfrm>
            <a:off x="464315" y="4143381"/>
            <a:ext cx="4107685" cy="646331"/>
          </a:xfrm>
          <a:prstGeom prst="rect">
            <a:avLst/>
          </a:prstGeom>
          <a:noFill/>
        </p:spPr>
        <p:txBody>
          <a:bodyPr wrap="square" rtlCol="0">
            <a:spAutoFit/>
          </a:bodyPr>
          <a:lstStyle/>
          <a:p>
            <a:r>
              <a:rPr lang="en-US" dirty="0" smtClean="0"/>
              <a:t>2- GİÜ </a:t>
            </a:r>
            <a:r>
              <a:rPr lang="en-US" dirty="0" err="1" smtClean="0"/>
              <a:t>programını</a:t>
            </a:r>
            <a:r>
              <a:rPr lang="en-US" dirty="0" smtClean="0"/>
              <a:t> </a:t>
            </a:r>
            <a:r>
              <a:rPr lang="en-US" dirty="0" err="1" smtClean="0"/>
              <a:t>çalıştır</a:t>
            </a:r>
            <a:r>
              <a:rPr lang="en-US" dirty="0" smtClean="0"/>
              <a:t> (</a:t>
            </a:r>
            <a:r>
              <a:rPr lang="en-US" dirty="0" err="1" smtClean="0"/>
              <a:t>önbelleği</a:t>
            </a:r>
            <a:r>
              <a:rPr lang="en-US" dirty="0" smtClean="0"/>
              <a:t> </a:t>
            </a:r>
            <a:r>
              <a:rPr lang="en-US" dirty="0" err="1" smtClean="0"/>
              <a:t>mümkün</a:t>
            </a:r>
            <a:r>
              <a:rPr lang="en-US" dirty="0" smtClean="0"/>
              <a:t> </a:t>
            </a:r>
            <a:r>
              <a:rPr lang="en-US" dirty="0" err="1" smtClean="0"/>
              <a:t>olduğu</a:t>
            </a:r>
            <a:r>
              <a:rPr lang="en-US" dirty="0" smtClean="0"/>
              <a:t> </a:t>
            </a:r>
            <a:r>
              <a:rPr lang="en-US" dirty="0" err="1" smtClean="0"/>
              <a:t>kadar</a:t>
            </a:r>
            <a:r>
              <a:rPr lang="en-US" dirty="0" smtClean="0"/>
              <a:t> </a:t>
            </a:r>
            <a:r>
              <a:rPr lang="en-US" dirty="0" err="1" smtClean="0"/>
              <a:t>kullan</a:t>
            </a:r>
            <a:r>
              <a:rPr lang="en-US" dirty="0" smtClean="0"/>
              <a:t>).</a:t>
            </a:r>
          </a:p>
        </p:txBody>
      </p:sp>
      <p:sp>
        <p:nvSpPr>
          <p:cNvPr id="134" name="Bent Arrow 133"/>
          <p:cNvSpPr/>
          <p:nvPr/>
        </p:nvSpPr>
        <p:spPr>
          <a:xfrm rot="5400000" flipH="1">
            <a:off x="4269163" y="152706"/>
            <a:ext cx="427080" cy="3155178"/>
          </a:xfrm>
          <a:prstGeom prst="bentArrow">
            <a:avLst>
              <a:gd name="adj1" fmla="val 40608"/>
              <a:gd name="adj2" fmla="val 45062"/>
              <a:gd name="adj3" fmla="val 36853"/>
              <a:gd name="adj4" fmla="val 39799"/>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35" name="Up-Down Arrow 134"/>
          <p:cNvSpPr/>
          <p:nvPr/>
        </p:nvSpPr>
        <p:spPr>
          <a:xfrm>
            <a:off x="5226848" y="4059070"/>
            <a:ext cx="535785" cy="151553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36" name="Up-Down Arrow 135"/>
          <p:cNvSpPr/>
          <p:nvPr/>
        </p:nvSpPr>
        <p:spPr>
          <a:xfrm>
            <a:off x="6196455" y="4059070"/>
            <a:ext cx="535785" cy="151553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37" name="Up-Down Arrow 136"/>
          <p:cNvSpPr/>
          <p:nvPr/>
        </p:nvSpPr>
        <p:spPr>
          <a:xfrm>
            <a:off x="7632340" y="4059070"/>
            <a:ext cx="535785" cy="1515537"/>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16" name="Left-Right Arrow 15"/>
          <p:cNvSpPr/>
          <p:nvPr/>
        </p:nvSpPr>
        <p:spPr>
          <a:xfrm>
            <a:off x="3262303" y="2033845"/>
            <a:ext cx="1666887" cy="545760"/>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PCI Bus</a:t>
            </a:r>
            <a:endParaRPr lang="en-GB" sz="1400" dirty="0">
              <a:solidFill>
                <a:schemeClr val="tx1"/>
              </a:solidFill>
            </a:endParaRPr>
          </a:p>
        </p:txBody>
      </p:sp>
      <p:sp>
        <p:nvSpPr>
          <p:cNvPr id="5" name="Slide Number Placeholder 4"/>
          <p:cNvSpPr>
            <a:spLocks noGrp="1"/>
          </p:cNvSpPr>
          <p:nvPr>
            <p:ph type="sldNum" sz="quarter" idx="12"/>
          </p:nvPr>
        </p:nvSpPr>
        <p:spPr/>
        <p:txBody>
          <a:bodyPr/>
          <a:lstStyle/>
          <a:p>
            <a:fld id="{57AF16DE-A0D5-4438-950F-5B1E159C2C28}" type="slidenum">
              <a:rPr lang="en-US" smtClean="0"/>
              <a:t>104</a:t>
            </a:fld>
            <a:endParaRPr lang="en-US"/>
          </a:p>
        </p:txBody>
      </p:sp>
    </p:spTree>
    <p:extLst>
      <p:ext uri="{BB962C8B-B14F-4D97-AF65-F5344CB8AC3E}">
        <p14:creationId xmlns:p14="http://schemas.microsoft.com/office/powerpoint/2010/main" val="3564699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left)">
                                      <p:cBhvr>
                                        <p:cTn id="7" dur="500"/>
                                        <p:tgtEl>
                                          <p:spTgt spid="134"/>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barn(outHorizontal)">
                                      <p:cBhvr>
                                        <p:cTn id="10" dur="500"/>
                                        <p:tgtEl>
                                          <p:spTgt spid="137"/>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36"/>
                                        </p:tgtEl>
                                        <p:attrNameLst>
                                          <p:attrName>style.visibility</p:attrName>
                                        </p:attrNameLst>
                                      </p:cBhvr>
                                      <p:to>
                                        <p:strVal val="visible"/>
                                      </p:to>
                                    </p:set>
                                    <p:animEffect transition="in" filter="barn(outHorizontal)">
                                      <p:cBhvr>
                                        <p:cTn id="13" dur="500"/>
                                        <p:tgtEl>
                                          <p:spTgt spid="136"/>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barn(outHorizontal)">
                                      <p:cBhvr>
                                        <p:cTn id="16"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uropa\USB_Storage\Parallel programming (CPU).png"/>
          <p:cNvPicPr>
            <a:picLocks noChangeArrowheads="1"/>
          </p:cNvPicPr>
          <p:nvPr/>
        </p:nvPicPr>
        <p:blipFill>
          <a:blip r:embed="rId3" cstate="print"/>
          <a:stretch>
            <a:fillRect/>
          </a:stretch>
        </p:blipFill>
        <p:spPr bwMode="auto">
          <a:xfrm>
            <a:off x="836585" y="1493785"/>
            <a:ext cx="2642616" cy="2039112"/>
          </a:xfrm>
          <a:prstGeom prst="rect">
            <a:avLst/>
          </a:prstGeom>
          <a:noFill/>
        </p:spPr>
      </p:pic>
      <p:pic>
        <p:nvPicPr>
          <p:cNvPr id="10" name="Picture 3" descr="\\europa\USB_Storage\Parallel programming.png"/>
          <p:cNvPicPr>
            <a:picLocks noChangeArrowheads="1"/>
          </p:cNvPicPr>
          <p:nvPr/>
        </p:nvPicPr>
        <p:blipFill>
          <a:blip r:embed="rId4" cstate="print"/>
          <a:stretch>
            <a:fillRect/>
          </a:stretch>
        </p:blipFill>
        <p:spPr bwMode="auto">
          <a:xfrm>
            <a:off x="4810135" y="1133745"/>
            <a:ext cx="4169664" cy="5120640"/>
          </a:xfrm>
          <a:prstGeom prst="rect">
            <a:avLst/>
          </a:prstGeom>
          <a:noFill/>
        </p:spPr>
      </p:pic>
      <p:sp>
        <p:nvSpPr>
          <p:cNvPr id="4" name="Title 3"/>
          <p:cNvSpPr>
            <a:spLocks noGrp="1"/>
          </p:cNvSpPr>
          <p:nvPr>
            <p:ph type="title"/>
          </p:nvPr>
        </p:nvSpPr>
        <p:spPr>
          <a:xfrm>
            <a:off x="464315" y="0"/>
            <a:ext cx="6508377" cy="1143000"/>
          </a:xfrm>
        </p:spPr>
        <p:txBody>
          <a:bodyPr/>
          <a:lstStyle/>
          <a:p>
            <a:r>
              <a:rPr lang="en-US" dirty="0" smtClean="0"/>
              <a:t>(</a:t>
            </a:r>
            <a:r>
              <a:rPr lang="en-US" dirty="0" err="1" smtClean="0"/>
              <a:t>Basitçe</a:t>
            </a:r>
            <a:r>
              <a:rPr lang="en-US" dirty="0" smtClean="0"/>
              <a:t>) GİÜ </a:t>
            </a:r>
            <a:r>
              <a:rPr lang="en-US" dirty="0" err="1" smtClean="0"/>
              <a:t>kullanımı</a:t>
            </a:r>
            <a:endParaRPr lang="en-GB" dirty="0"/>
          </a:p>
        </p:txBody>
      </p:sp>
      <p:sp>
        <p:nvSpPr>
          <p:cNvPr id="216" name="TextBox 215"/>
          <p:cNvSpPr txBox="1"/>
          <p:nvPr/>
        </p:nvSpPr>
        <p:spPr>
          <a:xfrm>
            <a:off x="464315" y="4143380"/>
            <a:ext cx="4107685" cy="369332"/>
          </a:xfrm>
          <a:prstGeom prst="rect">
            <a:avLst/>
          </a:prstGeom>
          <a:noFill/>
        </p:spPr>
        <p:txBody>
          <a:bodyPr wrap="square" rtlCol="0">
            <a:spAutoFit/>
          </a:bodyPr>
          <a:lstStyle/>
          <a:p>
            <a:r>
              <a:rPr lang="en-US" dirty="0" smtClean="0"/>
              <a:t>3- </a:t>
            </a:r>
            <a:r>
              <a:rPr lang="en-US" dirty="0" err="1" smtClean="0"/>
              <a:t>Sonuçları</a:t>
            </a:r>
            <a:r>
              <a:rPr lang="en-US" dirty="0" smtClean="0"/>
              <a:t> </a:t>
            </a:r>
            <a:r>
              <a:rPr lang="en-US" dirty="0" err="1" smtClean="0"/>
              <a:t>geri</a:t>
            </a:r>
            <a:r>
              <a:rPr lang="en-US" dirty="0" smtClean="0"/>
              <a:t> al.</a:t>
            </a:r>
            <a:endParaRPr lang="en-GB" dirty="0"/>
          </a:p>
        </p:txBody>
      </p:sp>
      <p:sp>
        <p:nvSpPr>
          <p:cNvPr id="138" name="Bent Arrow 137"/>
          <p:cNvSpPr/>
          <p:nvPr/>
        </p:nvSpPr>
        <p:spPr>
          <a:xfrm rot="10800000" flipV="1">
            <a:off x="2556296" y="2571767"/>
            <a:ext cx="3950919" cy="2927462"/>
          </a:xfrm>
          <a:prstGeom prst="bentArrow">
            <a:avLst>
              <a:gd name="adj1" fmla="val 14333"/>
              <a:gd name="adj2" fmla="val 13740"/>
              <a:gd name="adj3" fmla="val 20259"/>
              <a:gd name="adj4" fmla="val 4375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11" name="Left-Right Arrow 10"/>
          <p:cNvSpPr/>
          <p:nvPr/>
        </p:nvSpPr>
        <p:spPr>
          <a:xfrm>
            <a:off x="3262303" y="2033845"/>
            <a:ext cx="1666887" cy="545760"/>
          </a:xfrm>
          <a:prstGeom prst="lef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PCI Bus</a:t>
            </a:r>
            <a:endParaRPr lang="en-GB" sz="1400" dirty="0">
              <a:solidFill>
                <a:schemeClr val="tx1"/>
              </a:solidFill>
            </a:endParaRPr>
          </a:p>
        </p:txBody>
      </p:sp>
      <p:sp>
        <p:nvSpPr>
          <p:cNvPr id="5" name="Slide Number Placeholder 4"/>
          <p:cNvSpPr>
            <a:spLocks noGrp="1"/>
          </p:cNvSpPr>
          <p:nvPr>
            <p:ph type="sldNum" sz="quarter" idx="12"/>
          </p:nvPr>
        </p:nvSpPr>
        <p:spPr/>
        <p:txBody>
          <a:bodyPr/>
          <a:lstStyle/>
          <a:p>
            <a:fld id="{57AF16DE-A0D5-4438-950F-5B1E159C2C28}" type="slidenum">
              <a:rPr lang="en-US" smtClean="0"/>
              <a:t>105</a:t>
            </a:fld>
            <a:endParaRPr lang="en-US"/>
          </a:p>
        </p:txBody>
      </p:sp>
    </p:spTree>
    <p:extLst>
      <p:ext uri="{BB962C8B-B14F-4D97-AF65-F5344CB8AC3E}">
        <p14:creationId xmlns:p14="http://schemas.microsoft.com/office/powerpoint/2010/main" val="3681963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right)">
                                      <p:cBhvr>
                                        <p:cTn id="7"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342900"/>
            <a:ext cx="6508377" cy="1143000"/>
          </a:xfrm>
        </p:spPr>
        <p:txBody>
          <a:bodyPr/>
          <a:lstStyle/>
          <a:p>
            <a:r>
              <a:rPr lang="en-US" dirty="0" smtClean="0"/>
              <a:t>GİÜ: </a:t>
            </a:r>
            <a:r>
              <a:rPr lang="en-US" dirty="0" err="1" smtClean="0"/>
              <a:t>Özellikler</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330632487"/>
              </p:ext>
            </p:extLst>
          </p:nvPr>
        </p:nvGraphicFramePr>
        <p:xfrm>
          <a:off x="174812" y="1743759"/>
          <a:ext cx="8848236" cy="3959448"/>
        </p:xfrm>
        <a:graphic>
          <a:graphicData uri="http://schemas.openxmlformats.org/drawingml/2006/table">
            <a:tbl>
              <a:tblPr/>
              <a:tblGrid>
                <a:gridCol w="2898560"/>
                <a:gridCol w="3112138"/>
                <a:gridCol w="2837538"/>
              </a:tblGrid>
              <a:tr h="428424">
                <a:tc>
                  <a:txBody>
                    <a:bodyPr/>
                    <a:lstStyle/>
                    <a:p>
                      <a:pPr algn="l" fontAlgn="b"/>
                      <a:r>
                        <a:rPr lang="en-US" sz="1600" b="1" i="0" u="none" strike="noStrike" dirty="0" err="1" smtClean="0">
                          <a:solidFill>
                            <a:srgbClr val="000000"/>
                          </a:solidFill>
                          <a:effectLst/>
                          <a:latin typeface="Trebuchet MS"/>
                        </a:rPr>
                        <a:t>Öznitelikler</a:t>
                      </a:r>
                      <a:endParaRPr lang="en-US" sz="1600" b="1" i="0" u="none" strike="noStrike" dirty="0">
                        <a:solidFill>
                          <a:srgbClr val="000000"/>
                        </a:solidFill>
                        <a:effectLst/>
                        <a:latin typeface="Trebuchet MS"/>
                      </a:endParaRPr>
                    </a:p>
                  </a:txBody>
                  <a:tcPr marL="11222" marR="11222" marT="56110" marB="56110" anchor="b">
                    <a:lnL>
                      <a:noFill/>
                    </a:lnL>
                    <a:lnR>
                      <a:noFill/>
                    </a:lnR>
                    <a:lnT>
                      <a:noFill/>
                    </a:lnT>
                    <a:lnB>
                      <a:noFill/>
                    </a:lnB>
                  </a:tcPr>
                </a:tc>
                <a:tc>
                  <a:txBody>
                    <a:bodyPr/>
                    <a:lstStyle/>
                    <a:p>
                      <a:pPr algn="l" fontAlgn="b"/>
                      <a:r>
                        <a:rPr lang="en-US" sz="1600" b="1" i="0" u="none" strike="noStrike" dirty="0">
                          <a:solidFill>
                            <a:srgbClr val="000000"/>
                          </a:solidFill>
                          <a:effectLst/>
                          <a:latin typeface="Trebuchet MS"/>
                        </a:rPr>
                        <a:t>Tesla </a:t>
                      </a:r>
                      <a:r>
                        <a:rPr lang="en-US" sz="1600" b="1" i="0" u="none" strike="noStrike" dirty="0" smtClean="0">
                          <a:solidFill>
                            <a:srgbClr val="000000"/>
                          </a:solidFill>
                          <a:effectLst/>
                          <a:latin typeface="Trebuchet MS"/>
                        </a:rPr>
                        <a:t>K80</a:t>
                      </a:r>
                      <a:endParaRPr lang="en-US" sz="1600" b="1" i="0" u="none" strike="noStrike" dirty="0">
                        <a:solidFill>
                          <a:srgbClr val="000000"/>
                        </a:solidFill>
                        <a:effectLst/>
                        <a:latin typeface="Trebuchet MS"/>
                      </a:endParaRPr>
                    </a:p>
                  </a:txBody>
                  <a:tcPr marL="11222" marR="11222" marT="56110" marB="56110" anchor="b">
                    <a:lnL>
                      <a:noFill/>
                    </a:lnL>
                    <a:lnR>
                      <a:noFill/>
                    </a:lnR>
                    <a:lnT>
                      <a:noFill/>
                    </a:lnT>
                    <a:lnB>
                      <a:noFill/>
                    </a:lnB>
                  </a:tcPr>
                </a:tc>
                <a:tc>
                  <a:txBody>
                    <a:bodyPr/>
                    <a:lstStyle/>
                    <a:p>
                      <a:pPr algn="l" fontAlgn="b"/>
                      <a:r>
                        <a:rPr lang="en-US" sz="1600" b="1" i="0" u="none" strike="noStrike">
                          <a:solidFill>
                            <a:srgbClr val="000000"/>
                          </a:solidFill>
                          <a:effectLst/>
                          <a:latin typeface="Trebuchet MS"/>
                        </a:rPr>
                        <a:t>Tesla K40</a:t>
                      </a:r>
                    </a:p>
                  </a:txBody>
                  <a:tcPr marL="11222" marR="11222" marT="56110" marB="56110" anchor="b">
                    <a:lnL>
                      <a:noFill/>
                    </a:lnL>
                    <a:lnR>
                      <a:noFill/>
                    </a:lnR>
                    <a:lnT>
                      <a:noFill/>
                    </a:lnT>
                    <a:lnB>
                      <a:noFill/>
                    </a:lnB>
                  </a:tcPr>
                </a:tc>
              </a:tr>
              <a:tr h="428424">
                <a:tc>
                  <a:txBody>
                    <a:bodyPr/>
                    <a:lstStyle/>
                    <a:p>
                      <a:pPr algn="l" fontAlgn="b"/>
                      <a:r>
                        <a:rPr lang="en-US" sz="1600" b="1" i="0" u="none" strike="noStrike" dirty="0">
                          <a:solidFill>
                            <a:srgbClr val="000000"/>
                          </a:solidFill>
                          <a:effectLst/>
                          <a:latin typeface="Trebuchet MS"/>
                        </a:rPr>
                        <a:t>GPU</a:t>
                      </a: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2x Kepler GK210</a:t>
                      </a: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1 Kepler GK110B</a:t>
                      </a:r>
                    </a:p>
                  </a:txBody>
                  <a:tcPr marL="11222" marR="11222" marT="56110" marB="56110" anchor="b">
                    <a:lnL>
                      <a:noFill/>
                    </a:lnL>
                    <a:lnR>
                      <a:noFill/>
                    </a:lnR>
                    <a:lnT>
                      <a:noFill/>
                    </a:lnT>
                    <a:lnB>
                      <a:noFill/>
                    </a:lnB>
                  </a:tcPr>
                </a:tc>
              </a:tr>
              <a:tr h="630858">
                <a:tc>
                  <a:txBody>
                    <a:bodyPr/>
                    <a:lstStyle/>
                    <a:p>
                      <a:pPr algn="l" fontAlgn="b"/>
                      <a:r>
                        <a:rPr lang="en-US" sz="1600" b="1" i="0" u="none" strike="noStrike" dirty="0">
                          <a:solidFill>
                            <a:srgbClr val="000000"/>
                          </a:solidFill>
                          <a:effectLst/>
                          <a:latin typeface="Trebuchet MS"/>
                        </a:rPr>
                        <a:t>Peak double precision </a:t>
                      </a:r>
                      <a:r>
                        <a:rPr lang="en-US" sz="1600" b="1" i="0" u="none" strike="noStrike" dirty="0" smtClean="0">
                          <a:solidFill>
                            <a:srgbClr val="000000"/>
                          </a:solidFill>
                          <a:effectLst/>
                          <a:latin typeface="Trebuchet MS"/>
                        </a:rPr>
                        <a:t>float.</a:t>
                      </a:r>
                      <a:endParaRPr lang="en-US" sz="1600" b="1" i="0" u="none" strike="noStrike" dirty="0">
                        <a:solidFill>
                          <a:srgbClr val="000000"/>
                        </a:solidFill>
                        <a:effectLst/>
                        <a:latin typeface="Trebuchet MS"/>
                      </a:endParaRPr>
                    </a:p>
                  </a:txBody>
                  <a:tcPr marL="11222" marR="11222" marT="56110" marB="56110" anchor="b">
                    <a:lnL>
                      <a:noFill/>
                    </a:lnL>
                    <a:lnR>
                      <a:noFill/>
                    </a:lnR>
                    <a:lnT>
                      <a:noFill/>
                    </a:lnT>
                    <a:lnB>
                      <a:noFill/>
                    </a:lnB>
                  </a:tcPr>
                </a:tc>
                <a:tc>
                  <a:txBody>
                    <a:bodyPr/>
                    <a:lstStyle/>
                    <a:p>
                      <a:pPr algn="l" fontAlgn="b"/>
                      <a:r>
                        <a:rPr lang="en-US" sz="1600" b="0" i="0" u="none" strike="noStrike" dirty="0">
                          <a:solidFill>
                            <a:srgbClr val="000000"/>
                          </a:solidFill>
                          <a:effectLst/>
                          <a:latin typeface="Trebuchet MS"/>
                        </a:rPr>
                        <a:t>2.91 </a:t>
                      </a:r>
                      <a:r>
                        <a:rPr lang="en-US" sz="1600" b="0" i="0" u="none" strike="noStrike" dirty="0" err="1">
                          <a:solidFill>
                            <a:srgbClr val="000000"/>
                          </a:solidFill>
                          <a:effectLst/>
                          <a:latin typeface="Trebuchet MS"/>
                        </a:rPr>
                        <a:t>Tflops</a:t>
                      </a:r>
                      <a:r>
                        <a:rPr lang="en-US" sz="1600" b="0" i="0" u="none" strike="noStrike" dirty="0">
                          <a:solidFill>
                            <a:srgbClr val="000000"/>
                          </a:solidFill>
                          <a:effectLst/>
                          <a:latin typeface="Trebuchet MS"/>
                        </a:rPr>
                        <a:t> (GPU Boost Clocks)</a:t>
                      </a: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1.66 Tflops (GPU Boost Clocks)</a:t>
                      </a:r>
                    </a:p>
                  </a:txBody>
                  <a:tcPr marL="11222" marR="11222" marT="56110" marB="56110" anchor="b">
                    <a:lnL>
                      <a:noFill/>
                    </a:lnL>
                    <a:lnR>
                      <a:noFill/>
                    </a:lnR>
                    <a:lnT>
                      <a:noFill/>
                    </a:lnT>
                    <a:lnB>
                      <a:noFill/>
                    </a:lnB>
                  </a:tcPr>
                </a:tc>
              </a:tr>
              <a:tr h="277806">
                <a:tc>
                  <a:txBody>
                    <a:bodyPr/>
                    <a:lstStyle/>
                    <a:p>
                      <a:pPr algn="l" fontAlgn="b"/>
                      <a:r>
                        <a:rPr lang="en-US" sz="1600" b="1" i="0" u="none" strike="noStrike" dirty="0">
                          <a:solidFill>
                            <a:srgbClr val="000000"/>
                          </a:solidFill>
                          <a:effectLst/>
                          <a:latin typeface="Trebuchet MS"/>
                        </a:rPr>
                        <a:t>point performance</a:t>
                      </a:r>
                    </a:p>
                  </a:txBody>
                  <a:tcPr marL="11222" marR="11222" marT="11222" marB="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1.87 Tflops (Base Clocks)</a:t>
                      </a:r>
                    </a:p>
                  </a:txBody>
                  <a:tcPr marL="11222" marR="11222" marT="11222" marB="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1.43 Tflops (Base Clocks)</a:t>
                      </a:r>
                    </a:p>
                  </a:txBody>
                  <a:tcPr marL="11222" marR="11222" marT="11222" marB="0" anchor="b">
                    <a:lnL>
                      <a:noFill/>
                    </a:lnL>
                    <a:lnR>
                      <a:noFill/>
                    </a:lnR>
                    <a:lnT>
                      <a:noFill/>
                    </a:lnT>
                    <a:lnB>
                      <a:noFill/>
                    </a:lnB>
                  </a:tcPr>
                </a:tc>
              </a:tr>
              <a:tr h="428424">
                <a:tc>
                  <a:txBody>
                    <a:bodyPr/>
                    <a:lstStyle/>
                    <a:p>
                      <a:pPr algn="l" fontAlgn="b"/>
                      <a:r>
                        <a:rPr lang="en-US" sz="1600" b="1" i="0" u="none" strike="noStrike" dirty="0">
                          <a:solidFill>
                            <a:srgbClr val="000000"/>
                          </a:solidFill>
                          <a:effectLst/>
                          <a:latin typeface="Trebuchet MS"/>
                        </a:rPr>
                        <a:t>Peak single precision </a:t>
                      </a:r>
                      <a:r>
                        <a:rPr lang="en-US" sz="1600" b="1" i="0" u="none" strike="noStrike" dirty="0" smtClean="0">
                          <a:solidFill>
                            <a:srgbClr val="000000"/>
                          </a:solidFill>
                          <a:effectLst/>
                          <a:latin typeface="Trebuchet MS"/>
                        </a:rPr>
                        <a:t>float.</a:t>
                      </a:r>
                      <a:endParaRPr lang="en-US" sz="1600" b="1" i="0" u="none" strike="noStrike" dirty="0">
                        <a:solidFill>
                          <a:srgbClr val="000000"/>
                        </a:solidFill>
                        <a:effectLst/>
                        <a:latin typeface="Trebuchet MS"/>
                      </a:endParaRP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8.74 Tflops (GPU Boost Clocks)</a:t>
                      </a: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5 Tflops (GPU Boost Clocks)</a:t>
                      </a:r>
                    </a:p>
                  </a:txBody>
                  <a:tcPr marL="11222" marR="11222" marT="56110" marB="56110" anchor="b">
                    <a:lnL>
                      <a:noFill/>
                    </a:lnL>
                    <a:lnR>
                      <a:noFill/>
                    </a:lnR>
                    <a:lnT>
                      <a:noFill/>
                    </a:lnT>
                    <a:lnB>
                      <a:noFill/>
                    </a:lnB>
                  </a:tcPr>
                </a:tc>
              </a:tr>
              <a:tr h="277806">
                <a:tc>
                  <a:txBody>
                    <a:bodyPr/>
                    <a:lstStyle/>
                    <a:p>
                      <a:pPr algn="l" fontAlgn="b"/>
                      <a:r>
                        <a:rPr lang="en-US" sz="1600" b="1" i="0" u="none" strike="noStrike">
                          <a:solidFill>
                            <a:srgbClr val="000000"/>
                          </a:solidFill>
                          <a:effectLst/>
                          <a:latin typeface="Trebuchet MS"/>
                        </a:rPr>
                        <a:t>point performance</a:t>
                      </a:r>
                    </a:p>
                  </a:txBody>
                  <a:tcPr marL="11222" marR="11222" marT="11222" marB="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5.6 Tflops (Base Clocks)</a:t>
                      </a:r>
                    </a:p>
                  </a:txBody>
                  <a:tcPr marL="11222" marR="11222" marT="11222" marB="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4.29 Tflops (Base Clocks)</a:t>
                      </a:r>
                    </a:p>
                  </a:txBody>
                  <a:tcPr marL="11222" marR="11222" marT="11222" marB="0" anchor="b">
                    <a:lnL>
                      <a:noFill/>
                    </a:lnL>
                    <a:lnR>
                      <a:noFill/>
                    </a:lnR>
                    <a:lnT>
                      <a:noFill/>
                    </a:lnT>
                    <a:lnB>
                      <a:noFill/>
                    </a:lnB>
                  </a:tcPr>
                </a:tc>
              </a:tr>
              <a:tr h="630858">
                <a:tc>
                  <a:txBody>
                    <a:bodyPr/>
                    <a:lstStyle/>
                    <a:p>
                      <a:pPr algn="l" fontAlgn="b"/>
                      <a:r>
                        <a:rPr lang="en-US" sz="1600" b="1" i="0" u="none" strike="noStrike" dirty="0">
                          <a:solidFill>
                            <a:srgbClr val="000000"/>
                          </a:solidFill>
                          <a:effectLst/>
                          <a:latin typeface="Trebuchet MS"/>
                        </a:rPr>
                        <a:t>Memory </a:t>
                      </a:r>
                      <a:r>
                        <a:rPr lang="en-US" sz="1600" b="1" i="0" u="none" strike="noStrike" dirty="0" err="1" smtClean="0">
                          <a:solidFill>
                            <a:srgbClr val="000000"/>
                          </a:solidFill>
                          <a:effectLst/>
                          <a:latin typeface="Trebuchet MS"/>
                        </a:rPr>
                        <a:t>bwidth</a:t>
                      </a:r>
                      <a:r>
                        <a:rPr lang="en-US" sz="1600" b="1" i="0" u="none" strike="noStrike" dirty="0" smtClean="0">
                          <a:solidFill>
                            <a:srgbClr val="000000"/>
                          </a:solidFill>
                          <a:effectLst/>
                          <a:latin typeface="Trebuchet MS"/>
                        </a:rPr>
                        <a:t> </a:t>
                      </a:r>
                      <a:r>
                        <a:rPr lang="en-US" sz="1600" b="1" i="0" u="none" strike="noStrike" dirty="0">
                          <a:solidFill>
                            <a:srgbClr val="000000"/>
                          </a:solidFill>
                          <a:effectLst/>
                          <a:latin typeface="Trebuchet MS"/>
                        </a:rPr>
                        <a:t>(ECC off)²</a:t>
                      </a:r>
                    </a:p>
                  </a:txBody>
                  <a:tcPr marL="11222" marR="11222" marT="56110" marB="56110" anchor="b">
                    <a:lnL>
                      <a:noFill/>
                    </a:lnL>
                    <a:lnR>
                      <a:noFill/>
                    </a:lnR>
                    <a:lnT>
                      <a:noFill/>
                    </a:lnT>
                    <a:lnB>
                      <a:noFill/>
                    </a:lnB>
                  </a:tcPr>
                </a:tc>
                <a:tc>
                  <a:txBody>
                    <a:bodyPr/>
                    <a:lstStyle/>
                    <a:p>
                      <a:pPr algn="l" fontAlgn="b"/>
                      <a:r>
                        <a:rPr lang="it-IT" sz="1600" b="0" i="0" u="none" strike="noStrike">
                          <a:solidFill>
                            <a:srgbClr val="000000"/>
                          </a:solidFill>
                          <a:effectLst/>
                          <a:latin typeface="Trebuchet MS"/>
                        </a:rPr>
                        <a:t>480 GB/sec (240 GB/sec per GPU)</a:t>
                      </a: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288 GB/sec</a:t>
                      </a:r>
                    </a:p>
                  </a:txBody>
                  <a:tcPr marL="11222" marR="11222" marT="56110" marB="56110" anchor="b">
                    <a:lnL>
                      <a:noFill/>
                    </a:lnL>
                    <a:lnR>
                      <a:noFill/>
                    </a:lnR>
                    <a:lnT>
                      <a:noFill/>
                    </a:lnT>
                    <a:lnB>
                      <a:noFill/>
                    </a:lnB>
                  </a:tcPr>
                </a:tc>
              </a:tr>
              <a:tr h="428424">
                <a:tc>
                  <a:txBody>
                    <a:bodyPr/>
                    <a:lstStyle/>
                    <a:p>
                      <a:pPr algn="l" fontAlgn="b"/>
                      <a:r>
                        <a:rPr lang="en-US" sz="1600" b="1" i="0" u="none" strike="noStrike">
                          <a:solidFill>
                            <a:srgbClr val="000000"/>
                          </a:solidFill>
                          <a:effectLst/>
                          <a:latin typeface="Trebuchet MS"/>
                        </a:rPr>
                        <a:t>Memory size (GDDR5)</a:t>
                      </a:r>
                    </a:p>
                  </a:txBody>
                  <a:tcPr marL="11222" marR="11222" marT="56110" marB="56110" anchor="b">
                    <a:lnL>
                      <a:noFill/>
                    </a:lnL>
                    <a:lnR>
                      <a:noFill/>
                    </a:lnR>
                    <a:lnT>
                      <a:noFill/>
                    </a:lnT>
                    <a:lnB>
                      <a:noFill/>
                    </a:lnB>
                  </a:tcPr>
                </a:tc>
                <a:tc>
                  <a:txBody>
                    <a:bodyPr/>
                    <a:lstStyle/>
                    <a:p>
                      <a:pPr algn="l" fontAlgn="b"/>
                      <a:r>
                        <a:rPr lang="it-IT" sz="1600" b="0" i="0" u="none" strike="noStrike">
                          <a:solidFill>
                            <a:srgbClr val="000000"/>
                          </a:solidFill>
                          <a:effectLst/>
                          <a:latin typeface="Trebuchet MS"/>
                        </a:rPr>
                        <a:t>24 GB (12GB per GPU)</a:t>
                      </a:r>
                    </a:p>
                  </a:txBody>
                  <a:tcPr marL="11222" marR="11222" marT="56110" marB="56110" anchor="b">
                    <a:lnL>
                      <a:noFill/>
                    </a:lnL>
                    <a:lnR>
                      <a:noFill/>
                    </a:lnR>
                    <a:lnT>
                      <a:noFill/>
                    </a:lnT>
                    <a:lnB>
                      <a:noFill/>
                    </a:lnB>
                  </a:tcPr>
                </a:tc>
                <a:tc>
                  <a:txBody>
                    <a:bodyPr/>
                    <a:lstStyle/>
                    <a:p>
                      <a:pPr algn="l" fontAlgn="b"/>
                      <a:r>
                        <a:rPr lang="en-US" sz="1600" b="0" i="0" u="none" strike="noStrike">
                          <a:solidFill>
                            <a:srgbClr val="000000"/>
                          </a:solidFill>
                          <a:effectLst/>
                          <a:latin typeface="Trebuchet MS"/>
                        </a:rPr>
                        <a:t>12 GB</a:t>
                      </a:r>
                    </a:p>
                  </a:txBody>
                  <a:tcPr marL="11222" marR="11222" marT="56110" marB="56110" anchor="b">
                    <a:lnL>
                      <a:noFill/>
                    </a:lnL>
                    <a:lnR>
                      <a:noFill/>
                    </a:lnR>
                    <a:lnT>
                      <a:noFill/>
                    </a:lnT>
                    <a:lnB>
                      <a:noFill/>
                    </a:lnB>
                  </a:tcPr>
                </a:tc>
              </a:tr>
              <a:tr h="428424">
                <a:tc>
                  <a:txBody>
                    <a:bodyPr/>
                    <a:lstStyle/>
                    <a:p>
                      <a:pPr algn="l" fontAlgn="b"/>
                      <a:r>
                        <a:rPr lang="en-US" sz="1600" b="1" i="0" u="sng" strike="noStrike" dirty="0">
                          <a:solidFill>
                            <a:srgbClr val="000000"/>
                          </a:solidFill>
                          <a:effectLst/>
                          <a:latin typeface="Calibri"/>
                          <a:hlinkClick r:id="rId2"/>
                        </a:rPr>
                        <a:t>CUDA cores</a:t>
                      </a:r>
                      <a:endParaRPr lang="en-US" sz="1600" b="1" i="0" u="sng" strike="noStrike" dirty="0">
                        <a:solidFill>
                          <a:srgbClr val="000000"/>
                        </a:solidFill>
                        <a:effectLst/>
                        <a:latin typeface="Calibri"/>
                      </a:endParaRPr>
                    </a:p>
                  </a:txBody>
                  <a:tcPr marL="11222" marR="11222" marT="56110" marB="56110" anchor="b">
                    <a:lnL>
                      <a:noFill/>
                    </a:lnL>
                    <a:lnR>
                      <a:noFill/>
                    </a:lnR>
                    <a:lnT>
                      <a:noFill/>
                    </a:lnT>
                    <a:lnB>
                      <a:noFill/>
                    </a:lnB>
                  </a:tcPr>
                </a:tc>
                <a:tc>
                  <a:txBody>
                    <a:bodyPr/>
                    <a:lstStyle/>
                    <a:p>
                      <a:pPr algn="l" fontAlgn="b"/>
                      <a:r>
                        <a:rPr lang="it-IT" sz="1600" b="0" i="0" u="none" strike="noStrike" dirty="0">
                          <a:solidFill>
                            <a:srgbClr val="000000"/>
                          </a:solidFill>
                          <a:effectLst/>
                          <a:latin typeface="Trebuchet MS"/>
                        </a:rPr>
                        <a:t>4992 </a:t>
                      </a:r>
                      <a:r>
                        <a:rPr lang="it-IT" sz="1600" b="0" i="0" u="none" strike="noStrike" dirty="0" smtClean="0">
                          <a:solidFill>
                            <a:srgbClr val="000000"/>
                          </a:solidFill>
                          <a:effectLst/>
                          <a:latin typeface="Trebuchet MS"/>
                        </a:rPr>
                        <a:t>(2496 </a:t>
                      </a:r>
                      <a:r>
                        <a:rPr lang="it-IT" sz="1600" b="0" i="0" u="none" strike="noStrike" dirty="0">
                          <a:solidFill>
                            <a:srgbClr val="000000"/>
                          </a:solidFill>
                          <a:effectLst/>
                          <a:latin typeface="Trebuchet MS"/>
                        </a:rPr>
                        <a:t>per GPU)</a:t>
                      </a:r>
                    </a:p>
                  </a:txBody>
                  <a:tcPr marL="11222" marR="11222" marT="56110" marB="56110" anchor="b">
                    <a:lnL>
                      <a:noFill/>
                    </a:lnL>
                    <a:lnR>
                      <a:noFill/>
                    </a:lnR>
                    <a:lnT>
                      <a:noFill/>
                    </a:lnT>
                    <a:lnB>
                      <a:noFill/>
                    </a:lnB>
                  </a:tcPr>
                </a:tc>
                <a:tc>
                  <a:txBody>
                    <a:bodyPr/>
                    <a:lstStyle/>
                    <a:p>
                      <a:pPr algn="l" fontAlgn="b"/>
                      <a:r>
                        <a:rPr lang="en-US" sz="1600" b="0" i="0" u="none" strike="noStrike" dirty="0">
                          <a:solidFill>
                            <a:srgbClr val="000000"/>
                          </a:solidFill>
                          <a:effectLst/>
                          <a:latin typeface="Trebuchet MS"/>
                        </a:rPr>
                        <a:t>2880</a:t>
                      </a:r>
                    </a:p>
                  </a:txBody>
                  <a:tcPr marL="11222" marR="11222" marT="56110" marB="56110" anchor="b">
                    <a:lnL>
                      <a:noFill/>
                    </a:lnL>
                    <a:lnR>
                      <a:noFill/>
                    </a:lnR>
                    <a:lnT>
                      <a:noFill/>
                    </a:lnT>
                    <a:lnB>
                      <a:noFill/>
                    </a:lnB>
                  </a:tcPr>
                </a:tc>
              </a:tr>
            </a:tbl>
          </a:graphicData>
        </a:graphic>
      </p:graphicFrame>
      <p:sp>
        <p:nvSpPr>
          <p:cNvPr id="8" name="Slide Number Placeholder 7"/>
          <p:cNvSpPr>
            <a:spLocks noGrp="1"/>
          </p:cNvSpPr>
          <p:nvPr>
            <p:ph type="sldNum" sz="quarter" idx="12"/>
          </p:nvPr>
        </p:nvSpPr>
        <p:spPr/>
        <p:txBody>
          <a:bodyPr/>
          <a:lstStyle/>
          <a:p>
            <a:fld id="{57AF16DE-A0D5-4438-950F-5B1E159C2C28}" type="slidenum">
              <a:rPr lang="en-US" smtClean="0"/>
              <a:t>106</a:t>
            </a:fld>
            <a:endParaRPr lang="en-US"/>
          </a:p>
        </p:txBody>
      </p:sp>
    </p:spTree>
    <p:extLst>
      <p:ext uri="{BB962C8B-B14F-4D97-AF65-F5344CB8AC3E}">
        <p14:creationId xmlns:p14="http://schemas.microsoft.com/office/powerpoint/2010/main" val="376264448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03" y="569674"/>
            <a:ext cx="6508377" cy="1143000"/>
          </a:xfrm>
        </p:spPr>
        <p:txBody>
          <a:bodyPr/>
          <a:lstStyle/>
          <a:p>
            <a:r>
              <a:rPr lang="en-US" dirty="0" err="1"/>
              <a:t>Grafik</a:t>
            </a:r>
            <a:r>
              <a:rPr lang="en-US" dirty="0"/>
              <a:t> </a:t>
            </a:r>
            <a:r>
              <a:rPr lang="en-US" dirty="0" err="1"/>
              <a:t>İşleme</a:t>
            </a:r>
            <a:r>
              <a:rPr lang="en-US" dirty="0"/>
              <a:t> </a:t>
            </a:r>
            <a:r>
              <a:rPr lang="en-US" dirty="0" err="1"/>
              <a:t>Üniteleri</a:t>
            </a:r>
            <a:endParaRPr lang="en-US" dirty="0"/>
          </a:p>
        </p:txBody>
      </p:sp>
      <p:pic>
        <p:nvPicPr>
          <p:cNvPr id="4" name="Picture 3"/>
          <p:cNvPicPr>
            <a:picLocks noChangeAspect="1"/>
          </p:cNvPicPr>
          <p:nvPr/>
        </p:nvPicPr>
        <p:blipFill>
          <a:blip r:embed="rId2"/>
          <a:stretch>
            <a:fillRect/>
          </a:stretch>
        </p:blipFill>
        <p:spPr>
          <a:xfrm>
            <a:off x="4728257" y="1914909"/>
            <a:ext cx="4131051" cy="4741420"/>
          </a:xfrm>
          <a:prstGeom prst="rect">
            <a:avLst/>
          </a:prstGeom>
        </p:spPr>
      </p:pic>
      <p:pic>
        <p:nvPicPr>
          <p:cNvPr id="6" name="Picture 5"/>
          <p:cNvPicPr>
            <a:picLocks noChangeAspect="1"/>
          </p:cNvPicPr>
          <p:nvPr/>
        </p:nvPicPr>
        <p:blipFill>
          <a:blip r:embed="rId3"/>
          <a:stretch>
            <a:fillRect/>
          </a:stretch>
        </p:blipFill>
        <p:spPr>
          <a:xfrm>
            <a:off x="151203" y="2020737"/>
            <a:ext cx="4072048" cy="3485539"/>
          </a:xfrm>
          <a:prstGeom prst="rect">
            <a:avLst/>
          </a:prstGeom>
        </p:spPr>
      </p:pic>
      <p:sp>
        <p:nvSpPr>
          <p:cNvPr id="7" name="TextBox 6"/>
          <p:cNvSpPr txBox="1"/>
          <p:nvPr/>
        </p:nvSpPr>
        <p:spPr>
          <a:xfrm>
            <a:off x="922338" y="5596985"/>
            <a:ext cx="2226992" cy="369332"/>
          </a:xfrm>
          <a:prstGeom prst="rect">
            <a:avLst/>
          </a:prstGeom>
          <a:noFill/>
        </p:spPr>
        <p:txBody>
          <a:bodyPr wrap="none" rtlCol="0">
            <a:spAutoFit/>
          </a:bodyPr>
          <a:lstStyle/>
          <a:p>
            <a:r>
              <a:rPr lang="en-US" b="1" dirty="0" smtClean="0"/>
              <a:t>NVIDIA TESLA P100</a:t>
            </a:r>
            <a:endParaRPr lang="en-US" b="1" dirty="0"/>
          </a:p>
        </p:txBody>
      </p:sp>
      <p:sp>
        <p:nvSpPr>
          <p:cNvPr id="8" name="TextBox 7"/>
          <p:cNvSpPr txBox="1"/>
          <p:nvPr/>
        </p:nvSpPr>
        <p:spPr>
          <a:xfrm>
            <a:off x="1602751" y="5966317"/>
            <a:ext cx="824302" cy="369332"/>
          </a:xfrm>
          <a:prstGeom prst="rect">
            <a:avLst/>
          </a:prstGeom>
          <a:noFill/>
        </p:spPr>
        <p:txBody>
          <a:bodyPr wrap="none" rtlCol="0">
            <a:spAutoFit/>
          </a:bodyPr>
          <a:lstStyle/>
          <a:p>
            <a:r>
              <a:rPr lang="en-US" dirty="0" smtClean="0"/>
              <a:t>7000$</a:t>
            </a:r>
            <a:endParaRPr lang="en-US"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107</a:t>
            </a:fld>
            <a:endParaRPr lang="en-US"/>
          </a:p>
        </p:txBody>
      </p:sp>
    </p:spTree>
    <p:extLst>
      <p:ext uri="{BB962C8B-B14F-4D97-AF65-F5344CB8AC3E}">
        <p14:creationId xmlns:p14="http://schemas.microsoft.com/office/powerpoint/2010/main" val="1439024231"/>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203" y="569674"/>
            <a:ext cx="6508377" cy="1143000"/>
          </a:xfrm>
        </p:spPr>
        <p:txBody>
          <a:bodyPr/>
          <a:lstStyle/>
          <a:p>
            <a:r>
              <a:rPr lang="en-US" dirty="0" err="1"/>
              <a:t>Grafik</a:t>
            </a:r>
            <a:r>
              <a:rPr lang="en-US" dirty="0"/>
              <a:t> </a:t>
            </a:r>
            <a:r>
              <a:rPr lang="en-US" dirty="0" err="1"/>
              <a:t>İşleme</a:t>
            </a:r>
            <a:r>
              <a:rPr lang="en-US" dirty="0"/>
              <a:t> </a:t>
            </a:r>
            <a:r>
              <a:rPr lang="en-US" dirty="0" smtClean="0"/>
              <a:t/>
            </a:r>
            <a:br>
              <a:rPr lang="en-US" dirty="0" smtClean="0"/>
            </a:br>
            <a:r>
              <a:rPr lang="en-US" dirty="0" err="1" smtClean="0"/>
              <a:t>Üniteleri</a:t>
            </a:r>
            <a:endParaRPr lang="en-US" dirty="0"/>
          </a:p>
        </p:txBody>
      </p:sp>
      <p:pic>
        <p:nvPicPr>
          <p:cNvPr id="3" name="Picture 2"/>
          <p:cNvPicPr>
            <a:picLocks noChangeAspect="1"/>
          </p:cNvPicPr>
          <p:nvPr/>
        </p:nvPicPr>
        <p:blipFill>
          <a:blip r:embed="rId2"/>
          <a:stretch>
            <a:fillRect/>
          </a:stretch>
        </p:blipFill>
        <p:spPr>
          <a:xfrm>
            <a:off x="4371629" y="188575"/>
            <a:ext cx="4575901" cy="3048198"/>
          </a:xfrm>
          <a:prstGeom prst="rect">
            <a:avLst/>
          </a:prstGeom>
        </p:spPr>
      </p:pic>
      <p:pic>
        <p:nvPicPr>
          <p:cNvPr id="5" name="Picture 4"/>
          <p:cNvPicPr>
            <a:picLocks noChangeAspect="1"/>
          </p:cNvPicPr>
          <p:nvPr/>
        </p:nvPicPr>
        <p:blipFill>
          <a:blip r:embed="rId3"/>
          <a:stretch>
            <a:fillRect/>
          </a:stretch>
        </p:blipFill>
        <p:spPr>
          <a:xfrm>
            <a:off x="151203" y="1828048"/>
            <a:ext cx="3725731" cy="4792257"/>
          </a:xfrm>
          <a:prstGeom prst="rect">
            <a:avLst/>
          </a:prstGeom>
        </p:spPr>
      </p:pic>
      <p:pic>
        <p:nvPicPr>
          <p:cNvPr id="9" name="Picture 8"/>
          <p:cNvPicPr>
            <a:picLocks noChangeAspect="1"/>
          </p:cNvPicPr>
          <p:nvPr/>
        </p:nvPicPr>
        <p:blipFill>
          <a:blip r:embed="rId4"/>
          <a:stretch>
            <a:fillRect/>
          </a:stretch>
        </p:blipFill>
        <p:spPr>
          <a:xfrm>
            <a:off x="5026365" y="4224177"/>
            <a:ext cx="3644900" cy="1511300"/>
          </a:xfrm>
          <a:prstGeom prst="rect">
            <a:avLst/>
          </a:prstGeo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108</a:t>
            </a:fld>
            <a:endParaRPr lang="en-US"/>
          </a:p>
        </p:txBody>
      </p:sp>
    </p:spTree>
    <p:extLst>
      <p:ext uri="{BB962C8B-B14F-4D97-AF65-F5344CB8AC3E}">
        <p14:creationId xmlns:p14="http://schemas.microsoft.com/office/powerpoint/2010/main" val="1819439861"/>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Rectangle 6"/>
          <p:cNvSpPr/>
          <p:nvPr/>
        </p:nvSpPr>
        <p:spPr>
          <a:xfrm>
            <a:off x="174812" y="1935237"/>
            <a:ext cx="8550051" cy="3108544"/>
          </a:xfrm>
          <a:prstGeom prst="rect">
            <a:avLst/>
          </a:prstGeom>
        </p:spPr>
        <p:txBody>
          <a:bodyPr wrap="square">
            <a:spAutoFit/>
          </a:bodyPr>
          <a:lstStyle/>
          <a:p>
            <a:endParaRPr lang="en-US" dirty="0"/>
          </a:p>
          <a:p>
            <a:endParaRPr lang="en-US" sz="3200" dirty="0"/>
          </a:p>
          <a:p>
            <a:r>
              <a:rPr lang="en-US" sz="3200" dirty="0"/>
              <a:t>__global__ </a:t>
            </a:r>
          </a:p>
          <a:p>
            <a:r>
              <a:rPr lang="en-US" sz="3200" dirty="0"/>
              <a:t>void hello(char *a, </a:t>
            </a:r>
            <a:r>
              <a:rPr lang="en-US" sz="3200" dirty="0" err="1"/>
              <a:t>int</a:t>
            </a:r>
            <a:r>
              <a:rPr lang="en-US" sz="3200" dirty="0"/>
              <a:t> *b) </a:t>
            </a:r>
            <a:r>
              <a:rPr lang="en-US" sz="3200" dirty="0" smtClean="0"/>
              <a:t>{</a:t>
            </a:r>
            <a:endParaRPr lang="en-US" sz="3200" dirty="0"/>
          </a:p>
          <a:p>
            <a:r>
              <a:rPr lang="en-US" sz="3200" dirty="0"/>
              <a:t>	a[</a:t>
            </a:r>
            <a:r>
              <a:rPr lang="en-US" sz="3200" dirty="0" err="1"/>
              <a:t>threadIdx.x</a:t>
            </a:r>
            <a:r>
              <a:rPr lang="en-US" sz="3200" dirty="0"/>
              <a:t>] += b[</a:t>
            </a:r>
            <a:r>
              <a:rPr lang="en-US" sz="3200" dirty="0" err="1"/>
              <a:t>threadIdx.x</a:t>
            </a:r>
            <a:r>
              <a:rPr lang="en-US" sz="3200" dirty="0"/>
              <a:t>];</a:t>
            </a:r>
          </a:p>
          <a:p>
            <a:r>
              <a:rPr lang="en-US" sz="3200" dirty="0"/>
              <a:t>}</a:t>
            </a:r>
          </a:p>
          <a:p>
            <a:r>
              <a:rPr lang="en-US" dirty="0"/>
              <a:t> </a:t>
            </a:r>
          </a:p>
        </p:txBody>
      </p:sp>
      <p:sp>
        <p:nvSpPr>
          <p:cNvPr id="9" name="Slide Number Placeholder 8"/>
          <p:cNvSpPr>
            <a:spLocks noGrp="1"/>
          </p:cNvSpPr>
          <p:nvPr>
            <p:ph type="sldNum" sz="quarter" idx="12"/>
          </p:nvPr>
        </p:nvSpPr>
        <p:spPr/>
        <p:txBody>
          <a:bodyPr/>
          <a:lstStyle/>
          <a:p>
            <a:fld id="{57AF16DE-A0D5-4438-950F-5B1E159C2C28}" type="slidenum">
              <a:rPr lang="en-US" smtClean="0"/>
              <a:t>109</a:t>
            </a:fld>
            <a:endParaRPr lang="en-US"/>
          </a:p>
        </p:txBody>
      </p:sp>
    </p:spTree>
    <p:extLst>
      <p:ext uri="{BB962C8B-B14F-4D97-AF65-F5344CB8AC3E}">
        <p14:creationId xmlns:p14="http://schemas.microsoft.com/office/powerpoint/2010/main" val="25566346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a:xfrm>
            <a:off x="-824698" y="342900"/>
            <a:ext cx="6508377" cy="1143000"/>
          </a:xfrm>
        </p:spPr>
        <p:txBody>
          <a:bodyPr/>
          <a:lstStyle/>
          <a:p>
            <a:pPr algn="ctr"/>
            <a:r>
              <a:rPr lang="tr-TR" dirty="0" smtClean="0">
                <a:latin typeface="Arial" charset="0"/>
              </a:rPr>
              <a:t> 1945-1960s</a:t>
            </a:r>
            <a:endParaRPr lang="en-US" dirty="0" smtClean="0">
              <a:latin typeface="Arial" charset="0"/>
            </a:endParaRPr>
          </a:p>
        </p:txBody>
      </p:sp>
      <p:pic>
        <p:nvPicPr>
          <p:cNvPr id="2" name="Picture 1"/>
          <p:cNvPicPr>
            <a:picLocks noChangeAspect="1"/>
          </p:cNvPicPr>
          <p:nvPr/>
        </p:nvPicPr>
        <p:blipFill>
          <a:blip r:embed="rId2"/>
          <a:stretch>
            <a:fillRect/>
          </a:stretch>
        </p:blipFill>
        <p:spPr>
          <a:xfrm>
            <a:off x="143764" y="2029552"/>
            <a:ext cx="4505879" cy="3443299"/>
          </a:xfrm>
          <a:prstGeom prst="rect">
            <a:avLst/>
          </a:prstGeom>
        </p:spPr>
      </p:pic>
      <p:pic>
        <p:nvPicPr>
          <p:cNvPr id="3" name="Picture 2"/>
          <p:cNvPicPr>
            <a:picLocks noChangeAspect="1"/>
          </p:cNvPicPr>
          <p:nvPr/>
        </p:nvPicPr>
        <p:blipFill>
          <a:blip r:embed="rId3"/>
          <a:stretch>
            <a:fillRect/>
          </a:stretch>
        </p:blipFill>
        <p:spPr>
          <a:xfrm>
            <a:off x="5822446" y="126991"/>
            <a:ext cx="3060340" cy="2292299"/>
          </a:xfrm>
          <a:prstGeom prst="rect">
            <a:avLst/>
          </a:prstGeom>
        </p:spPr>
      </p:pic>
      <p:pic>
        <p:nvPicPr>
          <p:cNvPr id="5" name="Content Placeholder 4" descr="blog_ibm-first-drive.jpg"/>
          <p:cNvPicPr>
            <a:picLocks noGrp="1" noChangeAspect="1"/>
          </p:cNvPicPr>
          <p:nvPr>
            <p:ph idx="1"/>
          </p:nvPr>
        </p:nvPicPr>
        <p:blipFill rotWithShape="1">
          <a:blip r:embed="rId4">
            <a:extLst>
              <a:ext uri="{28A0092B-C50C-407E-A947-70E740481C1C}">
                <a14:useLocalDpi xmlns:a14="http://schemas.microsoft.com/office/drawing/2010/main" val="0"/>
              </a:ext>
            </a:extLst>
          </a:blip>
          <a:srcRect l="8310" t="5875" r="8355" b="8930"/>
          <a:stretch/>
        </p:blipFill>
        <p:spPr>
          <a:xfrm>
            <a:off x="3716905" y="3599898"/>
            <a:ext cx="5283805" cy="2651760"/>
          </a:xfrm>
        </p:spPr>
      </p:pic>
      <p:sp>
        <p:nvSpPr>
          <p:cNvPr id="6" name="TextBox 5"/>
          <p:cNvSpPr txBox="1"/>
          <p:nvPr/>
        </p:nvSpPr>
        <p:spPr>
          <a:xfrm>
            <a:off x="1162094" y="5631378"/>
            <a:ext cx="1647882" cy="369332"/>
          </a:xfrm>
          <a:prstGeom prst="rect">
            <a:avLst/>
          </a:prstGeom>
          <a:noFill/>
        </p:spPr>
        <p:txBody>
          <a:bodyPr wrap="none" rtlCol="0">
            <a:spAutoFit/>
          </a:bodyPr>
          <a:lstStyle/>
          <a:p>
            <a:r>
              <a:rPr lang="en-US" b="1" dirty="0" smtClean="0"/>
              <a:t>ENIAC (1945)</a:t>
            </a:r>
            <a:endParaRPr lang="en-US" b="1" dirty="0"/>
          </a:p>
        </p:txBody>
      </p:sp>
      <p:sp>
        <p:nvSpPr>
          <p:cNvPr id="8" name="TextBox 7"/>
          <p:cNvSpPr txBox="1"/>
          <p:nvPr/>
        </p:nvSpPr>
        <p:spPr>
          <a:xfrm>
            <a:off x="5926928" y="3135832"/>
            <a:ext cx="2285151" cy="369332"/>
          </a:xfrm>
          <a:prstGeom prst="rect">
            <a:avLst/>
          </a:prstGeom>
          <a:noFill/>
        </p:spPr>
        <p:txBody>
          <a:bodyPr wrap="none" rtlCol="0">
            <a:spAutoFit/>
          </a:bodyPr>
          <a:lstStyle/>
          <a:p>
            <a:r>
              <a:rPr lang="en-US" b="1" dirty="0" smtClean="0"/>
              <a:t>IBM 5Mb HD (1956)</a:t>
            </a:r>
            <a:endParaRPr lang="en-US" b="1"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11</a:t>
            </a:fld>
            <a:endParaRPr lang="en-US"/>
          </a:p>
        </p:txBody>
      </p:sp>
    </p:spTree>
    <p:extLst>
      <p:ext uri="{BB962C8B-B14F-4D97-AF65-F5344CB8AC3E}">
        <p14:creationId xmlns:p14="http://schemas.microsoft.com/office/powerpoint/2010/main" val="2924287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Rectangle 6"/>
          <p:cNvSpPr/>
          <p:nvPr/>
        </p:nvSpPr>
        <p:spPr>
          <a:xfrm>
            <a:off x="174811" y="1392207"/>
            <a:ext cx="8854889" cy="4278094"/>
          </a:xfrm>
          <a:prstGeom prst="rect">
            <a:avLst/>
          </a:prstGeom>
        </p:spPr>
        <p:txBody>
          <a:bodyPr wrap="square">
            <a:spAutoFit/>
          </a:bodyPr>
          <a:lstStyle/>
          <a:p>
            <a:endParaRPr lang="en-US" sz="3200" dirty="0"/>
          </a:p>
          <a:p>
            <a:r>
              <a:rPr lang="en-US" sz="2400" b="1" dirty="0" err="1" smtClean="0"/>
              <a:t>cudaMalloc</a:t>
            </a:r>
            <a:r>
              <a:rPr lang="en-US" sz="2400" dirty="0"/>
              <a:t>( (void**)&amp;</a:t>
            </a:r>
            <a:r>
              <a:rPr lang="en-US" sz="2400" dirty="0" err="1"/>
              <a:t>bd</a:t>
            </a:r>
            <a:r>
              <a:rPr lang="en-US" sz="2400" dirty="0"/>
              <a:t>, </a:t>
            </a:r>
            <a:r>
              <a:rPr lang="en-US" sz="2400" dirty="0" err="1"/>
              <a:t>isize</a:t>
            </a:r>
            <a:r>
              <a:rPr lang="en-US" sz="2400" dirty="0"/>
              <a:t> ); </a:t>
            </a:r>
          </a:p>
          <a:p>
            <a:r>
              <a:rPr lang="en-US" sz="2400" b="1" dirty="0" err="1" smtClean="0"/>
              <a:t>cudaMemcpy</a:t>
            </a:r>
            <a:r>
              <a:rPr lang="en-US" sz="2400" dirty="0"/>
              <a:t>( ad, a, </a:t>
            </a:r>
            <a:r>
              <a:rPr lang="en-US" sz="2400" dirty="0" err="1"/>
              <a:t>csize</a:t>
            </a:r>
            <a:r>
              <a:rPr lang="en-US" sz="2400" dirty="0" err="1" smtClean="0"/>
              <a:t>,</a:t>
            </a:r>
            <a:r>
              <a:rPr lang="en-US" sz="2400" b="1" dirty="0" err="1" smtClean="0"/>
              <a:t>cudaMemcpyHostToDevice</a:t>
            </a:r>
            <a:r>
              <a:rPr lang="en-US" sz="2400" dirty="0" smtClean="0"/>
              <a:t> </a:t>
            </a:r>
            <a:r>
              <a:rPr lang="en-US" sz="2400" dirty="0"/>
              <a:t>); </a:t>
            </a:r>
          </a:p>
          <a:p>
            <a:r>
              <a:rPr lang="en-US" sz="2400" b="1" dirty="0" err="1" smtClean="0"/>
              <a:t>cudaMemcpy</a:t>
            </a:r>
            <a:r>
              <a:rPr lang="en-US" sz="2400" dirty="0"/>
              <a:t>( </a:t>
            </a:r>
            <a:r>
              <a:rPr lang="en-US" sz="2400" dirty="0" err="1"/>
              <a:t>bd</a:t>
            </a:r>
            <a:r>
              <a:rPr lang="en-US" sz="2400" dirty="0"/>
              <a:t>, b, </a:t>
            </a:r>
            <a:r>
              <a:rPr lang="en-US" sz="2400" dirty="0" err="1"/>
              <a:t>isize</a:t>
            </a:r>
            <a:r>
              <a:rPr lang="en-US" sz="2400" dirty="0"/>
              <a:t>, </a:t>
            </a:r>
            <a:r>
              <a:rPr lang="en-US" sz="2400" b="1" dirty="0" err="1"/>
              <a:t>cudaMemcpyHostToDevice</a:t>
            </a:r>
            <a:r>
              <a:rPr lang="en-US" sz="2400" dirty="0"/>
              <a:t> ); </a:t>
            </a:r>
          </a:p>
          <a:p>
            <a:r>
              <a:rPr lang="en-US" sz="2400" dirty="0"/>
              <a:t>	</a:t>
            </a:r>
          </a:p>
          <a:p>
            <a:r>
              <a:rPr lang="en-US" sz="2400" dirty="0" smtClean="0"/>
              <a:t>dim3 </a:t>
            </a:r>
            <a:r>
              <a:rPr lang="en-US" sz="2400" dirty="0" err="1"/>
              <a:t>dimBlock</a:t>
            </a:r>
            <a:r>
              <a:rPr lang="en-US" sz="2400" dirty="0"/>
              <a:t>( </a:t>
            </a:r>
            <a:r>
              <a:rPr lang="en-US" sz="2400" dirty="0" err="1"/>
              <a:t>blocksize</a:t>
            </a:r>
            <a:r>
              <a:rPr lang="en-US" sz="2400" dirty="0"/>
              <a:t>, 1 );</a:t>
            </a:r>
          </a:p>
          <a:p>
            <a:r>
              <a:rPr lang="en-US" sz="2400" dirty="0" smtClean="0"/>
              <a:t>dim3 </a:t>
            </a:r>
            <a:r>
              <a:rPr lang="en-US" sz="2400" dirty="0" err="1"/>
              <a:t>dimGrid</a:t>
            </a:r>
            <a:r>
              <a:rPr lang="en-US" sz="2400" dirty="0"/>
              <a:t>( 1, 1 );</a:t>
            </a:r>
          </a:p>
          <a:p>
            <a:r>
              <a:rPr lang="en-US" sz="2400" dirty="0" smtClean="0"/>
              <a:t>hello</a:t>
            </a:r>
            <a:r>
              <a:rPr lang="en-US" sz="2400" dirty="0"/>
              <a:t>&lt;&lt;&lt;</a:t>
            </a:r>
            <a:r>
              <a:rPr lang="en-US" sz="2400" dirty="0" err="1"/>
              <a:t>dimGrid</a:t>
            </a:r>
            <a:r>
              <a:rPr lang="en-US" sz="2400" dirty="0"/>
              <a:t>, </a:t>
            </a:r>
            <a:r>
              <a:rPr lang="en-US" sz="2400" dirty="0" err="1"/>
              <a:t>dimBlock</a:t>
            </a:r>
            <a:r>
              <a:rPr lang="en-US" sz="2400" dirty="0"/>
              <a:t>&gt;&gt;&gt;(ad, </a:t>
            </a:r>
            <a:r>
              <a:rPr lang="en-US" sz="2400" dirty="0" err="1"/>
              <a:t>bd</a:t>
            </a:r>
            <a:r>
              <a:rPr lang="en-US" sz="2400" dirty="0"/>
              <a:t>);</a:t>
            </a:r>
          </a:p>
          <a:p>
            <a:r>
              <a:rPr lang="en-US" sz="2400" b="1" dirty="0" err="1" smtClean="0"/>
              <a:t>cudaMemcpy</a:t>
            </a:r>
            <a:r>
              <a:rPr lang="en-US" sz="2400" dirty="0" smtClean="0"/>
              <a:t>(a</a:t>
            </a:r>
            <a:r>
              <a:rPr lang="en-US" sz="2400" dirty="0"/>
              <a:t>, ad, </a:t>
            </a:r>
            <a:r>
              <a:rPr lang="en-US" sz="2400" dirty="0" err="1"/>
              <a:t>csize</a:t>
            </a:r>
            <a:r>
              <a:rPr lang="en-US" sz="2400" dirty="0" smtClean="0"/>
              <a:t>, </a:t>
            </a:r>
            <a:r>
              <a:rPr lang="en-US" sz="2400" b="1" dirty="0" err="1" smtClean="0"/>
              <a:t>cudaMemcpyDeviceToHost</a:t>
            </a:r>
            <a:r>
              <a:rPr lang="en-US" sz="2400" dirty="0" smtClean="0"/>
              <a:t> </a:t>
            </a:r>
            <a:r>
              <a:rPr lang="en-US" sz="2400" dirty="0"/>
              <a:t>); </a:t>
            </a:r>
          </a:p>
          <a:p>
            <a:r>
              <a:rPr lang="en-US" sz="2400" b="1" dirty="0" err="1" smtClean="0"/>
              <a:t>cudaFree</a:t>
            </a:r>
            <a:r>
              <a:rPr lang="en-US" sz="2400" dirty="0"/>
              <a:t>( ad );</a:t>
            </a:r>
          </a:p>
          <a:p>
            <a:r>
              <a:rPr lang="en-US" sz="2400" b="1" dirty="0" err="1" smtClean="0"/>
              <a:t>cudaFree</a:t>
            </a:r>
            <a:r>
              <a:rPr lang="en-US" sz="2400" dirty="0"/>
              <a:t>( </a:t>
            </a:r>
            <a:r>
              <a:rPr lang="en-US" sz="2400" dirty="0" err="1"/>
              <a:t>bd</a:t>
            </a:r>
            <a:r>
              <a:rPr lang="en-US" sz="2400" dirty="0"/>
              <a:t> );</a:t>
            </a:r>
            <a:r>
              <a:rPr lang="en-US" sz="2400" dirty="0" smtClean="0"/>
              <a:t> </a:t>
            </a:r>
            <a:endParaRPr lang="en-US" sz="2400" dirty="0"/>
          </a:p>
        </p:txBody>
      </p:sp>
      <p:sp>
        <p:nvSpPr>
          <p:cNvPr id="5" name="Slide Number Placeholder 4"/>
          <p:cNvSpPr>
            <a:spLocks noGrp="1"/>
          </p:cNvSpPr>
          <p:nvPr>
            <p:ph type="sldNum" sz="quarter" idx="12"/>
          </p:nvPr>
        </p:nvSpPr>
        <p:spPr/>
        <p:txBody>
          <a:bodyPr/>
          <a:lstStyle/>
          <a:p>
            <a:fld id="{57AF16DE-A0D5-4438-950F-5B1E159C2C28}" type="slidenum">
              <a:rPr lang="en-US" smtClean="0"/>
              <a:t>110</a:t>
            </a:fld>
            <a:endParaRPr lang="en-US"/>
          </a:p>
        </p:txBody>
      </p:sp>
    </p:spTree>
    <p:extLst>
      <p:ext uri="{BB962C8B-B14F-4D97-AF65-F5344CB8AC3E}">
        <p14:creationId xmlns:p14="http://schemas.microsoft.com/office/powerpoint/2010/main" val="2225601100"/>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Kernel</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pic>
        <p:nvPicPr>
          <p:cNvPr id="3" name="Picture 2"/>
          <p:cNvPicPr>
            <a:picLocks noChangeAspect="1"/>
          </p:cNvPicPr>
          <p:nvPr/>
        </p:nvPicPr>
        <p:blipFill>
          <a:blip r:embed="rId2"/>
          <a:stretch>
            <a:fillRect/>
          </a:stretch>
        </p:blipFill>
        <p:spPr>
          <a:xfrm>
            <a:off x="2830286" y="1579637"/>
            <a:ext cx="3672114" cy="4524569"/>
          </a:xfrm>
          <a:prstGeom prst="rect">
            <a:avLst/>
          </a:prstGeom>
        </p:spPr>
      </p:pic>
      <p:sp>
        <p:nvSpPr>
          <p:cNvPr id="6" name="Slide Number Placeholder 5"/>
          <p:cNvSpPr>
            <a:spLocks noGrp="1"/>
          </p:cNvSpPr>
          <p:nvPr>
            <p:ph type="sldNum" sz="quarter" idx="12"/>
          </p:nvPr>
        </p:nvSpPr>
        <p:spPr/>
        <p:txBody>
          <a:bodyPr/>
          <a:lstStyle/>
          <a:p>
            <a:fld id="{57AF16DE-A0D5-4438-950F-5B1E159C2C28}" type="slidenum">
              <a:rPr lang="en-US" smtClean="0"/>
              <a:t>111</a:t>
            </a:fld>
            <a:endParaRPr lang="en-US"/>
          </a:p>
        </p:txBody>
      </p:sp>
    </p:spTree>
    <p:extLst>
      <p:ext uri="{BB962C8B-B14F-4D97-AF65-F5344CB8AC3E}">
        <p14:creationId xmlns:p14="http://schemas.microsoft.com/office/powerpoint/2010/main" val="358754921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Kernelden</a:t>
            </a:r>
            <a:r>
              <a:rPr lang="en-US" dirty="0" smtClean="0"/>
              <a:t> </a:t>
            </a:r>
            <a:r>
              <a:rPr lang="en-US" dirty="0" err="1" smtClean="0"/>
              <a:t>Bloklara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pic>
        <p:nvPicPr>
          <p:cNvPr id="5" name="Picture 4"/>
          <p:cNvPicPr>
            <a:picLocks noChangeAspect="1"/>
          </p:cNvPicPr>
          <p:nvPr/>
        </p:nvPicPr>
        <p:blipFill>
          <a:blip r:embed="rId2"/>
          <a:stretch>
            <a:fillRect/>
          </a:stretch>
        </p:blipFill>
        <p:spPr>
          <a:xfrm>
            <a:off x="324150" y="1331688"/>
            <a:ext cx="8686801" cy="3165047"/>
          </a:xfrm>
          <a:prstGeom prst="rect">
            <a:avLst/>
          </a:prstGeom>
        </p:spPr>
      </p:pic>
      <p:pic>
        <p:nvPicPr>
          <p:cNvPr id="10" name="Picture 9"/>
          <p:cNvPicPr>
            <a:picLocks noChangeAspect="1"/>
          </p:cNvPicPr>
          <p:nvPr/>
        </p:nvPicPr>
        <p:blipFill rotWithShape="1">
          <a:blip r:embed="rId3"/>
          <a:srcRect l="-17214" t="18684" r="17214" b="61314"/>
          <a:stretch/>
        </p:blipFill>
        <p:spPr>
          <a:xfrm>
            <a:off x="447310" y="4851030"/>
            <a:ext cx="7446838" cy="1371600"/>
          </a:xfrm>
          <a:prstGeom prst="rect">
            <a:avLst/>
          </a:prstGeom>
        </p:spPr>
      </p:pic>
      <p:pic>
        <p:nvPicPr>
          <p:cNvPr id="9" name="Picture 2" descr="\\JASON-PC\Users\Jason\Documents\CUDA by Example\Tesla_c1060_3qtr.png"/>
          <p:cNvPicPr>
            <a:picLocks noChangeAspect="1" noChangeArrowheads="1"/>
          </p:cNvPicPr>
          <p:nvPr/>
        </p:nvPicPr>
        <p:blipFill>
          <a:blip r:embed="rId4" cstate="print"/>
          <a:srcRect/>
          <a:stretch>
            <a:fillRect/>
          </a:stretch>
        </p:blipFill>
        <p:spPr bwMode="auto">
          <a:xfrm>
            <a:off x="943738" y="4742175"/>
            <a:ext cx="2344039" cy="1801176"/>
          </a:xfrm>
          <a:prstGeom prst="rect">
            <a:avLst/>
          </a:prstGeom>
          <a:noFill/>
        </p:spPr>
      </p:pic>
      <p:sp>
        <p:nvSpPr>
          <p:cNvPr id="8" name="Down Arrow 7"/>
          <p:cNvSpPr/>
          <p:nvPr/>
        </p:nvSpPr>
        <p:spPr>
          <a:xfrm>
            <a:off x="4227286" y="3982687"/>
            <a:ext cx="1076476" cy="10280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57AF16DE-A0D5-4438-950F-5B1E159C2C28}" type="slidenum">
              <a:rPr lang="en-US" smtClean="0"/>
              <a:t>112</a:t>
            </a:fld>
            <a:endParaRPr lang="en-US"/>
          </a:p>
        </p:txBody>
      </p:sp>
    </p:spTree>
    <p:extLst>
      <p:ext uri="{BB962C8B-B14F-4D97-AF65-F5344CB8AC3E}">
        <p14:creationId xmlns:p14="http://schemas.microsoft.com/office/powerpoint/2010/main" val="231193154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Bloklardan</a:t>
            </a:r>
            <a:r>
              <a:rPr lang="en-US" dirty="0" smtClean="0"/>
              <a:t> </a:t>
            </a:r>
            <a:r>
              <a:rPr lang="en-US" dirty="0" err="1"/>
              <a:t>W</a:t>
            </a:r>
            <a:r>
              <a:rPr lang="en-US" dirty="0" err="1" smtClean="0"/>
              <a:t>arplara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3" name="Picture 2"/>
          <p:cNvPicPr>
            <a:picLocks noChangeAspect="1"/>
          </p:cNvPicPr>
          <p:nvPr/>
        </p:nvPicPr>
        <p:blipFill>
          <a:blip r:embed="rId2"/>
          <a:stretch>
            <a:fillRect/>
          </a:stretch>
        </p:blipFill>
        <p:spPr>
          <a:xfrm>
            <a:off x="1104900" y="1540328"/>
            <a:ext cx="6921500" cy="4648200"/>
          </a:xfrm>
          <a:prstGeom prst="rect">
            <a:avLst/>
          </a:prstGeom>
        </p:spPr>
      </p:pic>
      <p:sp>
        <p:nvSpPr>
          <p:cNvPr id="9" name="Slide Number Placeholder 8"/>
          <p:cNvSpPr>
            <a:spLocks noGrp="1"/>
          </p:cNvSpPr>
          <p:nvPr>
            <p:ph type="sldNum" sz="quarter" idx="12"/>
          </p:nvPr>
        </p:nvSpPr>
        <p:spPr/>
        <p:txBody>
          <a:bodyPr/>
          <a:lstStyle/>
          <a:p>
            <a:fld id="{57AF16DE-A0D5-4438-950F-5B1E159C2C28}" type="slidenum">
              <a:rPr lang="en-US" smtClean="0"/>
              <a:t>113</a:t>
            </a:fld>
            <a:endParaRPr lang="en-US"/>
          </a:p>
        </p:txBody>
      </p:sp>
    </p:spTree>
    <p:extLst>
      <p:ext uri="{BB962C8B-B14F-4D97-AF65-F5344CB8AC3E}">
        <p14:creationId xmlns:p14="http://schemas.microsoft.com/office/powerpoint/2010/main" val="3300657628"/>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Bloklardan</a:t>
            </a:r>
            <a:r>
              <a:rPr lang="en-US" dirty="0" smtClean="0"/>
              <a:t> </a:t>
            </a:r>
            <a:r>
              <a:rPr lang="en-US" dirty="0" err="1"/>
              <a:t>W</a:t>
            </a:r>
            <a:r>
              <a:rPr lang="en-US" dirty="0" err="1" smtClean="0"/>
              <a:t>arplara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TextBox 4"/>
          <p:cNvSpPr txBox="1"/>
          <p:nvPr/>
        </p:nvSpPr>
        <p:spPr>
          <a:xfrm>
            <a:off x="174811" y="2564190"/>
            <a:ext cx="8860331" cy="1815882"/>
          </a:xfrm>
          <a:prstGeom prst="rect">
            <a:avLst/>
          </a:prstGeom>
          <a:noFill/>
        </p:spPr>
        <p:txBody>
          <a:bodyPr wrap="square" rtlCol="0">
            <a:spAutoFit/>
          </a:bodyPr>
          <a:lstStyle/>
          <a:p>
            <a:r>
              <a:rPr lang="en-US" sz="2800" dirty="0" smtClean="0"/>
              <a:t>En </a:t>
            </a:r>
            <a:r>
              <a:rPr lang="en-US" sz="2800" dirty="0" err="1" smtClean="0"/>
              <a:t>önemli</a:t>
            </a:r>
            <a:r>
              <a:rPr lang="en-US" sz="2800" dirty="0" smtClean="0"/>
              <a:t> </a:t>
            </a:r>
            <a:r>
              <a:rPr lang="en-US" sz="2800" dirty="0" err="1" smtClean="0"/>
              <a:t>üç</a:t>
            </a:r>
            <a:r>
              <a:rPr lang="en-US" sz="2800" dirty="0" smtClean="0"/>
              <a:t> </a:t>
            </a:r>
            <a:r>
              <a:rPr lang="en-US" sz="2800" dirty="0" err="1" smtClean="0"/>
              <a:t>nokta</a:t>
            </a:r>
            <a:endParaRPr lang="en-US" sz="2800" dirty="0" smtClean="0"/>
          </a:p>
          <a:p>
            <a:r>
              <a:rPr lang="en-US" sz="2800" dirty="0"/>
              <a:t> </a:t>
            </a:r>
            <a:r>
              <a:rPr lang="en-US" sz="2800" dirty="0" smtClean="0"/>
              <a:t>        Warp </a:t>
            </a:r>
            <a:r>
              <a:rPr lang="en-US" sz="2800" dirty="0" err="1" smtClean="0"/>
              <a:t>içinde</a:t>
            </a:r>
            <a:r>
              <a:rPr lang="en-US" sz="2800" dirty="0" smtClean="0"/>
              <a:t> </a:t>
            </a:r>
            <a:r>
              <a:rPr lang="en-US" sz="2800" dirty="0" err="1" smtClean="0"/>
              <a:t>dallanan</a:t>
            </a:r>
            <a:r>
              <a:rPr lang="en-US" sz="2800" dirty="0" smtClean="0"/>
              <a:t> </a:t>
            </a:r>
            <a:r>
              <a:rPr lang="en-US" sz="2800" dirty="0" err="1" smtClean="0"/>
              <a:t>kodlar</a:t>
            </a:r>
            <a:r>
              <a:rPr lang="en-US" sz="2800" dirty="0" smtClean="0"/>
              <a:t> </a:t>
            </a:r>
            <a:r>
              <a:rPr lang="en-US" sz="2800" dirty="0" err="1" smtClean="0"/>
              <a:t>olmamalı</a:t>
            </a:r>
            <a:endParaRPr lang="en-US" sz="2800" dirty="0" smtClean="0"/>
          </a:p>
          <a:p>
            <a:r>
              <a:rPr lang="en-US" sz="2800" dirty="0" smtClean="0"/>
              <a:t>	Warp </a:t>
            </a:r>
            <a:r>
              <a:rPr lang="en-US" sz="2800" dirty="0" err="1" smtClean="0"/>
              <a:t>içindeki</a:t>
            </a:r>
            <a:r>
              <a:rPr lang="en-US" sz="2800" dirty="0" smtClean="0"/>
              <a:t> </a:t>
            </a:r>
            <a:r>
              <a:rPr lang="en-US" sz="2800" dirty="0" err="1" smtClean="0"/>
              <a:t>ipliklere</a:t>
            </a:r>
            <a:r>
              <a:rPr lang="en-US" sz="2800" dirty="0" smtClean="0"/>
              <a:t> </a:t>
            </a:r>
            <a:r>
              <a:rPr lang="en-US" sz="2800" dirty="0" err="1" smtClean="0"/>
              <a:t>eşit</a:t>
            </a:r>
            <a:r>
              <a:rPr lang="en-US" sz="2800" dirty="0" smtClean="0"/>
              <a:t> </a:t>
            </a:r>
            <a:r>
              <a:rPr lang="en-US" sz="2800" dirty="0" err="1" smtClean="0"/>
              <a:t>yük</a:t>
            </a:r>
            <a:r>
              <a:rPr lang="en-US" sz="2800" dirty="0" smtClean="0"/>
              <a:t> </a:t>
            </a:r>
            <a:r>
              <a:rPr lang="en-US" sz="2800" dirty="0" err="1" smtClean="0"/>
              <a:t>paylaşımı</a:t>
            </a:r>
            <a:endParaRPr lang="en-US" sz="2800" dirty="0" smtClean="0"/>
          </a:p>
          <a:p>
            <a:r>
              <a:rPr lang="en-US" sz="2800" dirty="0" smtClean="0"/>
              <a:t>	Warp </a:t>
            </a:r>
            <a:r>
              <a:rPr lang="en-US" sz="2800" dirty="0" err="1" smtClean="0"/>
              <a:t>içindeki</a:t>
            </a:r>
            <a:r>
              <a:rPr lang="en-US" sz="2800" dirty="0" smtClean="0"/>
              <a:t> </a:t>
            </a:r>
            <a:r>
              <a:rPr lang="en-US" sz="2800" dirty="0" err="1" smtClean="0"/>
              <a:t>ipliklerin</a:t>
            </a:r>
            <a:r>
              <a:rPr lang="en-US" sz="2800" dirty="0" smtClean="0"/>
              <a:t> </a:t>
            </a:r>
            <a:r>
              <a:rPr lang="en-US" sz="2800" dirty="0" err="1" smtClean="0"/>
              <a:t>kompakt</a:t>
            </a:r>
            <a:r>
              <a:rPr lang="en-US" sz="2800" dirty="0" smtClean="0"/>
              <a:t> </a:t>
            </a:r>
            <a:r>
              <a:rPr lang="en-US" sz="2800" dirty="0" err="1" smtClean="0"/>
              <a:t>hafıza</a:t>
            </a:r>
            <a:r>
              <a:rPr lang="en-US" sz="2800" dirty="0" smtClean="0"/>
              <a:t> </a:t>
            </a:r>
            <a:r>
              <a:rPr lang="en-US" sz="2800" dirty="0" err="1" smtClean="0"/>
              <a:t>erişimi</a:t>
            </a:r>
            <a:endParaRPr lang="en-US" sz="2800" dirty="0"/>
          </a:p>
        </p:txBody>
      </p:sp>
      <p:sp>
        <p:nvSpPr>
          <p:cNvPr id="7" name="Slide Number Placeholder 6"/>
          <p:cNvSpPr>
            <a:spLocks noGrp="1"/>
          </p:cNvSpPr>
          <p:nvPr>
            <p:ph type="sldNum" sz="quarter" idx="12"/>
          </p:nvPr>
        </p:nvSpPr>
        <p:spPr/>
        <p:txBody>
          <a:bodyPr/>
          <a:lstStyle/>
          <a:p>
            <a:fld id="{57AF16DE-A0D5-4438-950F-5B1E159C2C28}" type="slidenum">
              <a:rPr lang="en-US" smtClean="0"/>
              <a:t>114</a:t>
            </a:fld>
            <a:endParaRPr lang="en-US"/>
          </a:p>
        </p:txBody>
      </p:sp>
    </p:spTree>
    <p:extLst>
      <p:ext uri="{BB962C8B-B14F-4D97-AF65-F5344CB8AC3E}">
        <p14:creationId xmlns:p14="http://schemas.microsoft.com/office/powerpoint/2010/main" val="2238770232"/>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Bloklardan</a:t>
            </a:r>
            <a:r>
              <a:rPr lang="en-US" dirty="0" smtClean="0"/>
              <a:t> </a:t>
            </a:r>
            <a:r>
              <a:rPr lang="en-US" dirty="0" err="1"/>
              <a:t>W</a:t>
            </a:r>
            <a:r>
              <a:rPr lang="en-US" dirty="0" err="1" smtClean="0"/>
              <a:t>arplara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115</a:t>
            </a:fld>
            <a:endParaRPr lang="en-US"/>
          </a:p>
        </p:txBody>
      </p:sp>
      <p:pic>
        <p:nvPicPr>
          <p:cNvPr id="3" name="Picture 2"/>
          <p:cNvPicPr>
            <a:picLocks noChangeAspect="1"/>
          </p:cNvPicPr>
          <p:nvPr/>
        </p:nvPicPr>
        <p:blipFill>
          <a:blip r:embed="rId2"/>
          <a:stretch>
            <a:fillRect/>
          </a:stretch>
        </p:blipFill>
        <p:spPr>
          <a:xfrm>
            <a:off x="174812" y="1333500"/>
            <a:ext cx="8699500" cy="4946287"/>
          </a:xfrm>
          <a:prstGeom prst="rect">
            <a:avLst/>
          </a:prstGeom>
        </p:spPr>
      </p:pic>
    </p:spTree>
    <p:extLst>
      <p:ext uri="{BB962C8B-B14F-4D97-AF65-F5344CB8AC3E}">
        <p14:creationId xmlns:p14="http://schemas.microsoft.com/office/powerpoint/2010/main" val="145035026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Bloklardan</a:t>
            </a:r>
            <a:r>
              <a:rPr lang="en-US" dirty="0" smtClean="0"/>
              <a:t> </a:t>
            </a:r>
            <a:r>
              <a:rPr lang="en-US" dirty="0" err="1"/>
              <a:t>W</a:t>
            </a:r>
            <a:r>
              <a:rPr lang="en-US" dirty="0" err="1" smtClean="0"/>
              <a:t>arplara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116</a:t>
            </a:fld>
            <a:endParaRPr lang="en-US"/>
          </a:p>
        </p:txBody>
      </p:sp>
      <p:pic>
        <p:nvPicPr>
          <p:cNvPr id="5" name="Picture 4"/>
          <p:cNvPicPr>
            <a:picLocks noChangeAspect="1"/>
          </p:cNvPicPr>
          <p:nvPr/>
        </p:nvPicPr>
        <p:blipFill>
          <a:blip r:embed="rId2"/>
          <a:stretch>
            <a:fillRect/>
          </a:stretch>
        </p:blipFill>
        <p:spPr>
          <a:xfrm>
            <a:off x="1707242" y="3105150"/>
            <a:ext cx="5684157" cy="825500"/>
          </a:xfrm>
          <a:prstGeom prst="rect">
            <a:avLst/>
          </a:prstGeom>
        </p:spPr>
      </p:pic>
      <p:pic>
        <p:nvPicPr>
          <p:cNvPr id="6" name="Picture 5"/>
          <p:cNvPicPr>
            <a:picLocks noChangeAspect="1"/>
          </p:cNvPicPr>
          <p:nvPr/>
        </p:nvPicPr>
        <p:blipFill>
          <a:blip r:embed="rId3"/>
          <a:stretch>
            <a:fillRect/>
          </a:stretch>
        </p:blipFill>
        <p:spPr>
          <a:xfrm>
            <a:off x="1789417" y="4095750"/>
            <a:ext cx="5412293" cy="608358"/>
          </a:xfrm>
          <a:prstGeom prst="rect">
            <a:avLst/>
          </a:prstGeom>
        </p:spPr>
      </p:pic>
      <p:sp>
        <p:nvSpPr>
          <p:cNvPr id="9" name="TextBox 8"/>
          <p:cNvSpPr txBox="1"/>
          <p:nvPr/>
        </p:nvSpPr>
        <p:spPr>
          <a:xfrm>
            <a:off x="174812" y="2362200"/>
            <a:ext cx="8771151" cy="584776"/>
          </a:xfrm>
          <a:prstGeom prst="rect">
            <a:avLst/>
          </a:prstGeom>
          <a:noFill/>
        </p:spPr>
        <p:txBody>
          <a:bodyPr wrap="none" rtlCol="0">
            <a:spAutoFit/>
          </a:bodyPr>
          <a:lstStyle/>
          <a:p>
            <a:r>
              <a:rPr lang="en-US" sz="3200" dirty="0" err="1" smtClean="0"/>
              <a:t>Hangisi</a:t>
            </a:r>
            <a:r>
              <a:rPr lang="en-US" sz="3200" dirty="0" smtClean="0"/>
              <a:t> </a:t>
            </a:r>
            <a:r>
              <a:rPr lang="en-US" sz="3200" dirty="0" err="1" smtClean="0"/>
              <a:t>bantgenişliğini</a:t>
            </a:r>
            <a:r>
              <a:rPr lang="en-US" sz="3200" dirty="0" smtClean="0"/>
              <a:t> </a:t>
            </a:r>
            <a:r>
              <a:rPr lang="en-US" sz="3200" dirty="0" err="1" smtClean="0"/>
              <a:t>daha</a:t>
            </a:r>
            <a:r>
              <a:rPr lang="en-US" sz="3200" dirty="0" smtClean="0"/>
              <a:t> </a:t>
            </a:r>
            <a:r>
              <a:rPr lang="en-US" sz="3200" dirty="0" err="1" smtClean="0"/>
              <a:t>verimli</a:t>
            </a:r>
            <a:r>
              <a:rPr lang="en-US" sz="3200" dirty="0" smtClean="0"/>
              <a:t> </a:t>
            </a:r>
            <a:r>
              <a:rPr lang="en-US" sz="3200" dirty="0" err="1" smtClean="0"/>
              <a:t>kullanır</a:t>
            </a:r>
            <a:r>
              <a:rPr lang="en-US" sz="3200" dirty="0" smtClean="0"/>
              <a:t>?</a:t>
            </a:r>
            <a:endParaRPr lang="en-US" sz="3200" dirty="0"/>
          </a:p>
        </p:txBody>
      </p:sp>
    </p:spTree>
    <p:extLst>
      <p:ext uri="{BB962C8B-B14F-4D97-AF65-F5344CB8AC3E}">
        <p14:creationId xmlns:p14="http://schemas.microsoft.com/office/powerpoint/2010/main" val="281450217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335"/>
            <a:ext cx="6508377" cy="1143000"/>
          </a:xfrm>
        </p:spPr>
        <p:txBody>
          <a:bodyPr/>
          <a:lstStyle/>
          <a:p>
            <a:r>
              <a:rPr lang="en-US" dirty="0" err="1" smtClean="0"/>
              <a:t>Örnek</a:t>
            </a:r>
            <a:r>
              <a:rPr lang="en-US" dirty="0" smtClean="0"/>
              <a:t> program: switch</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Rectangle 5"/>
          <p:cNvSpPr/>
          <p:nvPr/>
        </p:nvSpPr>
        <p:spPr>
          <a:xfrm>
            <a:off x="350762" y="1393082"/>
            <a:ext cx="4572000" cy="4832093"/>
          </a:xfrm>
          <a:prstGeom prst="rect">
            <a:avLst/>
          </a:prstGeom>
        </p:spPr>
        <p:txBody>
          <a:bodyPr>
            <a:spAutoFit/>
          </a:bodyPr>
          <a:lstStyle/>
          <a:p>
            <a:r>
              <a:rPr lang="en-US" sz="2800" dirty="0" err="1"/>
              <a:t>i</a:t>
            </a:r>
            <a:r>
              <a:rPr lang="en-US" sz="2800" dirty="0" err="1" smtClean="0"/>
              <a:t>nt</a:t>
            </a:r>
            <a:r>
              <a:rPr lang="en-US" sz="2800" dirty="0" smtClean="0"/>
              <a:t> a = </a:t>
            </a:r>
            <a:r>
              <a:rPr lang="en-US" sz="2800" dirty="0" err="1" smtClean="0"/>
              <a:t>threadID.x</a:t>
            </a:r>
            <a:r>
              <a:rPr lang="en-US" sz="2800" dirty="0" smtClean="0"/>
              <a:t>;</a:t>
            </a:r>
          </a:p>
          <a:p>
            <a:r>
              <a:rPr lang="en-US" sz="2800" dirty="0" smtClean="0"/>
              <a:t>switch(a</a:t>
            </a:r>
            <a:r>
              <a:rPr lang="en-US" sz="2800" dirty="0"/>
              <a:t>) { </a:t>
            </a:r>
          </a:p>
          <a:p>
            <a:r>
              <a:rPr lang="en-US" sz="2800" dirty="0"/>
              <a:t>   	case(1): </a:t>
            </a:r>
            <a:r>
              <a:rPr lang="en-US" sz="2800" dirty="0" err="1"/>
              <a:t>doA</a:t>
            </a:r>
            <a:r>
              <a:rPr lang="en-US" sz="2800" dirty="0"/>
              <a:t>();</a:t>
            </a:r>
          </a:p>
          <a:p>
            <a:r>
              <a:rPr lang="en-US" sz="2800" dirty="0"/>
              <a:t>   	case(2): </a:t>
            </a:r>
            <a:r>
              <a:rPr lang="en-US" sz="2800" dirty="0" err="1"/>
              <a:t>doB</a:t>
            </a:r>
            <a:r>
              <a:rPr lang="en-US" sz="2800" dirty="0"/>
              <a:t>();</a:t>
            </a:r>
          </a:p>
          <a:p>
            <a:r>
              <a:rPr lang="en-US" sz="2800" dirty="0"/>
              <a:t>	case(3): </a:t>
            </a:r>
            <a:r>
              <a:rPr lang="en-US" sz="2800" dirty="0" err="1"/>
              <a:t>doC</a:t>
            </a:r>
            <a:r>
              <a:rPr lang="en-US" sz="2800" dirty="0"/>
              <a:t>();</a:t>
            </a:r>
          </a:p>
          <a:p>
            <a:r>
              <a:rPr lang="en-US" sz="2800" dirty="0"/>
              <a:t>	case(4): </a:t>
            </a:r>
            <a:r>
              <a:rPr lang="en-US" sz="2800" dirty="0" err="1"/>
              <a:t>doD</a:t>
            </a:r>
            <a:r>
              <a:rPr lang="en-US" sz="2800" dirty="0"/>
              <a:t>();</a:t>
            </a:r>
          </a:p>
          <a:p>
            <a:r>
              <a:rPr lang="en-US" sz="2800" dirty="0"/>
              <a:t>	case(5): </a:t>
            </a:r>
            <a:r>
              <a:rPr lang="en-US" sz="2800" dirty="0" err="1"/>
              <a:t>doE</a:t>
            </a:r>
            <a:r>
              <a:rPr lang="en-US" sz="2800" dirty="0"/>
              <a:t>();</a:t>
            </a:r>
          </a:p>
          <a:p>
            <a:r>
              <a:rPr lang="en-US" sz="2800" dirty="0"/>
              <a:t>	case(6): </a:t>
            </a:r>
            <a:r>
              <a:rPr lang="en-US" sz="2800" dirty="0" err="1"/>
              <a:t>doF</a:t>
            </a:r>
            <a:r>
              <a:rPr lang="en-US" sz="2800" dirty="0"/>
              <a:t>();</a:t>
            </a:r>
          </a:p>
          <a:p>
            <a:r>
              <a:rPr lang="en-US" sz="2800" dirty="0"/>
              <a:t>	case(7): </a:t>
            </a:r>
            <a:r>
              <a:rPr lang="en-US" sz="2800" dirty="0" err="1"/>
              <a:t>doG</a:t>
            </a:r>
            <a:r>
              <a:rPr lang="en-US" sz="2800" dirty="0"/>
              <a:t>();</a:t>
            </a:r>
          </a:p>
          <a:p>
            <a:r>
              <a:rPr lang="en-US" sz="2800" dirty="0"/>
              <a:t>    </a:t>
            </a:r>
            <a:r>
              <a:rPr lang="en-US" sz="2800" dirty="0" smtClean="0"/>
              <a:t>     case</a:t>
            </a:r>
            <a:r>
              <a:rPr lang="en-US" sz="2800" dirty="0"/>
              <a:t>(8): </a:t>
            </a:r>
            <a:r>
              <a:rPr lang="en-US" sz="2800" dirty="0" err="1"/>
              <a:t>doH</a:t>
            </a:r>
            <a:r>
              <a:rPr lang="en-US" sz="2800" dirty="0"/>
              <a:t>();</a:t>
            </a:r>
          </a:p>
          <a:p>
            <a:r>
              <a:rPr lang="en-US" sz="2800" dirty="0"/>
              <a:t>}</a:t>
            </a:r>
          </a:p>
        </p:txBody>
      </p:sp>
      <p:sp>
        <p:nvSpPr>
          <p:cNvPr id="7" name="Right Arrow 6"/>
          <p:cNvSpPr/>
          <p:nvPr/>
        </p:nvSpPr>
        <p:spPr>
          <a:xfrm>
            <a:off x="4438952" y="2382762"/>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4443790" y="2740781"/>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a:off x="4429275" y="3147181"/>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4443790" y="3553581"/>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443790" y="3959981"/>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443790" y="4378476"/>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4446209" y="4893734"/>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4446209" y="5384800"/>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p:cNvSpPr/>
          <p:nvPr/>
        </p:nvSpPr>
        <p:spPr>
          <a:xfrm>
            <a:off x="5083663" y="2382762"/>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5565055" y="2746826"/>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6048865" y="3115730"/>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6532675" y="3542691"/>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p:cNvSpPr/>
          <p:nvPr/>
        </p:nvSpPr>
        <p:spPr>
          <a:xfrm>
            <a:off x="7016485" y="3904336"/>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7524480" y="4378476"/>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ight Arrow 20"/>
          <p:cNvSpPr/>
          <p:nvPr/>
        </p:nvSpPr>
        <p:spPr>
          <a:xfrm>
            <a:off x="8008290" y="4893734"/>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a:off x="8644500" y="5384800"/>
            <a:ext cx="483810" cy="2056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Slide Number Placeholder 23"/>
          <p:cNvSpPr>
            <a:spLocks noGrp="1"/>
          </p:cNvSpPr>
          <p:nvPr>
            <p:ph type="sldNum" sz="quarter" idx="12"/>
          </p:nvPr>
        </p:nvSpPr>
        <p:spPr/>
        <p:txBody>
          <a:bodyPr/>
          <a:lstStyle/>
          <a:p>
            <a:fld id="{57AF16DE-A0D5-4438-950F-5B1E159C2C28}" type="slidenum">
              <a:rPr lang="en-US" smtClean="0"/>
              <a:t>117</a:t>
            </a:fld>
            <a:endParaRPr lang="en-US"/>
          </a:p>
        </p:txBody>
      </p:sp>
    </p:spTree>
    <p:extLst>
      <p:ext uri="{BB962C8B-B14F-4D97-AF65-F5344CB8AC3E}">
        <p14:creationId xmlns:p14="http://schemas.microsoft.com/office/powerpoint/2010/main" val="3188805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Örnek</a:t>
            </a:r>
            <a:r>
              <a:rPr lang="en-US" dirty="0" smtClean="0"/>
              <a:t> </a:t>
            </a:r>
            <a:r>
              <a:rPr lang="en-US" dirty="0" smtClean="0"/>
              <a:t>problem: </a:t>
            </a:r>
            <a:r>
              <a:rPr lang="en-US" dirty="0" smtClean="0"/>
              <a:t>PageRank,</a:t>
            </a:r>
            <a:br>
              <a:rPr lang="en-US" dirty="0" smtClean="0"/>
            </a:br>
            <a:r>
              <a:rPr lang="en-US" dirty="0" smtClean="0"/>
              <a:t>BFS vs.</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Picture 5"/>
          <p:cNvPicPr>
            <a:picLocks noChangeAspect="1"/>
          </p:cNvPicPr>
          <p:nvPr/>
        </p:nvPicPr>
        <p:blipFill>
          <a:blip r:embed="rId2"/>
          <a:stretch>
            <a:fillRect/>
          </a:stretch>
        </p:blipFill>
        <p:spPr>
          <a:xfrm>
            <a:off x="1092655" y="1485900"/>
            <a:ext cx="5983059" cy="2750832"/>
          </a:xfrm>
          <a:prstGeom prst="rect">
            <a:avLst/>
          </a:prstGeom>
        </p:spPr>
      </p:pic>
      <p:pic>
        <p:nvPicPr>
          <p:cNvPr id="8" name="Picture 7"/>
          <p:cNvPicPr>
            <a:picLocks noChangeAspect="1"/>
          </p:cNvPicPr>
          <p:nvPr/>
        </p:nvPicPr>
        <p:blipFill>
          <a:blip r:embed="rId3"/>
          <a:stretch>
            <a:fillRect/>
          </a:stretch>
        </p:blipFill>
        <p:spPr>
          <a:xfrm>
            <a:off x="1330476" y="4245126"/>
            <a:ext cx="6325810" cy="2063499"/>
          </a:xfrm>
          <a:prstGeom prst="rect">
            <a:avLst/>
          </a:prstGeom>
        </p:spPr>
      </p:pic>
      <p:sp>
        <p:nvSpPr>
          <p:cNvPr id="11" name="Slide Number Placeholder 10"/>
          <p:cNvSpPr>
            <a:spLocks noGrp="1"/>
          </p:cNvSpPr>
          <p:nvPr>
            <p:ph type="sldNum" sz="quarter" idx="12"/>
          </p:nvPr>
        </p:nvSpPr>
        <p:spPr/>
        <p:txBody>
          <a:bodyPr/>
          <a:lstStyle/>
          <a:p>
            <a:fld id="{57AF16DE-A0D5-4438-950F-5B1E159C2C28}" type="slidenum">
              <a:rPr lang="en-US" smtClean="0"/>
              <a:t>118</a:t>
            </a:fld>
            <a:endParaRPr lang="en-US"/>
          </a:p>
        </p:txBody>
      </p:sp>
    </p:spTree>
    <p:extLst>
      <p:ext uri="{BB962C8B-B14F-4D97-AF65-F5344CB8AC3E}">
        <p14:creationId xmlns:p14="http://schemas.microsoft.com/office/powerpoint/2010/main" val="97761603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Örnek</a:t>
            </a:r>
            <a:r>
              <a:rPr lang="en-US" dirty="0" smtClean="0"/>
              <a:t> </a:t>
            </a:r>
            <a:r>
              <a:rPr lang="en-US" dirty="0" smtClean="0"/>
              <a:t>problem: </a:t>
            </a:r>
            <a:r>
              <a:rPr lang="en-US" dirty="0" smtClean="0"/>
              <a:t>PageRank,</a:t>
            </a:r>
            <a:br>
              <a:rPr lang="en-US" dirty="0" smtClean="0"/>
            </a:br>
            <a:r>
              <a:rPr lang="en-US" dirty="0" smtClean="0"/>
              <a:t>BFS vs.</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Picture 5"/>
          <p:cNvPicPr>
            <a:picLocks noChangeAspect="1"/>
          </p:cNvPicPr>
          <p:nvPr/>
        </p:nvPicPr>
        <p:blipFill>
          <a:blip r:embed="rId2"/>
          <a:stretch>
            <a:fillRect/>
          </a:stretch>
        </p:blipFill>
        <p:spPr>
          <a:xfrm>
            <a:off x="1248228" y="1431402"/>
            <a:ext cx="5827486" cy="2679304"/>
          </a:xfrm>
          <a:prstGeom prst="rect">
            <a:avLst/>
          </a:prstGeom>
        </p:spPr>
      </p:pic>
      <p:pic>
        <p:nvPicPr>
          <p:cNvPr id="3" name="Picture 2"/>
          <p:cNvPicPr>
            <a:picLocks noChangeAspect="1"/>
          </p:cNvPicPr>
          <p:nvPr/>
        </p:nvPicPr>
        <p:blipFill>
          <a:blip r:embed="rId3"/>
          <a:stretch>
            <a:fillRect/>
          </a:stretch>
        </p:blipFill>
        <p:spPr>
          <a:xfrm>
            <a:off x="1248228" y="3994827"/>
            <a:ext cx="7173270" cy="2204286"/>
          </a:xfrm>
          <a:prstGeom prst="rect">
            <a:avLst/>
          </a:prstGeom>
        </p:spPr>
      </p:pic>
      <p:sp>
        <p:nvSpPr>
          <p:cNvPr id="7" name="Slide Number Placeholder 6"/>
          <p:cNvSpPr>
            <a:spLocks noGrp="1"/>
          </p:cNvSpPr>
          <p:nvPr>
            <p:ph type="sldNum" sz="quarter" idx="12"/>
          </p:nvPr>
        </p:nvSpPr>
        <p:spPr/>
        <p:txBody>
          <a:bodyPr/>
          <a:lstStyle/>
          <a:p>
            <a:fld id="{57AF16DE-A0D5-4438-950F-5B1E159C2C28}" type="slidenum">
              <a:rPr lang="en-US" smtClean="0"/>
              <a:t>119</a:t>
            </a:fld>
            <a:endParaRPr lang="en-US"/>
          </a:p>
        </p:txBody>
      </p:sp>
    </p:spTree>
    <p:extLst>
      <p:ext uri="{BB962C8B-B14F-4D97-AF65-F5344CB8AC3E}">
        <p14:creationId xmlns:p14="http://schemas.microsoft.com/office/powerpoint/2010/main" val="7465264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2877"/>
            <a:ext cx="6508377" cy="1143000"/>
          </a:xfrm>
        </p:spPr>
        <p:txBody>
          <a:bodyPr/>
          <a:lstStyle/>
          <a:p>
            <a:pPr algn="ctr"/>
            <a:r>
              <a:rPr lang="en-US" dirty="0" smtClean="0"/>
              <a:t>1945</a:t>
            </a:r>
            <a:br>
              <a:rPr lang="en-US" dirty="0" smtClean="0"/>
            </a:br>
            <a:r>
              <a:rPr lang="en-US" dirty="0"/>
              <a:t>V</a:t>
            </a:r>
            <a:r>
              <a:rPr lang="en-US" dirty="0" smtClean="0"/>
              <a:t>on Neumann </a:t>
            </a:r>
            <a:r>
              <a:rPr lang="en-US" dirty="0" err="1" smtClean="0"/>
              <a:t>Mimarisi</a:t>
            </a:r>
            <a:endParaRPr lang="en-US" dirty="0"/>
          </a:p>
        </p:txBody>
      </p:sp>
      <p:pic>
        <p:nvPicPr>
          <p:cNvPr id="7" name="Picture 6"/>
          <p:cNvPicPr>
            <a:picLocks noChangeAspect="1"/>
          </p:cNvPicPr>
          <p:nvPr/>
        </p:nvPicPr>
        <p:blipFill>
          <a:blip r:embed="rId3"/>
          <a:stretch>
            <a:fillRect/>
          </a:stretch>
        </p:blipFill>
        <p:spPr>
          <a:xfrm>
            <a:off x="7144601" y="127146"/>
            <a:ext cx="1803400" cy="2362200"/>
          </a:xfrm>
          <a:prstGeom prst="rect">
            <a:avLst/>
          </a:prstGeom>
        </p:spPr>
      </p:pic>
      <p:sp>
        <p:nvSpPr>
          <p:cNvPr id="8" name="TextBox 7"/>
          <p:cNvSpPr txBox="1"/>
          <p:nvPr/>
        </p:nvSpPr>
        <p:spPr>
          <a:xfrm>
            <a:off x="7324986" y="2501328"/>
            <a:ext cx="1301521" cy="646331"/>
          </a:xfrm>
          <a:prstGeom prst="rect">
            <a:avLst/>
          </a:prstGeom>
          <a:noFill/>
        </p:spPr>
        <p:txBody>
          <a:bodyPr wrap="none" rtlCol="0">
            <a:spAutoFit/>
          </a:bodyPr>
          <a:lstStyle/>
          <a:p>
            <a:r>
              <a:rPr lang="en-US" dirty="0" smtClean="0"/>
              <a:t>John von </a:t>
            </a:r>
          </a:p>
          <a:p>
            <a:r>
              <a:rPr lang="en-US" dirty="0" smtClean="0"/>
              <a:t>Neumann</a:t>
            </a:r>
            <a:endParaRPr lang="en-US" dirty="0"/>
          </a:p>
        </p:txBody>
      </p:sp>
      <p:pic>
        <p:nvPicPr>
          <p:cNvPr id="10" name="Picture 9"/>
          <p:cNvPicPr>
            <a:picLocks noChangeAspect="1"/>
          </p:cNvPicPr>
          <p:nvPr/>
        </p:nvPicPr>
        <p:blipFill>
          <a:blip r:embed="rId4"/>
          <a:stretch>
            <a:fillRect/>
          </a:stretch>
        </p:blipFill>
        <p:spPr>
          <a:xfrm>
            <a:off x="847986" y="2489346"/>
            <a:ext cx="6477000" cy="3746500"/>
          </a:xfrm>
          <a:prstGeom prst="rect">
            <a:avLst/>
          </a:prstGeom>
        </p:spPr>
      </p:pic>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12</a:t>
            </a:fld>
            <a:endParaRPr lang="en-US"/>
          </a:p>
        </p:txBody>
      </p:sp>
    </p:spTree>
    <p:extLst>
      <p:ext uri="{BB962C8B-B14F-4D97-AF65-F5344CB8AC3E}">
        <p14:creationId xmlns:p14="http://schemas.microsoft.com/office/powerpoint/2010/main" val="493133052"/>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Örnek</a:t>
            </a:r>
            <a:r>
              <a:rPr lang="en-US" dirty="0" smtClean="0"/>
              <a:t> </a:t>
            </a:r>
            <a:r>
              <a:rPr lang="en-US" dirty="0" smtClean="0"/>
              <a:t>problem: </a:t>
            </a:r>
            <a:r>
              <a:rPr lang="en-US" dirty="0" smtClean="0"/>
              <a:t>PageRank,</a:t>
            </a:r>
            <a:br>
              <a:rPr lang="en-US" dirty="0" smtClean="0"/>
            </a:br>
            <a:r>
              <a:rPr lang="en-US" dirty="0" smtClean="0"/>
              <a:t>BFS vs.</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1248228" y="3607656"/>
            <a:ext cx="7229441" cy="2748694"/>
          </a:xfrm>
          <a:prstGeom prst="rect">
            <a:avLst/>
          </a:prstGeom>
        </p:spPr>
      </p:pic>
      <p:pic>
        <p:nvPicPr>
          <p:cNvPr id="7" name="Picture 6"/>
          <p:cNvPicPr>
            <a:picLocks noChangeAspect="1"/>
          </p:cNvPicPr>
          <p:nvPr/>
        </p:nvPicPr>
        <p:blipFill>
          <a:blip r:embed="rId3"/>
          <a:stretch>
            <a:fillRect/>
          </a:stretch>
        </p:blipFill>
        <p:spPr>
          <a:xfrm>
            <a:off x="1248228" y="1189497"/>
            <a:ext cx="5827486" cy="2679304"/>
          </a:xfrm>
          <a:prstGeom prst="rect">
            <a:avLst/>
          </a:prstGeom>
        </p:spPr>
      </p:pic>
      <p:sp>
        <p:nvSpPr>
          <p:cNvPr id="9" name="Slide Number Placeholder 8"/>
          <p:cNvSpPr>
            <a:spLocks noGrp="1"/>
          </p:cNvSpPr>
          <p:nvPr>
            <p:ph type="sldNum" sz="quarter" idx="12"/>
          </p:nvPr>
        </p:nvSpPr>
        <p:spPr/>
        <p:txBody>
          <a:bodyPr/>
          <a:lstStyle/>
          <a:p>
            <a:fld id="{57AF16DE-A0D5-4438-950F-5B1E159C2C28}" type="slidenum">
              <a:rPr lang="en-US" smtClean="0"/>
              <a:t>120</a:t>
            </a:fld>
            <a:endParaRPr lang="en-US"/>
          </a:p>
        </p:txBody>
      </p:sp>
    </p:spTree>
    <p:extLst>
      <p:ext uri="{BB962C8B-B14F-4D97-AF65-F5344CB8AC3E}">
        <p14:creationId xmlns:p14="http://schemas.microsoft.com/office/powerpoint/2010/main" val="2181177123"/>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Örnek</a:t>
            </a:r>
            <a:r>
              <a:rPr lang="en-US" dirty="0" smtClean="0"/>
              <a:t> </a:t>
            </a:r>
            <a:r>
              <a:rPr lang="en-US" dirty="0" smtClean="0"/>
              <a:t>problem: </a:t>
            </a:r>
            <a:r>
              <a:rPr lang="en-US" dirty="0" smtClean="0"/>
              <a:t>PageRank,</a:t>
            </a:r>
            <a:br>
              <a:rPr lang="en-US" dirty="0" smtClean="0"/>
            </a:br>
            <a:r>
              <a:rPr lang="en-US" dirty="0" smtClean="0"/>
              <a:t>BFS vs.</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3" name="Picture 2"/>
          <p:cNvPicPr>
            <a:picLocks noChangeAspect="1"/>
          </p:cNvPicPr>
          <p:nvPr/>
        </p:nvPicPr>
        <p:blipFill>
          <a:blip r:embed="rId2"/>
          <a:stretch>
            <a:fillRect/>
          </a:stretch>
        </p:blipFill>
        <p:spPr>
          <a:xfrm>
            <a:off x="1259114" y="1485900"/>
            <a:ext cx="6518125" cy="4833356"/>
          </a:xfrm>
          <a:prstGeom prst="rect">
            <a:avLst/>
          </a:prstGeom>
        </p:spPr>
      </p:pic>
      <p:sp>
        <p:nvSpPr>
          <p:cNvPr id="8" name="Slide Number Placeholder 7"/>
          <p:cNvSpPr>
            <a:spLocks noGrp="1"/>
          </p:cNvSpPr>
          <p:nvPr>
            <p:ph type="sldNum" sz="quarter" idx="12"/>
          </p:nvPr>
        </p:nvSpPr>
        <p:spPr/>
        <p:txBody>
          <a:bodyPr/>
          <a:lstStyle/>
          <a:p>
            <a:fld id="{57AF16DE-A0D5-4438-950F-5B1E159C2C28}" type="slidenum">
              <a:rPr lang="en-US" smtClean="0"/>
              <a:t>121</a:t>
            </a:fld>
            <a:endParaRPr lang="en-US"/>
          </a:p>
        </p:txBody>
      </p:sp>
    </p:spTree>
    <p:extLst>
      <p:ext uri="{BB962C8B-B14F-4D97-AF65-F5344CB8AC3E}">
        <p14:creationId xmlns:p14="http://schemas.microsoft.com/office/powerpoint/2010/main" val="2182949970"/>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0304"/>
            <a:ext cx="6508377" cy="1143000"/>
          </a:xfrm>
        </p:spPr>
        <p:txBody>
          <a:bodyPr/>
          <a:lstStyle/>
          <a:p>
            <a:r>
              <a:rPr lang="en-US" dirty="0" err="1" smtClean="0"/>
              <a:t>Örnek</a:t>
            </a:r>
            <a:r>
              <a:rPr lang="en-US" dirty="0" smtClean="0"/>
              <a:t> problem: </a:t>
            </a:r>
            <a:r>
              <a:rPr lang="en-US" dirty="0" err="1" smtClean="0"/>
              <a:t>Merkezi</a:t>
            </a:r>
            <a:r>
              <a:rPr lang="en-US" dirty="0" smtClean="0"/>
              <a:t> </a:t>
            </a:r>
            <a:r>
              <a:rPr lang="en-US" dirty="0" err="1" smtClean="0"/>
              <a:t>noktaları</a:t>
            </a:r>
            <a:r>
              <a:rPr lang="en-US" dirty="0" smtClean="0"/>
              <a:t> </a:t>
            </a:r>
            <a:r>
              <a:rPr lang="en-US" dirty="0" err="1" smtClean="0"/>
              <a:t>bulmak</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3" name="Picture 2"/>
          <p:cNvPicPr>
            <a:picLocks noChangeAspect="1"/>
          </p:cNvPicPr>
          <p:nvPr/>
        </p:nvPicPr>
        <p:blipFill>
          <a:blip r:embed="rId2"/>
          <a:stretch>
            <a:fillRect/>
          </a:stretch>
        </p:blipFill>
        <p:spPr>
          <a:xfrm>
            <a:off x="1090515" y="1283304"/>
            <a:ext cx="6789461" cy="5092096"/>
          </a:xfrm>
          <a:prstGeom prst="rect">
            <a:avLst/>
          </a:prstGeom>
        </p:spPr>
      </p:pic>
      <p:sp>
        <p:nvSpPr>
          <p:cNvPr id="8" name="Slide Number Placeholder 7"/>
          <p:cNvSpPr>
            <a:spLocks noGrp="1"/>
          </p:cNvSpPr>
          <p:nvPr>
            <p:ph type="sldNum" sz="quarter" idx="12"/>
          </p:nvPr>
        </p:nvSpPr>
        <p:spPr/>
        <p:txBody>
          <a:bodyPr/>
          <a:lstStyle/>
          <a:p>
            <a:fld id="{57AF16DE-A0D5-4438-950F-5B1E159C2C28}" type="slidenum">
              <a:rPr lang="en-US" smtClean="0"/>
              <a:t>122</a:t>
            </a:fld>
            <a:endParaRPr lang="en-US"/>
          </a:p>
        </p:txBody>
      </p:sp>
    </p:spTree>
    <p:extLst>
      <p:ext uri="{BB962C8B-B14F-4D97-AF65-F5344CB8AC3E}">
        <p14:creationId xmlns:p14="http://schemas.microsoft.com/office/powerpoint/2010/main" val="152753382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Hafıza</a:t>
            </a:r>
            <a:r>
              <a:rPr lang="en-US" dirty="0" smtClean="0"/>
              <a:t> </a:t>
            </a:r>
            <a:r>
              <a:rPr lang="en-US" dirty="0" err="1" smtClean="0"/>
              <a:t>yapısı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3" name="Picture 2"/>
          <p:cNvPicPr>
            <a:picLocks noChangeAspect="1"/>
          </p:cNvPicPr>
          <p:nvPr/>
        </p:nvPicPr>
        <p:blipFill>
          <a:blip r:embed="rId2"/>
          <a:stretch>
            <a:fillRect/>
          </a:stretch>
        </p:blipFill>
        <p:spPr>
          <a:xfrm>
            <a:off x="1537837" y="2166257"/>
            <a:ext cx="6418411" cy="2865362"/>
          </a:xfrm>
          <a:prstGeom prst="rect">
            <a:avLst/>
          </a:prstGeom>
        </p:spPr>
      </p:pic>
      <p:sp>
        <p:nvSpPr>
          <p:cNvPr id="7" name="Slide Number Placeholder 6"/>
          <p:cNvSpPr>
            <a:spLocks noGrp="1"/>
          </p:cNvSpPr>
          <p:nvPr>
            <p:ph type="sldNum" sz="quarter" idx="12"/>
          </p:nvPr>
        </p:nvSpPr>
        <p:spPr>
          <a:xfrm>
            <a:off x="7956248" y="361016"/>
            <a:ext cx="806752" cy="365125"/>
          </a:xfrm>
        </p:spPr>
        <p:txBody>
          <a:bodyPr/>
          <a:lstStyle/>
          <a:p>
            <a:fld id="{57AF16DE-A0D5-4438-950F-5B1E159C2C28}" type="slidenum">
              <a:rPr lang="en-US" smtClean="0"/>
              <a:t>123</a:t>
            </a:fld>
            <a:endParaRPr lang="en-US" dirty="0"/>
          </a:p>
        </p:txBody>
      </p:sp>
    </p:spTree>
    <p:extLst>
      <p:ext uri="{BB962C8B-B14F-4D97-AF65-F5344CB8AC3E}">
        <p14:creationId xmlns:p14="http://schemas.microsoft.com/office/powerpoint/2010/main" val="1830968742"/>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Hafıza</a:t>
            </a:r>
            <a:r>
              <a:rPr lang="en-US" dirty="0" smtClean="0"/>
              <a:t> </a:t>
            </a:r>
            <a:r>
              <a:rPr lang="en-US" dirty="0" err="1" smtClean="0"/>
              <a:t>yapısı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2146300" y="2122714"/>
            <a:ext cx="4838700" cy="3556000"/>
          </a:xfrm>
          <a:prstGeom prst="rect">
            <a:avLst/>
          </a:prstGeom>
        </p:spPr>
      </p:pic>
      <p:sp>
        <p:nvSpPr>
          <p:cNvPr id="7" name="Slide Number Placeholder 6"/>
          <p:cNvSpPr>
            <a:spLocks noGrp="1"/>
          </p:cNvSpPr>
          <p:nvPr>
            <p:ph type="sldNum" sz="quarter" idx="12"/>
          </p:nvPr>
        </p:nvSpPr>
        <p:spPr>
          <a:xfrm>
            <a:off x="8026400" y="361016"/>
            <a:ext cx="736600" cy="365125"/>
          </a:xfrm>
        </p:spPr>
        <p:txBody>
          <a:bodyPr/>
          <a:lstStyle/>
          <a:p>
            <a:fld id="{57AF16DE-A0D5-4438-950F-5B1E159C2C28}" type="slidenum">
              <a:rPr lang="en-US" smtClean="0"/>
              <a:t>124</a:t>
            </a:fld>
            <a:endParaRPr lang="en-US" dirty="0"/>
          </a:p>
        </p:txBody>
      </p:sp>
    </p:spTree>
    <p:extLst>
      <p:ext uri="{BB962C8B-B14F-4D97-AF65-F5344CB8AC3E}">
        <p14:creationId xmlns:p14="http://schemas.microsoft.com/office/powerpoint/2010/main" val="487858580"/>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Hafıza</a:t>
            </a:r>
            <a:r>
              <a:rPr lang="en-US" dirty="0" smtClean="0"/>
              <a:t> </a:t>
            </a:r>
            <a:r>
              <a:rPr lang="en-US" dirty="0" err="1" smtClean="0"/>
              <a:t>yapısı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3" name="Picture 2"/>
          <p:cNvPicPr>
            <a:picLocks noChangeAspect="1"/>
          </p:cNvPicPr>
          <p:nvPr/>
        </p:nvPicPr>
        <p:blipFill>
          <a:blip r:embed="rId2"/>
          <a:stretch>
            <a:fillRect/>
          </a:stretch>
        </p:blipFill>
        <p:spPr>
          <a:xfrm>
            <a:off x="2527300" y="1797352"/>
            <a:ext cx="4089400" cy="4000500"/>
          </a:xfrm>
          <a:prstGeom prst="rect">
            <a:avLst/>
          </a:prstGeom>
        </p:spPr>
      </p:pic>
      <p:sp>
        <p:nvSpPr>
          <p:cNvPr id="7" name="Slide Number Placeholder 6"/>
          <p:cNvSpPr>
            <a:spLocks noGrp="1"/>
          </p:cNvSpPr>
          <p:nvPr>
            <p:ph type="sldNum" sz="quarter" idx="12"/>
          </p:nvPr>
        </p:nvSpPr>
        <p:spPr>
          <a:xfrm>
            <a:off x="7962900" y="361016"/>
            <a:ext cx="800100" cy="365125"/>
          </a:xfrm>
        </p:spPr>
        <p:txBody>
          <a:bodyPr/>
          <a:lstStyle/>
          <a:p>
            <a:fld id="{57AF16DE-A0D5-4438-950F-5B1E159C2C28}" type="slidenum">
              <a:rPr lang="en-US" smtClean="0"/>
              <a:t>125</a:t>
            </a:fld>
            <a:endParaRPr lang="en-US" dirty="0"/>
          </a:p>
        </p:txBody>
      </p:sp>
    </p:spTree>
    <p:extLst>
      <p:ext uri="{BB962C8B-B14F-4D97-AF65-F5344CB8AC3E}">
        <p14:creationId xmlns:p14="http://schemas.microsoft.com/office/powerpoint/2010/main" val="3622134538"/>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smtClean="0"/>
              <a:t>GİÜ: </a:t>
            </a:r>
            <a:r>
              <a:rPr lang="en-US" dirty="0" err="1" smtClean="0"/>
              <a:t>Programlama</a:t>
            </a:r>
            <a:r>
              <a:rPr lang="en-US" dirty="0" smtClean="0"/>
              <a:t> – CUDA </a:t>
            </a:r>
            <a:r>
              <a:rPr lang="en-US" dirty="0" err="1" smtClean="0"/>
              <a:t>Hafıza</a:t>
            </a:r>
            <a:r>
              <a:rPr lang="en-US" dirty="0" smtClean="0"/>
              <a:t> </a:t>
            </a:r>
            <a:r>
              <a:rPr lang="en-US" dirty="0" err="1" smtClean="0"/>
              <a:t>yapısı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1981803" y="2117877"/>
            <a:ext cx="5553529" cy="3895078"/>
          </a:xfrm>
          <a:prstGeom prst="rect">
            <a:avLst/>
          </a:prstGeom>
        </p:spPr>
      </p:pic>
      <p:sp>
        <p:nvSpPr>
          <p:cNvPr id="7" name="Slide Number Placeholder 6"/>
          <p:cNvSpPr>
            <a:spLocks noGrp="1"/>
          </p:cNvSpPr>
          <p:nvPr>
            <p:ph type="sldNum" sz="quarter" idx="12"/>
          </p:nvPr>
        </p:nvSpPr>
        <p:spPr>
          <a:xfrm>
            <a:off x="7937500" y="361016"/>
            <a:ext cx="825500" cy="365125"/>
          </a:xfrm>
        </p:spPr>
        <p:txBody>
          <a:bodyPr/>
          <a:lstStyle/>
          <a:p>
            <a:fld id="{57AF16DE-A0D5-4438-950F-5B1E159C2C28}" type="slidenum">
              <a:rPr lang="en-US" smtClean="0"/>
              <a:t>126</a:t>
            </a:fld>
            <a:endParaRPr lang="en-US" dirty="0"/>
          </a:p>
        </p:txBody>
      </p:sp>
    </p:spTree>
    <p:extLst>
      <p:ext uri="{BB962C8B-B14F-4D97-AF65-F5344CB8AC3E}">
        <p14:creationId xmlns:p14="http://schemas.microsoft.com/office/powerpoint/2010/main" val="4283948687"/>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127</a:t>
            </a:fld>
            <a:endParaRPr lang="en-US"/>
          </a:p>
        </p:txBody>
      </p:sp>
      <p:pic>
        <p:nvPicPr>
          <p:cNvPr id="9" name="Picture 8"/>
          <p:cNvPicPr>
            <a:picLocks noChangeAspect="1"/>
          </p:cNvPicPr>
          <p:nvPr/>
        </p:nvPicPr>
        <p:blipFill>
          <a:blip r:embed="rId2"/>
          <a:stretch>
            <a:fillRect/>
          </a:stretch>
        </p:blipFill>
        <p:spPr>
          <a:xfrm>
            <a:off x="457200" y="1054099"/>
            <a:ext cx="7937500" cy="5286675"/>
          </a:xfrm>
          <a:prstGeom prst="rect">
            <a:avLst/>
          </a:prstGeom>
        </p:spPr>
      </p:pic>
    </p:spTree>
    <p:extLst>
      <p:ext uri="{BB962C8B-B14F-4D97-AF65-F5344CB8AC3E}">
        <p14:creationId xmlns:p14="http://schemas.microsoft.com/office/powerpoint/2010/main" val="26531739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128</a:t>
            </a:fld>
            <a:endParaRPr lang="en-US"/>
          </a:p>
        </p:txBody>
      </p:sp>
      <p:pic>
        <p:nvPicPr>
          <p:cNvPr id="8" name="Picture 7"/>
          <p:cNvPicPr>
            <a:picLocks noChangeAspect="1"/>
          </p:cNvPicPr>
          <p:nvPr/>
        </p:nvPicPr>
        <p:blipFill>
          <a:blip r:embed="rId2"/>
          <a:stretch>
            <a:fillRect/>
          </a:stretch>
        </p:blipFill>
        <p:spPr>
          <a:xfrm>
            <a:off x="661894" y="361016"/>
            <a:ext cx="7454900" cy="5299756"/>
          </a:xfrm>
          <a:prstGeom prst="rect">
            <a:avLst/>
          </a:prstGeom>
        </p:spPr>
      </p:pic>
    </p:spTree>
    <p:extLst>
      <p:ext uri="{BB962C8B-B14F-4D97-AF65-F5344CB8AC3E}">
        <p14:creationId xmlns:p14="http://schemas.microsoft.com/office/powerpoint/2010/main" val="1840318880"/>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129</a:t>
            </a:fld>
            <a:endParaRPr lang="en-US"/>
          </a:p>
        </p:txBody>
      </p:sp>
      <p:pic>
        <p:nvPicPr>
          <p:cNvPr id="2" name="Picture 1"/>
          <p:cNvPicPr>
            <a:picLocks noChangeAspect="1"/>
          </p:cNvPicPr>
          <p:nvPr/>
        </p:nvPicPr>
        <p:blipFill>
          <a:blip r:embed="rId2"/>
          <a:stretch>
            <a:fillRect/>
          </a:stretch>
        </p:blipFill>
        <p:spPr>
          <a:xfrm>
            <a:off x="774700" y="901699"/>
            <a:ext cx="7658100" cy="5592521"/>
          </a:xfrm>
          <a:prstGeom prst="rect">
            <a:avLst/>
          </a:prstGeom>
        </p:spPr>
      </p:pic>
    </p:spTree>
    <p:extLst>
      <p:ext uri="{BB962C8B-B14F-4D97-AF65-F5344CB8AC3E}">
        <p14:creationId xmlns:p14="http://schemas.microsoft.com/office/powerpoint/2010/main" val="23727085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634959" y="984410"/>
            <a:ext cx="8482086" cy="685800"/>
          </a:xfrm>
        </p:spPr>
        <p:txBody>
          <a:bodyPr/>
          <a:lstStyle/>
          <a:p>
            <a:pPr algn="ctr"/>
            <a:r>
              <a:rPr lang="tr-TR" dirty="0" smtClean="0">
                <a:latin typeface="Arial" charset="0"/>
              </a:rPr>
              <a:t>o zamanlar geleceği tahmin etmek</a:t>
            </a:r>
            <a:br>
              <a:rPr lang="tr-TR" dirty="0" smtClean="0">
                <a:latin typeface="Arial" charset="0"/>
              </a:rPr>
            </a:br>
            <a:r>
              <a:rPr lang="tr-TR" dirty="0" smtClean="0">
                <a:latin typeface="Arial" charset="0"/>
              </a:rPr>
              <a:t>oldukça güçtü</a:t>
            </a:r>
            <a:endParaRPr lang="en-US" sz="3200" dirty="0" smtClean="0">
              <a:latin typeface="Arial" charset="0"/>
            </a:endParaRPr>
          </a:p>
        </p:txBody>
      </p:sp>
      <p:sp>
        <p:nvSpPr>
          <p:cNvPr id="109571" name="Rectangle 3"/>
          <p:cNvSpPr>
            <a:spLocks noGrp="1" noChangeArrowheads="1"/>
          </p:cNvSpPr>
          <p:nvPr>
            <p:ph type="body" idx="1"/>
          </p:nvPr>
        </p:nvSpPr>
        <p:spPr>
          <a:xfrm>
            <a:off x="287528" y="2428506"/>
            <a:ext cx="9144000" cy="5638800"/>
          </a:xfrm>
        </p:spPr>
        <p:txBody>
          <a:bodyPr/>
          <a:lstStyle/>
          <a:p>
            <a:pPr marL="0" indent="0">
              <a:buNone/>
            </a:pPr>
            <a:r>
              <a:rPr lang="en-US" sz="3600" dirty="0" smtClean="0">
                <a:solidFill>
                  <a:schemeClr val="tx1"/>
                </a:solidFill>
              </a:rPr>
              <a:t>“</a:t>
            </a:r>
            <a:r>
              <a:rPr lang="en-US" sz="3600" dirty="0" err="1" smtClean="0">
                <a:solidFill>
                  <a:schemeClr val="tx1"/>
                </a:solidFill>
              </a:rPr>
              <a:t>Sanırım</a:t>
            </a:r>
            <a:r>
              <a:rPr lang="en-US" sz="3600" dirty="0" smtClean="0">
                <a:solidFill>
                  <a:schemeClr val="tx1"/>
                </a:solidFill>
              </a:rPr>
              <a:t> </a:t>
            </a:r>
            <a:r>
              <a:rPr lang="en-US" sz="3600" dirty="0" err="1" smtClean="0">
                <a:solidFill>
                  <a:schemeClr val="tx1"/>
                </a:solidFill>
              </a:rPr>
              <a:t>bütün</a:t>
            </a:r>
            <a:r>
              <a:rPr lang="en-US" sz="3600" dirty="0" smtClean="0">
                <a:solidFill>
                  <a:schemeClr val="tx1"/>
                </a:solidFill>
              </a:rPr>
              <a:t> </a:t>
            </a:r>
            <a:r>
              <a:rPr lang="en-US" sz="3600" dirty="0" err="1" smtClean="0">
                <a:solidFill>
                  <a:schemeClr val="tx1"/>
                </a:solidFill>
              </a:rPr>
              <a:t>dünyada</a:t>
            </a:r>
            <a:r>
              <a:rPr lang="en-US" sz="3600" dirty="0" smtClean="0">
                <a:solidFill>
                  <a:schemeClr val="tx1"/>
                </a:solidFill>
              </a:rPr>
              <a:t> </a:t>
            </a:r>
            <a:r>
              <a:rPr lang="en-US" sz="3600" dirty="0" err="1" smtClean="0">
                <a:solidFill>
                  <a:schemeClr val="tx1"/>
                </a:solidFill>
              </a:rPr>
              <a:t>sadece</a:t>
            </a:r>
            <a:r>
              <a:rPr lang="en-US" sz="3600" dirty="0" smtClean="0">
                <a:solidFill>
                  <a:schemeClr val="tx1"/>
                </a:solidFill>
              </a:rPr>
              <a:t> 5 </a:t>
            </a:r>
            <a:r>
              <a:rPr lang="en-US" sz="3600" dirty="0" err="1" smtClean="0">
                <a:solidFill>
                  <a:schemeClr val="tx1"/>
                </a:solidFill>
              </a:rPr>
              <a:t>bilgisayarlık</a:t>
            </a:r>
            <a:r>
              <a:rPr lang="en-US" sz="3600" dirty="0" smtClean="0">
                <a:solidFill>
                  <a:schemeClr val="tx1"/>
                </a:solidFill>
              </a:rPr>
              <a:t> </a:t>
            </a:r>
            <a:r>
              <a:rPr lang="en-US" sz="3600" dirty="0" err="1" smtClean="0">
                <a:solidFill>
                  <a:schemeClr val="tx1"/>
                </a:solidFill>
              </a:rPr>
              <a:t>bir</a:t>
            </a:r>
            <a:r>
              <a:rPr lang="en-US" sz="3600" dirty="0" smtClean="0">
                <a:solidFill>
                  <a:schemeClr val="tx1"/>
                </a:solidFill>
              </a:rPr>
              <a:t> </a:t>
            </a:r>
            <a:r>
              <a:rPr lang="en-US" sz="3600" dirty="0" err="1">
                <a:solidFill>
                  <a:schemeClr val="tx1"/>
                </a:solidFill>
              </a:rPr>
              <a:t>p</a:t>
            </a:r>
            <a:r>
              <a:rPr lang="en-US" sz="3600" dirty="0" err="1" smtClean="0">
                <a:solidFill>
                  <a:schemeClr val="tx1"/>
                </a:solidFill>
              </a:rPr>
              <a:t>azar</a:t>
            </a:r>
            <a:r>
              <a:rPr lang="en-US" sz="3600" dirty="0" smtClean="0">
                <a:solidFill>
                  <a:schemeClr val="tx1"/>
                </a:solidFill>
              </a:rPr>
              <a:t> </a:t>
            </a:r>
            <a:r>
              <a:rPr lang="en-US" sz="3600" dirty="0" err="1" smtClean="0">
                <a:solidFill>
                  <a:schemeClr val="tx1"/>
                </a:solidFill>
              </a:rPr>
              <a:t>olacak</a:t>
            </a:r>
            <a:r>
              <a:rPr lang="en-US" sz="3600" dirty="0" smtClean="0">
                <a:solidFill>
                  <a:schemeClr val="tx1"/>
                </a:solidFill>
              </a:rPr>
              <a:t>’’</a:t>
            </a:r>
          </a:p>
          <a:p>
            <a:pPr marL="3657600" lvl="8" indent="0">
              <a:buNone/>
            </a:pPr>
            <a:r>
              <a:rPr lang="en-US" dirty="0"/>
              <a:t>	</a:t>
            </a:r>
            <a:r>
              <a:rPr lang="en-US" dirty="0" smtClean="0"/>
              <a:t>	IBM </a:t>
            </a:r>
            <a:r>
              <a:rPr lang="en-US" dirty="0" err="1" smtClean="0"/>
              <a:t>başkanı</a:t>
            </a:r>
            <a:r>
              <a:rPr lang="en-US" dirty="0" smtClean="0"/>
              <a:t>, 1943</a:t>
            </a:r>
            <a:endParaRPr lang="tr-TR" dirty="0"/>
          </a:p>
          <a:p>
            <a:endParaRPr lang="en-US" dirty="0" smtClean="0">
              <a:solidFill>
                <a:schemeClr val="hlink"/>
              </a:solidFill>
            </a:endParaRPr>
          </a:p>
          <a:p>
            <a:pPr lvl="1"/>
            <a:endParaRPr lang="en-US" sz="3200" dirty="0" smtClean="0">
              <a:solidFill>
                <a:schemeClr val="hlink"/>
              </a:solidFill>
              <a:ea typeface="ＭＳ Ｐゴシック" pitchFamily="-109" charset="-128"/>
            </a:endParaRPr>
          </a:p>
          <a:p>
            <a:pPr>
              <a:buFontTx/>
              <a:buNone/>
            </a:pPr>
            <a:endParaRPr lang="en-US" sz="2400" dirty="0" smtClean="0"/>
          </a:p>
        </p:txBody>
      </p:sp>
      <p:pic>
        <p:nvPicPr>
          <p:cNvPr id="5" name="Picture 4"/>
          <p:cNvPicPr>
            <a:picLocks noChangeAspect="1"/>
          </p:cNvPicPr>
          <p:nvPr/>
        </p:nvPicPr>
        <p:blipFill rotWithShape="1">
          <a:blip r:embed="rId3">
            <a:grayscl/>
          </a:blip>
          <a:srcRect t="12760" b="-12634"/>
          <a:stretch/>
        </p:blipFill>
        <p:spPr>
          <a:xfrm>
            <a:off x="3434099" y="4302299"/>
            <a:ext cx="2595474" cy="1946142"/>
          </a:xfrm>
          <a:prstGeom prst="rect">
            <a:avLst/>
          </a:prstGeom>
        </p:spPr>
      </p:pic>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3" name="Slide Number Placeholder 2"/>
          <p:cNvSpPr>
            <a:spLocks noGrp="1"/>
          </p:cNvSpPr>
          <p:nvPr>
            <p:ph type="sldNum" sz="quarter" idx="12"/>
          </p:nvPr>
        </p:nvSpPr>
        <p:spPr/>
        <p:txBody>
          <a:bodyPr/>
          <a:lstStyle/>
          <a:p>
            <a:fld id="{57AF16DE-A0D5-4438-950F-5B1E159C2C28}" type="slidenum">
              <a:rPr lang="en-US" smtClean="0"/>
              <a:t>13</a:t>
            </a:fld>
            <a:endParaRPr lang="en-US"/>
          </a:p>
        </p:txBody>
      </p:sp>
    </p:spTree>
    <p:extLst>
      <p:ext uri="{BB962C8B-B14F-4D97-AF65-F5344CB8AC3E}">
        <p14:creationId xmlns:p14="http://schemas.microsoft.com/office/powerpoint/2010/main" val="3060424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130</a:t>
            </a:fld>
            <a:endParaRPr lang="en-US"/>
          </a:p>
        </p:txBody>
      </p:sp>
      <p:pic>
        <p:nvPicPr>
          <p:cNvPr id="3" name="Picture 2"/>
          <p:cNvPicPr>
            <a:picLocks noChangeAspect="1"/>
          </p:cNvPicPr>
          <p:nvPr/>
        </p:nvPicPr>
        <p:blipFill>
          <a:blip r:embed="rId2"/>
          <a:stretch>
            <a:fillRect/>
          </a:stretch>
        </p:blipFill>
        <p:spPr>
          <a:xfrm>
            <a:off x="533400" y="1054100"/>
            <a:ext cx="7518400" cy="5108130"/>
          </a:xfrm>
          <a:prstGeom prst="rect">
            <a:avLst/>
          </a:prstGeom>
        </p:spPr>
      </p:pic>
    </p:spTree>
    <p:extLst>
      <p:ext uri="{BB962C8B-B14F-4D97-AF65-F5344CB8AC3E}">
        <p14:creationId xmlns:p14="http://schemas.microsoft.com/office/powerpoint/2010/main" val="27286881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131</a:t>
            </a:fld>
            <a:endParaRPr lang="en-US"/>
          </a:p>
        </p:txBody>
      </p:sp>
      <p:pic>
        <p:nvPicPr>
          <p:cNvPr id="2" name="Picture 1"/>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119744741"/>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132</a:t>
            </a:fld>
            <a:endParaRPr lang="en-US"/>
          </a:p>
        </p:txBody>
      </p:sp>
      <p:pic>
        <p:nvPicPr>
          <p:cNvPr id="6" name="Picture 5"/>
          <p:cNvPicPr>
            <a:picLocks noChangeAspect="1"/>
          </p:cNvPicPr>
          <p:nvPr/>
        </p:nvPicPr>
        <p:blipFill>
          <a:blip r:embed="rId2"/>
          <a:stretch>
            <a:fillRect/>
          </a:stretch>
        </p:blipFill>
        <p:spPr>
          <a:xfrm>
            <a:off x="717176" y="361016"/>
            <a:ext cx="7539318" cy="5794927"/>
          </a:xfrm>
          <a:prstGeom prst="rect">
            <a:avLst/>
          </a:prstGeom>
        </p:spPr>
      </p:pic>
    </p:spTree>
    <p:extLst>
      <p:ext uri="{BB962C8B-B14F-4D97-AF65-F5344CB8AC3E}">
        <p14:creationId xmlns:p14="http://schemas.microsoft.com/office/powerpoint/2010/main" val="293156744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133</a:t>
            </a:fld>
            <a:endParaRPr lang="en-US"/>
          </a:p>
        </p:txBody>
      </p:sp>
      <p:pic>
        <p:nvPicPr>
          <p:cNvPr id="2" name="Picture 1"/>
          <p:cNvPicPr>
            <a:picLocks noChangeAspect="1"/>
          </p:cNvPicPr>
          <p:nvPr/>
        </p:nvPicPr>
        <p:blipFill>
          <a:blip r:embed="rId2"/>
          <a:stretch>
            <a:fillRect/>
          </a:stretch>
        </p:blipFill>
        <p:spPr>
          <a:xfrm>
            <a:off x="433294" y="572993"/>
            <a:ext cx="7931523" cy="4822609"/>
          </a:xfrm>
          <a:prstGeom prst="rect">
            <a:avLst/>
          </a:prstGeom>
        </p:spPr>
      </p:pic>
    </p:spTree>
    <p:extLst>
      <p:ext uri="{BB962C8B-B14F-4D97-AF65-F5344CB8AC3E}">
        <p14:creationId xmlns:p14="http://schemas.microsoft.com/office/powerpoint/2010/main" val="1558243506"/>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134</a:t>
            </a:fld>
            <a:endParaRPr lang="en-US"/>
          </a:p>
        </p:txBody>
      </p:sp>
      <p:pic>
        <p:nvPicPr>
          <p:cNvPr id="3" name="Picture 2"/>
          <p:cNvPicPr>
            <a:picLocks noChangeAspect="1"/>
          </p:cNvPicPr>
          <p:nvPr/>
        </p:nvPicPr>
        <p:blipFill>
          <a:blip r:embed="rId2"/>
          <a:stretch>
            <a:fillRect/>
          </a:stretch>
        </p:blipFill>
        <p:spPr>
          <a:xfrm>
            <a:off x="657412" y="361015"/>
            <a:ext cx="7599082" cy="6020811"/>
          </a:xfrm>
          <a:prstGeom prst="rect">
            <a:avLst/>
          </a:prstGeom>
        </p:spPr>
      </p:pic>
    </p:spTree>
    <p:extLst>
      <p:ext uri="{BB962C8B-B14F-4D97-AF65-F5344CB8AC3E}">
        <p14:creationId xmlns:p14="http://schemas.microsoft.com/office/powerpoint/2010/main" val="20516471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err="1" smtClean="0"/>
              <a:t>Örnek</a:t>
            </a:r>
            <a:r>
              <a:rPr lang="en-US" dirty="0" smtClean="0"/>
              <a:t> problem: 1D-stencil</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Cube 4"/>
          <p:cNvSpPr>
            <a:spLocks noChangeAspect="1"/>
          </p:cNvSpPr>
          <p:nvPr/>
        </p:nvSpPr>
        <p:spPr>
          <a:xfrm>
            <a:off x="3666643" y="3763446"/>
            <a:ext cx="274637"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 name="Cube 5"/>
          <p:cNvSpPr>
            <a:spLocks noChangeAspect="1"/>
          </p:cNvSpPr>
          <p:nvPr/>
        </p:nvSpPr>
        <p:spPr>
          <a:xfrm>
            <a:off x="3942868" y="3763446"/>
            <a:ext cx="274637"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 name="Cube 6"/>
          <p:cNvSpPr>
            <a:spLocks noChangeAspect="1"/>
          </p:cNvSpPr>
          <p:nvPr/>
        </p:nvSpPr>
        <p:spPr>
          <a:xfrm>
            <a:off x="4219093" y="3763446"/>
            <a:ext cx="274637"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 name="Cube 7"/>
          <p:cNvSpPr>
            <a:spLocks noChangeAspect="1"/>
          </p:cNvSpPr>
          <p:nvPr/>
        </p:nvSpPr>
        <p:spPr>
          <a:xfrm>
            <a:off x="4493730" y="3763446"/>
            <a:ext cx="276225" cy="273050"/>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9" name="Cube 8"/>
          <p:cNvSpPr>
            <a:spLocks noChangeAspect="1"/>
          </p:cNvSpPr>
          <p:nvPr/>
        </p:nvSpPr>
        <p:spPr>
          <a:xfrm>
            <a:off x="4769955" y="3763446"/>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0" name="Cube 9"/>
          <p:cNvSpPr>
            <a:spLocks noChangeAspect="1"/>
          </p:cNvSpPr>
          <p:nvPr/>
        </p:nvSpPr>
        <p:spPr>
          <a:xfrm>
            <a:off x="5046180" y="3763446"/>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1" name="Cube 10"/>
          <p:cNvSpPr>
            <a:spLocks noChangeAspect="1"/>
          </p:cNvSpPr>
          <p:nvPr/>
        </p:nvSpPr>
        <p:spPr>
          <a:xfrm>
            <a:off x="5322405" y="3763446"/>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2" name="Left Brace 11"/>
          <p:cNvSpPr/>
          <p:nvPr/>
        </p:nvSpPr>
        <p:spPr>
          <a:xfrm rot="16200000">
            <a:off x="3961918" y="3872984"/>
            <a:ext cx="225425" cy="815975"/>
          </a:xfrm>
          <a:prstGeom prst="leftBrace">
            <a:avLst>
              <a:gd name="adj1" fmla="val 39687"/>
              <a:gd name="adj2" fmla="val 50000"/>
            </a:avLst>
          </a:prstGeom>
          <a:noFill/>
          <a:ln w="28575" cap="flat" cmpd="sng" algn="ctr">
            <a:solidFill>
              <a:srgbClr val="8AAD00">
                <a:shade val="95000"/>
                <a:satMod val="105000"/>
              </a:srgbClr>
            </a:solidFill>
            <a:prstDash val="solid"/>
          </a:ln>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3" name="Left Brace 12"/>
          <p:cNvSpPr/>
          <p:nvPr/>
        </p:nvSpPr>
        <p:spPr>
          <a:xfrm rot="16200000">
            <a:off x="5062055" y="3872984"/>
            <a:ext cx="225425" cy="815975"/>
          </a:xfrm>
          <a:prstGeom prst="leftBrace">
            <a:avLst>
              <a:gd name="adj1" fmla="val 39687"/>
              <a:gd name="adj2" fmla="val 50000"/>
            </a:avLst>
          </a:prstGeom>
          <a:noFill/>
          <a:ln w="28575" cap="flat" cmpd="sng" algn="ctr">
            <a:solidFill>
              <a:srgbClr val="8AAD00">
                <a:shade val="95000"/>
                <a:satMod val="105000"/>
              </a:srgbClr>
            </a:solidFill>
            <a:prstDash val="solid"/>
          </a:ln>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4" name="TextBox 13"/>
          <p:cNvSpPr txBox="1"/>
          <p:nvPr/>
        </p:nvSpPr>
        <p:spPr bwMode="auto">
          <a:xfrm>
            <a:off x="3207785" y="4372606"/>
            <a:ext cx="1262059" cy="400110"/>
          </a:xfrm>
          <a:prstGeom prst="rect">
            <a:avLst/>
          </a:prstGeom>
          <a:noFill/>
          <a:ln w="9525">
            <a:noFill/>
            <a:miter lim="800000"/>
            <a:headEnd/>
            <a:tailEnd/>
          </a:ln>
        </p:spPr>
        <p:txBody>
          <a:bodyPr wrap="none">
            <a:spAutoFit/>
          </a:bodyPr>
          <a:lstStyle/>
          <a:p>
            <a:pPr algn="ctr" eaLnBrk="0" fontAlgn="auto" hangingPunct="0">
              <a:spcBef>
                <a:spcPts val="0"/>
              </a:spcBef>
              <a:spcAft>
                <a:spcPts val="0"/>
              </a:spcAft>
              <a:defRPr/>
            </a:pPr>
            <a:r>
              <a:rPr lang="en-GB" sz="2000" kern="0" dirty="0" err="1" smtClean="0">
                <a:latin typeface="Courier New" pitchFamily="49" charset="0"/>
                <a:cs typeface="Courier New" pitchFamily="49" charset="0"/>
              </a:rPr>
              <a:t>yarıçap</a:t>
            </a:r>
            <a:endParaRPr lang="en-GB" sz="2000" kern="0" dirty="0">
              <a:latin typeface="Courier New" pitchFamily="49" charset="0"/>
              <a:cs typeface="Courier New" pitchFamily="49" charset="0"/>
            </a:endParaRPr>
          </a:p>
        </p:txBody>
      </p:sp>
      <p:sp>
        <p:nvSpPr>
          <p:cNvPr id="15" name="TextBox 14"/>
          <p:cNvSpPr txBox="1"/>
          <p:nvPr/>
        </p:nvSpPr>
        <p:spPr bwMode="auto">
          <a:xfrm>
            <a:off x="4769955" y="4372606"/>
            <a:ext cx="1262059" cy="400110"/>
          </a:xfrm>
          <a:prstGeom prst="rect">
            <a:avLst/>
          </a:prstGeom>
          <a:noFill/>
          <a:ln w="9525">
            <a:noFill/>
            <a:miter lim="800000"/>
            <a:headEnd/>
            <a:tailEnd/>
          </a:ln>
        </p:spPr>
        <p:txBody>
          <a:bodyPr wrap="none">
            <a:spAutoFit/>
          </a:bodyPr>
          <a:lstStyle/>
          <a:p>
            <a:pPr algn="ctr" eaLnBrk="0" fontAlgn="auto" hangingPunct="0">
              <a:spcBef>
                <a:spcPts val="0"/>
              </a:spcBef>
              <a:spcAft>
                <a:spcPts val="0"/>
              </a:spcAft>
              <a:defRPr/>
            </a:pPr>
            <a:r>
              <a:rPr lang="en-GB" sz="2000" kern="0" dirty="0" err="1" smtClean="0">
                <a:latin typeface="Courier New" pitchFamily="49" charset="0"/>
                <a:cs typeface="Courier New" pitchFamily="49" charset="0"/>
              </a:rPr>
              <a:t>yarıçap</a:t>
            </a:r>
            <a:endParaRPr lang="en-GB" sz="2000" kern="0" dirty="0">
              <a:latin typeface="Courier New" pitchFamily="49" charset="0"/>
              <a:cs typeface="Courier New" pitchFamily="49" charset="0"/>
            </a:endParaRPr>
          </a:p>
        </p:txBody>
      </p:sp>
      <p:sp>
        <p:nvSpPr>
          <p:cNvPr id="16" name="Rectangle 15"/>
          <p:cNvSpPr/>
          <p:nvPr/>
        </p:nvSpPr>
        <p:spPr>
          <a:xfrm>
            <a:off x="457199" y="1379769"/>
            <a:ext cx="8396515" cy="1261884"/>
          </a:xfrm>
          <a:prstGeom prst="rect">
            <a:avLst/>
          </a:prstGeom>
        </p:spPr>
        <p:txBody>
          <a:bodyPr wrap="square">
            <a:spAutoFit/>
          </a:bodyPr>
          <a:lstStyle/>
          <a:p>
            <a:r>
              <a:rPr lang="en-GB" sz="2800" dirty="0" err="1" smtClean="0"/>
              <a:t>Tek</a:t>
            </a:r>
            <a:r>
              <a:rPr lang="en-GB" sz="2800" dirty="0" smtClean="0"/>
              <a:t> </a:t>
            </a:r>
            <a:r>
              <a:rPr lang="en-GB" sz="2800" dirty="0" err="1" smtClean="0"/>
              <a:t>boyutlu</a:t>
            </a:r>
            <a:r>
              <a:rPr lang="en-GB" sz="2800" dirty="0" smtClean="0"/>
              <a:t> </a:t>
            </a:r>
            <a:r>
              <a:rPr lang="en-GB" sz="2800" dirty="0" err="1" smtClean="0"/>
              <a:t>dizinde</a:t>
            </a:r>
            <a:endParaRPr lang="en-GB" sz="2800" dirty="0"/>
          </a:p>
          <a:p>
            <a:pPr lvl="1"/>
            <a:r>
              <a:rPr lang="en-GB" sz="2400" dirty="0" smtClean="0"/>
              <a:t>Her </a:t>
            </a:r>
            <a:r>
              <a:rPr lang="en-GB" sz="2400" dirty="0" err="1" smtClean="0"/>
              <a:t>çıktı</a:t>
            </a:r>
            <a:r>
              <a:rPr lang="en-GB" sz="2400" dirty="0" smtClean="0"/>
              <a:t> </a:t>
            </a:r>
            <a:r>
              <a:rPr lang="en-GB" sz="2400" dirty="0" err="1" smtClean="0"/>
              <a:t>elemanı</a:t>
            </a:r>
            <a:r>
              <a:rPr lang="en-GB" sz="2400" dirty="0" smtClean="0"/>
              <a:t> belli </a:t>
            </a:r>
            <a:r>
              <a:rPr lang="en-GB" sz="2400" dirty="0" err="1" smtClean="0"/>
              <a:t>bir</a:t>
            </a:r>
            <a:r>
              <a:rPr lang="en-GB" sz="2400" dirty="0" smtClean="0"/>
              <a:t> </a:t>
            </a:r>
            <a:r>
              <a:rPr lang="en-GB" sz="2400" dirty="0" err="1" smtClean="0"/>
              <a:t>yarıçaptaki</a:t>
            </a:r>
            <a:r>
              <a:rPr lang="en-GB" sz="2400" dirty="0" smtClean="0"/>
              <a:t> </a:t>
            </a:r>
            <a:r>
              <a:rPr lang="en-GB" sz="2400" dirty="0" err="1" smtClean="0"/>
              <a:t>girdi</a:t>
            </a:r>
            <a:r>
              <a:rPr lang="en-GB" sz="2400" dirty="0" smtClean="0"/>
              <a:t> </a:t>
            </a:r>
            <a:r>
              <a:rPr lang="en-GB" sz="2400" dirty="0" err="1" smtClean="0"/>
              <a:t>elemanlarının</a:t>
            </a:r>
            <a:r>
              <a:rPr lang="en-GB" sz="2400" dirty="0" smtClean="0"/>
              <a:t> </a:t>
            </a:r>
            <a:r>
              <a:rPr lang="en-GB" sz="2400" dirty="0" err="1" smtClean="0"/>
              <a:t>toplamına</a:t>
            </a:r>
            <a:r>
              <a:rPr lang="en-GB" sz="2400" dirty="0" smtClean="0"/>
              <a:t> </a:t>
            </a:r>
            <a:r>
              <a:rPr lang="en-GB" sz="2400" dirty="0" err="1" smtClean="0"/>
              <a:t>eşit</a:t>
            </a:r>
            <a:endParaRPr lang="en-GB" sz="2400" dirty="0"/>
          </a:p>
        </p:txBody>
      </p:sp>
      <p:sp>
        <p:nvSpPr>
          <p:cNvPr id="17" name="Cube 16"/>
          <p:cNvSpPr>
            <a:spLocks noChangeAspect="1"/>
          </p:cNvSpPr>
          <p:nvPr/>
        </p:nvSpPr>
        <p:spPr>
          <a:xfrm>
            <a:off x="3642757" y="2800892"/>
            <a:ext cx="274637"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8" name="Cube 17"/>
          <p:cNvSpPr>
            <a:spLocks noChangeAspect="1"/>
          </p:cNvSpPr>
          <p:nvPr/>
        </p:nvSpPr>
        <p:spPr>
          <a:xfrm>
            <a:off x="3918982" y="2800892"/>
            <a:ext cx="274637"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19" name="Cube 18"/>
          <p:cNvSpPr>
            <a:spLocks noChangeAspect="1"/>
          </p:cNvSpPr>
          <p:nvPr/>
        </p:nvSpPr>
        <p:spPr>
          <a:xfrm>
            <a:off x="4195207" y="2800892"/>
            <a:ext cx="274637"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21" name="Cube 20"/>
          <p:cNvSpPr>
            <a:spLocks noChangeAspect="1"/>
          </p:cNvSpPr>
          <p:nvPr/>
        </p:nvSpPr>
        <p:spPr>
          <a:xfrm>
            <a:off x="4746069" y="2800892"/>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22" name="Cube 21"/>
          <p:cNvSpPr>
            <a:spLocks noChangeAspect="1"/>
          </p:cNvSpPr>
          <p:nvPr/>
        </p:nvSpPr>
        <p:spPr>
          <a:xfrm>
            <a:off x="5022294" y="2800892"/>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23" name="Cube 22"/>
          <p:cNvSpPr>
            <a:spLocks noChangeAspect="1"/>
          </p:cNvSpPr>
          <p:nvPr/>
        </p:nvSpPr>
        <p:spPr>
          <a:xfrm>
            <a:off x="5298519" y="2800892"/>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24" name="Cube 23"/>
          <p:cNvSpPr>
            <a:spLocks noChangeAspect="1"/>
          </p:cNvSpPr>
          <p:nvPr/>
        </p:nvSpPr>
        <p:spPr>
          <a:xfrm>
            <a:off x="4490555" y="2800892"/>
            <a:ext cx="276225" cy="27305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25" name="TextBox 24"/>
          <p:cNvSpPr txBox="1"/>
          <p:nvPr/>
        </p:nvSpPr>
        <p:spPr>
          <a:xfrm>
            <a:off x="2398581" y="2661124"/>
            <a:ext cx="1027244" cy="584776"/>
          </a:xfrm>
          <a:prstGeom prst="rect">
            <a:avLst/>
          </a:prstGeom>
          <a:noFill/>
        </p:spPr>
        <p:txBody>
          <a:bodyPr wrap="none" rtlCol="0">
            <a:spAutoFit/>
          </a:bodyPr>
          <a:lstStyle/>
          <a:p>
            <a:r>
              <a:rPr lang="en-US" sz="3200" dirty="0" err="1" smtClean="0"/>
              <a:t>girdi</a:t>
            </a:r>
            <a:endParaRPr lang="en-US" sz="3200" dirty="0"/>
          </a:p>
        </p:txBody>
      </p:sp>
      <p:sp>
        <p:nvSpPr>
          <p:cNvPr id="26" name="TextBox 25"/>
          <p:cNvSpPr txBox="1"/>
          <p:nvPr/>
        </p:nvSpPr>
        <p:spPr>
          <a:xfrm>
            <a:off x="5999238" y="3594608"/>
            <a:ext cx="959517" cy="584776"/>
          </a:xfrm>
          <a:prstGeom prst="rect">
            <a:avLst/>
          </a:prstGeom>
          <a:noFill/>
        </p:spPr>
        <p:txBody>
          <a:bodyPr wrap="none" rtlCol="0">
            <a:spAutoFit/>
          </a:bodyPr>
          <a:lstStyle/>
          <a:p>
            <a:r>
              <a:rPr lang="en-US" sz="3200" dirty="0" err="1" smtClean="0"/>
              <a:t>çıktı</a:t>
            </a:r>
            <a:endParaRPr lang="en-US" sz="3200" dirty="0"/>
          </a:p>
        </p:txBody>
      </p:sp>
      <p:sp>
        <p:nvSpPr>
          <p:cNvPr id="27" name="Down Arrow 26"/>
          <p:cNvSpPr/>
          <p:nvPr/>
        </p:nvSpPr>
        <p:spPr>
          <a:xfrm>
            <a:off x="3666643" y="3169194"/>
            <a:ext cx="1931987" cy="48284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Input"/>
          <p:cNvGrpSpPr>
            <a:grpSpLocks/>
          </p:cNvGrpSpPr>
          <p:nvPr/>
        </p:nvGrpSpPr>
        <p:grpSpPr bwMode="auto">
          <a:xfrm>
            <a:off x="2201862" y="5292051"/>
            <a:ext cx="4865688" cy="274638"/>
            <a:chOff x="2606080" y="4211221"/>
            <a:chExt cx="5838474" cy="315040"/>
          </a:xfrm>
        </p:grpSpPr>
        <p:sp>
          <p:nvSpPr>
            <p:cNvPr id="29" name="Cube 28"/>
            <p:cNvSpPr/>
            <p:nvPr/>
          </p:nvSpPr>
          <p:spPr>
            <a:xfrm>
              <a:off x="5175771" y="4211221"/>
              <a:ext cx="331450" cy="315040"/>
            </a:xfrm>
            <a:prstGeom prst="cube">
              <a:avLst/>
            </a:prstGeom>
            <a:gradFill rotWithShape="1">
              <a:gsLst>
                <a:gs pos="0">
                  <a:srgbClr val="33CCCC">
                    <a:shade val="51000"/>
                    <a:satMod val="130000"/>
                  </a:srgbClr>
                </a:gs>
                <a:gs pos="80000">
                  <a:srgbClr val="33CCCC">
                    <a:shade val="93000"/>
                    <a:satMod val="130000"/>
                  </a:srgbClr>
                </a:gs>
                <a:gs pos="100000">
                  <a:srgbClr val="33CCCC">
                    <a:shade val="94000"/>
                    <a:satMod val="135000"/>
                  </a:srgbClr>
                </a:gs>
              </a:gsLst>
              <a:lin ang="16200000" scaled="0"/>
            </a:gradFill>
            <a:ln w="9525" cap="flat" cmpd="sng" algn="ctr">
              <a:solidFill>
                <a:srgbClr val="33CCCC">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0" name="Cube 29"/>
            <p:cNvSpPr/>
            <p:nvPr/>
          </p:nvSpPr>
          <p:spPr>
            <a:xfrm>
              <a:off x="2606080"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1" name="Cube 30"/>
            <p:cNvSpPr/>
            <p:nvPr/>
          </p:nvSpPr>
          <p:spPr>
            <a:xfrm>
              <a:off x="2973723"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2" name="Cube 31"/>
            <p:cNvSpPr/>
            <p:nvPr/>
          </p:nvSpPr>
          <p:spPr>
            <a:xfrm>
              <a:off x="3339461"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3" name="Cube 32"/>
            <p:cNvSpPr/>
            <p:nvPr/>
          </p:nvSpPr>
          <p:spPr>
            <a:xfrm>
              <a:off x="3707104"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4" name="Cube 33"/>
            <p:cNvSpPr/>
            <p:nvPr/>
          </p:nvSpPr>
          <p:spPr>
            <a:xfrm>
              <a:off x="407474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5" name="Cube 34"/>
            <p:cNvSpPr/>
            <p:nvPr/>
          </p:nvSpPr>
          <p:spPr>
            <a:xfrm>
              <a:off x="4442389"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dirty="0">
                <a:solidFill>
                  <a:srgbClr val="FFFFFF"/>
                </a:solidFill>
                <a:latin typeface="Arial"/>
                <a:cs typeface="+mn-cs"/>
              </a:endParaRPr>
            </a:p>
          </p:txBody>
        </p:sp>
        <p:sp>
          <p:nvSpPr>
            <p:cNvPr id="36" name="Cube 35"/>
            <p:cNvSpPr/>
            <p:nvPr/>
          </p:nvSpPr>
          <p:spPr>
            <a:xfrm>
              <a:off x="480812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7" name="Cube 36"/>
            <p:cNvSpPr/>
            <p:nvPr/>
          </p:nvSpPr>
          <p:spPr>
            <a:xfrm>
              <a:off x="5543413"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8" name="Cube 37"/>
            <p:cNvSpPr/>
            <p:nvPr/>
          </p:nvSpPr>
          <p:spPr>
            <a:xfrm>
              <a:off x="591105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39" name="Cube 38"/>
            <p:cNvSpPr/>
            <p:nvPr/>
          </p:nvSpPr>
          <p:spPr>
            <a:xfrm>
              <a:off x="6276795"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0" name="Cube 39"/>
            <p:cNvSpPr/>
            <p:nvPr/>
          </p:nvSpPr>
          <p:spPr>
            <a:xfrm>
              <a:off x="664443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1" name="Cube 40"/>
            <p:cNvSpPr/>
            <p:nvPr/>
          </p:nvSpPr>
          <p:spPr>
            <a:xfrm>
              <a:off x="7012080"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2" name="Cube 41"/>
            <p:cNvSpPr/>
            <p:nvPr/>
          </p:nvSpPr>
          <p:spPr>
            <a:xfrm>
              <a:off x="7379723"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3" name="Cube 42"/>
            <p:cNvSpPr/>
            <p:nvPr/>
          </p:nvSpPr>
          <p:spPr>
            <a:xfrm>
              <a:off x="7745461"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4" name="Cube 43"/>
            <p:cNvSpPr/>
            <p:nvPr/>
          </p:nvSpPr>
          <p:spPr>
            <a:xfrm>
              <a:off x="8113104"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grpSp>
      <p:grpSp>
        <p:nvGrpSpPr>
          <p:cNvPr id="45" name="Output"/>
          <p:cNvGrpSpPr>
            <a:grpSpLocks/>
          </p:cNvGrpSpPr>
          <p:nvPr/>
        </p:nvGrpSpPr>
        <p:grpSpPr bwMode="auto">
          <a:xfrm>
            <a:off x="2201862" y="5865510"/>
            <a:ext cx="4865688" cy="274637"/>
            <a:chOff x="2606080" y="4211221"/>
            <a:chExt cx="5838474" cy="315040"/>
          </a:xfrm>
        </p:grpSpPr>
        <p:sp>
          <p:nvSpPr>
            <p:cNvPr id="46" name="Cube 45"/>
            <p:cNvSpPr/>
            <p:nvPr/>
          </p:nvSpPr>
          <p:spPr>
            <a:xfrm>
              <a:off x="2606080"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7" name="Cube 46"/>
            <p:cNvSpPr/>
            <p:nvPr/>
          </p:nvSpPr>
          <p:spPr>
            <a:xfrm>
              <a:off x="2973723"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8" name="Cube 47"/>
            <p:cNvSpPr/>
            <p:nvPr/>
          </p:nvSpPr>
          <p:spPr>
            <a:xfrm>
              <a:off x="3339461"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49" name="Cube 48"/>
            <p:cNvSpPr/>
            <p:nvPr/>
          </p:nvSpPr>
          <p:spPr>
            <a:xfrm>
              <a:off x="3707104"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0" name="Cube 49"/>
            <p:cNvSpPr/>
            <p:nvPr/>
          </p:nvSpPr>
          <p:spPr>
            <a:xfrm>
              <a:off x="407474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1" name="Cube 50"/>
            <p:cNvSpPr/>
            <p:nvPr/>
          </p:nvSpPr>
          <p:spPr>
            <a:xfrm>
              <a:off x="4442389"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dirty="0">
                <a:solidFill>
                  <a:srgbClr val="FFFFFF"/>
                </a:solidFill>
                <a:latin typeface="Arial"/>
                <a:cs typeface="+mn-cs"/>
              </a:endParaRPr>
            </a:p>
          </p:txBody>
        </p:sp>
        <p:sp>
          <p:nvSpPr>
            <p:cNvPr id="52" name="Cube 51"/>
            <p:cNvSpPr/>
            <p:nvPr/>
          </p:nvSpPr>
          <p:spPr>
            <a:xfrm>
              <a:off x="480812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3" name="Cube 52"/>
            <p:cNvSpPr/>
            <p:nvPr/>
          </p:nvSpPr>
          <p:spPr>
            <a:xfrm>
              <a:off x="5175771"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4" name="Cube 53"/>
            <p:cNvSpPr/>
            <p:nvPr/>
          </p:nvSpPr>
          <p:spPr>
            <a:xfrm>
              <a:off x="5543413"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5" name="Cube 54"/>
            <p:cNvSpPr/>
            <p:nvPr/>
          </p:nvSpPr>
          <p:spPr>
            <a:xfrm>
              <a:off x="591105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6" name="Cube 55"/>
            <p:cNvSpPr/>
            <p:nvPr/>
          </p:nvSpPr>
          <p:spPr>
            <a:xfrm>
              <a:off x="6276795"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7" name="Cube 56"/>
            <p:cNvSpPr/>
            <p:nvPr/>
          </p:nvSpPr>
          <p:spPr>
            <a:xfrm>
              <a:off x="6644437"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8" name="Cube 57"/>
            <p:cNvSpPr/>
            <p:nvPr/>
          </p:nvSpPr>
          <p:spPr>
            <a:xfrm>
              <a:off x="7012080"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59" name="Cube 58"/>
            <p:cNvSpPr/>
            <p:nvPr/>
          </p:nvSpPr>
          <p:spPr>
            <a:xfrm>
              <a:off x="7379723"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0" name="Cube 59"/>
            <p:cNvSpPr/>
            <p:nvPr/>
          </p:nvSpPr>
          <p:spPr>
            <a:xfrm>
              <a:off x="7745461"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1" name="Cube 60"/>
            <p:cNvSpPr/>
            <p:nvPr/>
          </p:nvSpPr>
          <p:spPr>
            <a:xfrm>
              <a:off x="8113104" y="4211221"/>
              <a:ext cx="331450" cy="315040"/>
            </a:xfrm>
            <a:prstGeom prst="cube">
              <a:avLst/>
            </a:prstGeom>
            <a:gradFill rotWithShape="1">
              <a:gsLst>
                <a:gs pos="0">
                  <a:srgbClr val="8AAD00">
                    <a:shade val="51000"/>
                    <a:satMod val="130000"/>
                  </a:srgbClr>
                </a:gs>
                <a:gs pos="80000">
                  <a:srgbClr val="8AAD00">
                    <a:shade val="93000"/>
                    <a:satMod val="130000"/>
                  </a:srgbClr>
                </a:gs>
                <a:gs pos="100000">
                  <a:srgbClr val="8AAD00">
                    <a:shade val="94000"/>
                    <a:satMod val="135000"/>
                  </a:srgbClr>
                </a:gs>
              </a:gsLst>
              <a:lin ang="16200000" scaled="0"/>
            </a:gradFill>
            <a:ln w="9525" cap="flat" cmpd="sng" algn="ctr">
              <a:solidFill>
                <a:srgbClr val="8AAD00">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grpSp>
      <p:sp>
        <p:nvSpPr>
          <p:cNvPr id="62" name="Cube 61"/>
          <p:cNvSpPr/>
          <p:nvPr/>
        </p:nvSpPr>
        <p:spPr>
          <a:xfrm>
            <a:off x="3119437"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3" name="Cube 62"/>
          <p:cNvSpPr/>
          <p:nvPr/>
        </p:nvSpPr>
        <p:spPr>
          <a:xfrm>
            <a:off x="3425825"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4" name="Cube 63"/>
          <p:cNvSpPr/>
          <p:nvPr/>
        </p:nvSpPr>
        <p:spPr>
          <a:xfrm>
            <a:off x="3732212" y="5865510"/>
            <a:ext cx="274638"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dirty="0">
              <a:solidFill>
                <a:srgbClr val="FFFFFF"/>
              </a:solidFill>
              <a:latin typeface="Arial"/>
              <a:cs typeface="+mn-cs"/>
            </a:endParaRPr>
          </a:p>
        </p:txBody>
      </p:sp>
      <p:sp>
        <p:nvSpPr>
          <p:cNvPr id="65" name="Cube 64"/>
          <p:cNvSpPr/>
          <p:nvPr/>
        </p:nvSpPr>
        <p:spPr>
          <a:xfrm>
            <a:off x="4037012"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6" name="Cube 65"/>
          <p:cNvSpPr/>
          <p:nvPr/>
        </p:nvSpPr>
        <p:spPr>
          <a:xfrm>
            <a:off x="4343400"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7" name="Cube 66"/>
          <p:cNvSpPr/>
          <p:nvPr/>
        </p:nvSpPr>
        <p:spPr>
          <a:xfrm>
            <a:off x="4649787"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8" name="Cube 67"/>
          <p:cNvSpPr/>
          <p:nvPr/>
        </p:nvSpPr>
        <p:spPr>
          <a:xfrm>
            <a:off x="4956175" y="5865510"/>
            <a:ext cx="274637"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69" name="Cube 68"/>
          <p:cNvSpPr/>
          <p:nvPr/>
        </p:nvSpPr>
        <p:spPr>
          <a:xfrm>
            <a:off x="5260975"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0" name="Cube 69"/>
          <p:cNvSpPr/>
          <p:nvPr/>
        </p:nvSpPr>
        <p:spPr>
          <a:xfrm>
            <a:off x="5567362" y="5865510"/>
            <a:ext cx="276225" cy="274637"/>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1" name="Cube 70"/>
          <p:cNvSpPr/>
          <p:nvPr/>
        </p:nvSpPr>
        <p:spPr>
          <a:xfrm>
            <a:off x="2201862"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2" name="Cube 71"/>
          <p:cNvSpPr/>
          <p:nvPr/>
        </p:nvSpPr>
        <p:spPr>
          <a:xfrm>
            <a:off x="2508250"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3" name="Cube 72"/>
          <p:cNvSpPr/>
          <p:nvPr/>
        </p:nvSpPr>
        <p:spPr>
          <a:xfrm>
            <a:off x="2813050"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4" name="Cube 73"/>
          <p:cNvSpPr/>
          <p:nvPr/>
        </p:nvSpPr>
        <p:spPr>
          <a:xfrm>
            <a:off x="3119437"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5" name="Cube 74"/>
          <p:cNvSpPr/>
          <p:nvPr/>
        </p:nvSpPr>
        <p:spPr>
          <a:xfrm>
            <a:off x="3425825"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6" name="Cube 75"/>
          <p:cNvSpPr/>
          <p:nvPr/>
        </p:nvSpPr>
        <p:spPr>
          <a:xfrm>
            <a:off x="3732212" y="5292051"/>
            <a:ext cx="274638"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dirty="0">
              <a:solidFill>
                <a:srgbClr val="FFFFFF"/>
              </a:solidFill>
              <a:latin typeface="Arial"/>
              <a:cs typeface="+mn-cs"/>
            </a:endParaRPr>
          </a:p>
        </p:txBody>
      </p:sp>
      <p:sp>
        <p:nvSpPr>
          <p:cNvPr id="77" name="Cube 76"/>
          <p:cNvSpPr/>
          <p:nvPr/>
        </p:nvSpPr>
        <p:spPr>
          <a:xfrm>
            <a:off x="4037012"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8" name="Cube 77"/>
          <p:cNvSpPr/>
          <p:nvPr/>
        </p:nvSpPr>
        <p:spPr>
          <a:xfrm>
            <a:off x="4343400"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79" name="Cube 78"/>
          <p:cNvSpPr/>
          <p:nvPr/>
        </p:nvSpPr>
        <p:spPr>
          <a:xfrm>
            <a:off x="4649787"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0" name="Cube 79"/>
          <p:cNvSpPr/>
          <p:nvPr/>
        </p:nvSpPr>
        <p:spPr>
          <a:xfrm>
            <a:off x="4956175" y="5292051"/>
            <a:ext cx="274637"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1" name="Cube 80"/>
          <p:cNvSpPr/>
          <p:nvPr/>
        </p:nvSpPr>
        <p:spPr>
          <a:xfrm>
            <a:off x="5260975"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2" name="Cube 81"/>
          <p:cNvSpPr/>
          <p:nvPr/>
        </p:nvSpPr>
        <p:spPr>
          <a:xfrm>
            <a:off x="5567362"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3" name="Cube 82"/>
          <p:cNvSpPr/>
          <p:nvPr/>
        </p:nvSpPr>
        <p:spPr>
          <a:xfrm>
            <a:off x="5873750"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4" name="Cube 83"/>
          <p:cNvSpPr/>
          <p:nvPr/>
        </p:nvSpPr>
        <p:spPr>
          <a:xfrm>
            <a:off x="6180137" y="5292051"/>
            <a:ext cx="274638"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5" name="Cube 84"/>
          <p:cNvSpPr/>
          <p:nvPr/>
        </p:nvSpPr>
        <p:spPr>
          <a:xfrm>
            <a:off x="6484937" y="5292051"/>
            <a:ext cx="276225" cy="274638"/>
          </a:xfrm>
          <a:prstGeom prst="cube">
            <a:avLst/>
          </a:prstGeom>
          <a:gradFill rotWithShape="1">
            <a:gsLst>
              <a:gs pos="0">
                <a:srgbClr val="E78A2D">
                  <a:shade val="51000"/>
                  <a:satMod val="130000"/>
                </a:srgbClr>
              </a:gs>
              <a:gs pos="80000">
                <a:srgbClr val="E78A2D">
                  <a:shade val="93000"/>
                  <a:satMod val="130000"/>
                </a:srgbClr>
              </a:gs>
              <a:gs pos="100000">
                <a:srgbClr val="E78A2D">
                  <a:shade val="94000"/>
                  <a:satMod val="135000"/>
                </a:srgbClr>
              </a:gs>
            </a:gsLst>
            <a:lin ang="16200000" scaled="0"/>
          </a:gradFill>
          <a:ln w="9525" cap="flat" cmpd="sng" algn="ctr">
            <a:solidFill>
              <a:srgbClr val="E78A2D">
                <a:shade val="95000"/>
                <a:satMod val="105000"/>
              </a:srgbClr>
            </a:solidFill>
            <a:prstDash val="solid"/>
          </a:ln>
          <a:effectLst>
            <a:outerShdw blurRad="40000" dist="23000" dir="5400000" rotWithShape="0">
              <a:srgbClr val="000000">
                <a:alpha val="35000"/>
              </a:srgbClr>
            </a:outerShdw>
          </a:effectLst>
        </p:spPr>
        <p:txBody>
          <a:bodyPr anchor="ctr"/>
          <a:lstStyle/>
          <a:p>
            <a:pPr algn="ctr" fontAlgn="auto">
              <a:spcBef>
                <a:spcPts val="0"/>
              </a:spcBef>
              <a:spcAft>
                <a:spcPts val="0"/>
              </a:spcAft>
              <a:defRPr/>
            </a:pPr>
            <a:endParaRPr lang="en-GB" sz="1800" kern="0">
              <a:solidFill>
                <a:srgbClr val="FFFFFF"/>
              </a:solidFill>
              <a:latin typeface="Arial"/>
              <a:cs typeface="+mn-cs"/>
            </a:endParaRPr>
          </a:p>
        </p:txBody>
      </p:sp>
      <p:sp>
        <p:nvSpPr>
          <p:cNvPr id="86" name="TextBox 85"/>
          <p:cNvSpPr txBox="1"/>
          <p:nvPr/>
        </p:nvSpPr>
        <p:spPr>
          <a:xfrm>
            <a:off x="950686" y="5050987"/>
            <a:ext cx="1027244" cy="584776"/>
          </a:xfrm>
          <a:prstGeom prst="rect">
            <a:avLst/>
          </a:prstGeom>
          <a:noFill/>
        </p:spPr>
        <p:txBody>
          <a:bodyPr wrap="none" rtlCol="0">
            <a:spAutoFit/>
          </a:bodyPr>
          <a:lstStyle/>
          <a:p>
            <a:r>
              <a:rPr lang="en-US" sz="3200" dirty="0" err="1" smtClean="0"/>
              <a:t>girdi</a:t>
            </a:r>
            <a:endParaRPr lang="en-US" sz="3200" dirty="0"/>
          </a:p>
        </p:txBody>
      </p:sp>
      <p:sp>
        <p:nvSpPr>
          <p:cNvPr id="87" name="TextBox 86"/>
          <p:cNvSpPr txBox="1"/>
          <p:nvPr/>
        </p:nvSpPr>
        <p:spPr>
          <a:xfrm>
            <a:off x="7489365" y="5617993"/>
            <a:ext cx="959517" cy="584776"/>
          </a:xfrm>
          <a:prstGeom prst="rect">
            <a:avLst/>
          </a:prstGeom>
          <a:noFill/>
        </p:spPr>
        <p:txBody>
          <a:bodyPr wrap="none" rtlCol="0">
            <a:spAutoFit/>
          </a:bodyPr>
          <a:lstStyle/>
          <a:p>
            <a:r>
              <a:rPr lang="en-US" sz="3200" dirty="0" err="1" smtClean="0"/>
              <a:t>çıktı</a:t>
            </a:r>
            <a:endParaRPr lang="en-US" sz="3200" dirty="0"/>
          </a:p>
        </p:txBody>
      </p:sp>
      <p:sp>
        <p:nvSpPr>
          <p:cNvPr id="89" name="Slide Number Placeholder 88"/>
          <p:cNvSpPr>
            <a:spLocks noGrp="1"/>
          </p:cNvSpPr>
          <p:nvPr>
            <p:ph type="sldNum" sz="quarter" idx="12"/>
          </p:nvPr>
        </p:nvSpPr>
        <p:spPr>
          <a:xfrm>
            <a:off x="8115300" y="361016"/>
            <a:ext cx="647700" cy="365125"/>
          </a:xfrm>
        </p:spPr>
        <p:txBody>
          <a:bodyPr/>
          <a:lstStyle/>
          <a:p>
            <a:fld id="{57AF16DE-A0D5-4438-950F-5B1E159C2C28}" type="slidenum">
              <a:rPr lang="en-US" smtClean="0"/>
              <a:t>135</a:t>
            </a:fld>
            <a:endParaRPr lang="en-US" dirty="0"/>
          </a:p>
        </p:txBody>
      </p:sp>
    </p:spTree>
    <p:extLst>
      <p:ext uri="{BB962C8B-B14F-4D97-AF65-F5344CB8AC3E}">
        <p14:creationId xmlns:p14="http://schemas.microsoft.com/office/powerpoint/2010/main" val="316835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71"/>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7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7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7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7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77"/>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childTnLst>
                                    <p:set>
                                      <p:cBhvr>
                                        <p:cTn id="81" dur="1" fill="hold">
                                          <p:stCondLst>
                                            <p:cond delay="0"/>
                                          </p:stCondLst>
                                        </p:cTn>
                                        <p:tgtEl>
                                          <p:spTgt spid="62"/>
                                        </p:tgtEl>
                                        <p:attrNameLst>
                                          <p:attrName>style.visibility</p:attrName>
                                        </p:attrNameLst>
                                      </p:cBhvr>
                                      <p:to>
                                        <p:strVal val="hidden"/>
                                      </p:to>
                                    </p:set>
                                  </p:childTnLst>
                                </p:cTn>
                              </p:par>
                              <p:par>
                                <p:cTn id="82" presetID="1" presetClass="exit" presetSubtype="0" fill="hold" grpId="1" nodeType="withEffect">
                                  <p:stCondLst>
                                    <p:cond delay="0"/>
                                  </p:stCondLst>
                                  <p:childTnLst>
                                    <p:set>
                                      <p:cBhvr>
                                        <p:cTn id="83" dur="1" fill="hold">
                                          <p:stCondLst>
                                            <p:cond delay="0"/>
                                          </p:stCondLst>
                                        </p:cTn>
                                        <p:tgtEl>
                                          <p:spTgt spid="71"/>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6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78"/>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1" nodeType="clickEffect">
                                  <p:stCondLst>
                                    <p:cond delay="0"/>
                                  </p:stCondLst>
                                  <p:childTnLst>
                                    <p:set>
                                      <p:cBhvr>
                                        <p:cTn id="91" dur="1" fill="hold">
                                          <p:stCondLst>
                                            <p:cond delay="0"/>
                                          </p:stCondLst>
                                        </p:cTn>
                                        <p:tgtEl>
                                          <p:spTgt spid="63"/>
                                        </p:tgtEl>
                                        <p:attrNameLst>
                                          <p:attrName>style.visibility</p:attrName>
                                        </p:attrNameLst>
                                      </p:cBhvr>
                                      <p:to>
                                        <p:strVal val="hidden"/>
                                      </p:to>
                                    </p:set>
                                  </p:childTnLst>
                                </p:cTn>
                              </p:par>
                              <p:par>
                                <p:cTn id="92" presetID="1" presetClass="exit" presetSubtype="0" fill="hold" grpId="1" nodeType="withEffect">
                                  <p:stCondLst>
                                    <p:cond delay="0"/>
                                  </p:stCondLst>
                                  <p:childTnLst>
                                    <p:set>
                                      <p:cBhvr>
                                        <p:cTn id="93" dur="1" fill="hold">
                                          <p:stCondLst>
                                            <p:cond delay="0"/>
                                          </p:stCondLst>
                                        </p:cTn>
                                        <p:tgtEl>
                                          <p:spTgt spid="72"/>
                                        </p:tgtEl>
                                        <p:attrNameLst>
                                          <p:attrName>style.visibility</p:attrName>
                                        </p:attrNameLst>
                                      </p:cBhvr>
                                      <p:to>
                                        <p:strVal val="hidden"/>
                                      </p:to>
                                    </p:set>
                                  </p:childTnLst>
                                </p:cTn>
                              </p:par>
                              <p:par>
                                <p:cTn id="94" presetID="1" presetClass="entr" presetSubtype="0" fill="hold" grpId="0" nodeType="withEffect">
                                  <p:stCondLst>
                                    <p:cond delay="0"/>
                                  </p:stCondLst>
                                  <p:childTnLst>
                                    <p:set>
                                      <p:cBhvr>
                                        <p:cTn id="95" dur="1" fill="hold">
                                          <p:stCondLst>
                                            <p:cond delay="0"/>
                                          </p:stCondLst>
                                        </p:cTn>
                                        <p:tgtEl>
                                          <p:spTgt spid="64"/>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79"/>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xit" presetSubtype="0" fill="hold" grpId="1" nodeType="clickEffect">
                                  <p:stCondLst>
                                    <p:cond delay="0"/>
                                  </p:stCondLst>
                                  <p:childTnLst>
                                    <p:set>
                                      <p:cBhvr>
                                        <p:cTn id="101" dur="1" fill="hold">
                                          <p:stCondLst>
                                            <p:cond delay="0"/>
                                          </p:stCondLst>
                                        </p:cTn>
                                        <p:tgtEl>
                                          <p:spTgt spid="73"/>
                                        </p:tgtEl>
                                        <p:attrNameLst>
                                          <p:attrName>style.visibility</p:attrName>
                                        </p:attrNameLst>
                                      </p:cBhvr>
                                      <p:to>
                                        <p:strVal val="hidden"/>
                                      </p:to>
                                    </p:set>
                                  </p:childTnLst>
                                </p:cTn>
                              </p:par>
                              <p:par>
                                <p:cTn id="102" presetID="1" presetClass="exit" presetSubtype="0" fill="hold" grpId="1" nodeType="withEffect">
                                  <p:stCondLst>
                                    <p:cond delay="0"/>
                                  </p:stCondLst>
                                  <p:childTnLst>
                                    <p:set>
                                      <p:cBhvr>
                                        <p:cTn id="103" dur="1" fill="hold">
                                          <p:stCondLst>
                                            <p:cond delay="0"/>
                                          </p:stCondLst>
                                        </p:cTn>
                                        <p:tgtEl>
                                          <p:spTgt spid="64"/>
                                        </p:tgtEl>
                                        <p:attrNameLst>
                                          <p:attrName>style.visibility</p:attrName>
                                        </p:attrNameLst>
                                      </p:cBhvr>
                                      <p:to>
                                        <p:strVal val="hidden"/>
                                      </p:to>
                                    </p:set>
                                  </p:childTnLst>
                                </p:cTn>
                              </p:par>
                              <p:par>
                                <p:cTn id="104" presetID="1" presetClass="entr" presetSubtype="0" fill="hold" grpId="0" nodeType="withEffect">
                                  <p:stCondLst>
                                    <p:cond delay="0"/>
                                  </p:stCondLst>
                                  <p:childTnLst>
                                    <p:set>
                                      <p:cBhvr>
                                        <p:cTn id="105" dur="1" fill="hold">
                                          <p:stCondLst>
                                            <p:cond delay="0"/>
                                          </p:stCondLst>
                                        </p:cTn>
                                        <p:tgtEl>
                                          <p:spTgt spid="80"/>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xit" presetSubtype="0" fill="hold" grpId="1" nodeType="clickEffect">
                                  <p:stCondLst>
                                    <p:cond delay="0"/>
                                  </p:stCondLst>
                                  <p:childTnLst>
                                    <p:set>
                                      <p:cBhvr>
                                        <p:cTn id="111" dur="1" fill="hold">
                                          <p:stCondLst>
                                            <p:cond delay="0"/>
                                          </p:stCondLst>
                                        </p:cTn>
                                        <p:tgtEl>
                                          <p:spTgt spid="74"/>
                                        </p:tgtEl>
                                        <p:attrNameLst>
                                          <p:attrName>style.visibility</p:attrName>
                                        </p:attrNameLst>
                                      </p:cBhvr>
                                      <p:to>
                                        <p:strVal val="hidden"/>
                                      </p:to>
                                    </p:set>
                                  </p:childTnLst>
                                </p:cTn>
                              </p:par>
                              <p:par>
                                <p:cTn id="112" presetID="1" presetClass="exit" presetSubtype="0" fill="hold" grpId="1" nodeType="withEffect">
                                  <p:stCondLst>
                                    <p:cond delay="0"/>
                                  </p:stCondLst>
                                  <p:childTnLst>
                                    <p:set>
                                      <p:cBhvr>
                                        <p:cTn id="113" dur="1" fill="hold">
                                          <p:stCondLst>
                                            <p:cond delay="0"/>
                                          </p:stCondLst>
                                        </p:cTn>
                                        <p:tgtEl>
                                          <p:spTgt spid="65"/>
                                        </p:tgtEl>
                                        <p:attrNameLst>
                                          <p:attrName>style.visibility</p:attrName>
                                        </p:attrNameLst>
                                      </p:cBhvr>
                                      <p:to>
                                        <p:strVal val="hidden"/>
                                      </p:to>
                                    </p:set>
                                  </p:childTnLst>
                                </p:cTn>
                              </p:par>
                              <p:par>
                                <p:cTn id="114" presetID="1" presetClass="entr" presetSubtype="0" fill="hold" grpId="0" nodeType="withEffect">
                                  <p:stCondLst>
                                    <p:cond delay="0"/>
                                  </p:stCondLst>
                                  <p:childTnLst>
                                    <p:set>
                                      <p:cBhvr>
                                        <p:cTn id="115" dur="1" fill="hold">
                                          <p:stCondLst>
                                            <p:cond delay="0"/>
                                          </p:stCondLst>
                                        </p:cTn>
                                        <p:tgtEl>
                                          <p:spTgt spid="81"/>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66"/>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grpId="1" nodeType="clickEffect">
                                  <p:stCondLst>
                                    <p:cond delay="0"/>
                                  </p:stCondLst>
                                  <p:childTnLst>
                                    <p:set>
                                      <p:cBhvr>
                                        <p:cTn id="121" dur="1" fill="hold">
                                          <p:stCondLst>
                                            <p:cond delay="0"/>
                                          </p:stCondLst>
                                        </p:cTn>
                                        <p:tgtEl>
                                          <p:spTgt spid="75"/>
                                        </p:tgtEl>
                                        <p:attrNameLst>
                                          <p:attrName>style.visibility</p:attrName>
                                        </p:attrNameLst>
                                      </p:cBhvr>
                                      <p:to>
                                        <p:strVal val="hidden"/>
                                      </p:to>
                                    </p:set>
                                  </p:childTnLst>
                                </p:cTn>
                              </p:par>
                              <p:par>
                                <p:cTn id="122" presetID="1" presetClass="exit" presetSubtype="0" fill="hold" grpId="1" nodeType="withEffect">
                                  <p:stCondLst>
                                    <p:cond delay="0"/>
                                  </p:stCondLst>
                                  <p:childTnLst>
                                    <p:set>
                                      <p:cBhvr>
                                        <p:cTn id="123" dur="1" fill="hold">
                                          <p:stCondLst>
                                            <p:cond delay="0"/>
                                          </p:stCondLst>
                                        </p:cTn>
                                        <p:tgtEl>
                                          <p:spTgt spid="66"/>
                                        </p:tgtEl>
                                        <p:attrNameLst>
                                          <p:attrName>style.visibility</p:attrName>
                                        </p:attrNameLst>
                                      </p:cBhvr>
                                      <p:to>
                                        <p:strVal val="hidden"/>
                                      </p:to>
                                    </p:set>
                                  </p:childTnLst>
                                </p:cTn>
                              </p:par>
                              <p:par>
                                <p:cTn id="124" presetID="1" presetClass="entr" presetSubtype="0" fill="hold" grpId="0" nodeType="withEffect">
                                  <p:stCondLst>
                                    <p:cond delay="0"/>
                                  </p:stCondLst>
                                  <p:childTnLst>
                                    <p:set>
                                      <p:cBhvr>
                                        <p:cTn id="125" dur="1" fill="hold">
                                          <p:stCondLst>
                                            <p:cond delay="0"/>
                                          </p:stCondLst>
                                        </p:cTn>
                                        <p:tgtEl>
                                          <p:spTgt spid="82"/>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xit" presetSubtype="0" fill="hold" grpId="1" nodeType="clickEffect">
                                  <p:stCondLst>
                                    <p:cond delay="0"/>
                                  </p:stCondLst>
                                  <p:childTnLst>
                                    <p:set>
                                      <p:cBhvr>
                                        <p:cTn id="131" dur="1" fill="hold">
                                          <p:stCondLst>
                                            <p:cond delay="0"/>
                                          </p:stCondLst>
                                        </p:cTn>
                                        <p:tgtEl>
                                          <p:spTgt spid="76"/>
                                        </p:tgtEl>
                                        <p:attrNameLst>
                                          <p:attrName>style.visibility</p:attrName>
                                        </p:attrNameLst>
                                      </p:cBhvr>
                                      <p:to>
                                        <p:strVal val="hidden"/>
                                      </p:to>
                                    </p:set>
                                  </p:childTnLst>
                                </p:cTn>
                              </p:par>
                              <p:par>
                                <p:cTn id="132" presetID="1" presetClass="exit" presetSubtype="0" fill="hold" grpId="1" nodeType="withEffect">
                                  <p:stCondLst>
                                    <p:cond delay="0"/>
                                  </p:stCondLst>
                                  <p:childTnLst>
                                    <p:set>
                                      <p:cBhvr>
                                        <p:cTn id="133" dur="1" fill="hold">
                                          <p:stCondLst>
                                            <p:cond delay="0"/>
                                          </p:stCondLst>
                                        </p:cTn>
                                        <p:tgtEl>
                                          <p:spTgt spid="67"/>
                                        </p:tgtEl>
                                        <p:attrNameLst>
                                          <p:attrName>style.visibility</p:attrName>
                                        </p:attrNameLst>
                                      </p:cBhvr>
                                      <p:to>
                                        <p:strVal val="hidden"/>
                                      </p:to>
                                    </p:set>
                                  </p:childTnLst>
                                </p:cTn>
                              </p:par>
                              <p:par>
                                <p:cTn id="134" presetID="1" presetClass="entr" presetSubtype="0" fill="hold" grpId="0" nodeType="withEffect">
                                  <p:stCondLst>
                                    <p:cond delay="0"/>
                                  </p:stCondLst>
                                  <p:childTnLst>
                                    <p:set>
                                      <p:cBhvr>
                                        <p:cTn id="135" dur="1" fill="hold">
                                          <p:stCondLst>
                                            <p:cond delay="0"/>
                                          </p:stCondLst>
                                        </p:cTn>
                                        <p:tgtEl>
                                          <p:spTgt spid="83"/>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68"/>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grpId="1" nodeType="clickEffect">
                                  <p:stCondLst>
                                    <p:cond delay="0"/>
                                  </p:stCondLst>
                                  <p:childTnLst>
                                    <p:set>
                                      <p:cBhvr>
                                        <p:cTn id="141" dur="1" fill="hold">
                                          <p:stCondLst>
                                            <p:cond delay="0"/>
                                          </p:stCondLst>
                                        </p:cTn>
                                        <p:tgtEl>
                                          <p:spTgt spid="77"/>
                                        </p:tgtEl>
                                        <p:attrNameLst>
                                          <p:attrName>style.visibility</p:attrName>
                                        </p:attrNameLst>
                                      </p:cBhvr>
                                      <p:to>
                                        <p:strVal val="hidden"/>
                                      </p:to>
                                    </p:set>
                                  </p:childTnLst>
                                </p:cTn>
                              </p:par>
                              <p:par>
                                <p:cTn id="142" presetID="1" presetClass="exit" presetSubtype="0" fill="hold" grpId="1" nodeType="withEffect">
                                  <p:stCondLst>
                                    <p:cond delay="0"/>
                                  </p:stCondLst>
                                  <p:childTnLst>
                                    <p:set>
                                      <p:cBhvr>
                                        <p:cTn id="143" dur="1" fill="hold">
                                          <p:stCondLst>
                                            <p:cond delay="0"/>
                                          </p:stCondLst>
                                        </p:cTn>
                                        <p:tgtEl>
                                          <p:spTgt spid="68"/>
                                        </p:tgtEl>
                                        <p:attrNameLst>
                                          <p:attrName>style.visibility</p:attrName>
                                        </p:attrNameLst>
                                      </p:cBhvr>
                                      <p:to>
                                        <p:strVal val="hidden"/>
                                      </p:to>
                                    </p:set>
                                  </p:childTnLst>
                                </p:cTn>
                              </p:par>
                              <p:par>
                                <p:cTn id="144" presetID="1" presetClass="entr" presetSubtype="0" fill="hold" grpId="0" nodeType="withEffect">
                                  <p:stCondLst>
                                    <p:cond delay="0"/>
                                  </p:stCondLst>
                                  <p:childTnLst>
                                    <p:set>
                                      <p:cBhvr>
                                        <p:cTn id="145" dur="1" fill="hold">
                                          <p:stCondLst>
                                            <p:cond delay="0"/>
                                          </p:stCondLst>
                                        </p:cTn>
                                        <p:tgtEl>
                                          <p:spTgt spid="84"/>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9"/>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grpId="1" nodeType="clickEffect">
                                  <p:stCondLst>
                                    <p:cond delay="0"/>
                                  </p:stCondLst>
                                  <p:childTnLst>
                                    <p:set>
                                      <p:cBhvr>
                                        <p:cTn id="151" dur="1" fill="hold">
                                          <p:stCondLst>
                                            <p:cond delay="0"/>
                                          </p:stCondLst>
                                        </p:cTn>
                                        <p:tgtEl>
                                          <p:spTgt spid="78"/>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69"/>
                                        </p:tgtEl>
                                        <p:attrNameLst>
                                          <p:attrName>style.visibility</p:attrName>
                                        </p:attrNameLst>
                                      </p:cBhvr>
                                      <p:to>
                                        <p:strVal val="hidden"/>
                                      </p:to>
                                    </p:set>
                                  </p:childTnLst>
                                </p:cTn>
                              </p:par>
                              <p:par>
                                <p:cTn id="154" presetID="1" presetClass="entr" presetSubtype="0" fill="hold" grpId="0" nodeType="withEffect">
                                  <p:stCondLst>
                                    <p:cond delay="0"/>
                                  </p:stCondLst>
                                  <p:childTnLst>
                                    <p:set>
                                      <p:cBhvr>
                                        <p:cTn id="155" dur="1" fill="hold">
                                          <p:stCondLst>
                                            <p:cond delay="0"/>
                                          </p:stCondLst>
                                        </p:cTn>
                                        <p:tgtEl>
                                          <p:spTgt spid="85"/>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7" grpId="0" animBg="1"/>
      <p:bldP spid="18" grpId="0" animBg="1"/>
      <p:bldP spid="19" grpId="0" animBg="1"/>
      <p:bldP spid="21" grpId="0" animBg="1"/>
      <p:bldP spid="22" grpId="0" animBg="1"/>
      <p:bldP spid="23" grpId="0" animBg="1"/>
      <p:bldP spid="24" grpId="0"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80" grpId="0" animBg="1"/>
      <p:bldP spid="81" grpId="0" animBg="1"/>
      <p:bldP spid="82" grpId="0" animBg="1"/>
      <p:bldP spid="83" grpId="0" animBg="1"/>
      <p:bldP spid="84" grpId="0" animBg="1"/>
      <p:bldP spid="85"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err="1" smtClean="0"/>
              <a:t>Örnek</a:t>
            </a:r>
            <a:r>
              <a:rPr lang="en-US" dirty="0" smtClean="0"/>
              <a:t> problem: 1D-stencil</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29" name="Content Placeholder 2"/>
          <p:cNvSpPr txBox="1">
            <a:spLocks/>
          </p:cNvSpPr>
          <p:nvPr/>
        </p:nvSpPr>
        <p:spPr bwMode="auto">
          <a:xfrm>
            <a:off x="76199" y="2170718"/>
            <a:ext cx="9249229" cy="4064982"/>
          </a:xfrm>
          <a:prstGeom prst="rect">
            <a:avLst/>
          </a:prstGeom>
          <a:noFill/>
          <a:ln w="9525">
            <a:noFill/>
            <a:miter lim="800000"/>
            <a:headEnd/>
            <a:tailEnd/>
          </a:ln>
        </p:spPr>
        <p:txBody>
          <a:bodyPr lIns="91433" tIns="45716" rIns="91433" bIns="45716"/>
          <a:lstStyle>
            <a:lvl1pPr marL="342874" indent="-342874" algn="l" rtl="0" eaLnBrk="1" fontAlgn="base" hangingPunct="1">
              <a:spcBef>
                <a:spcPct val="20000"/>
              </a:spcBef>
              <a:spcAft>
                <a:spcPct val="0"/>
              </a:spcAft>
              <a:buSzPct val="100000"/>
              <a:buFont typeface="Wingdings" pitchFamily="2" charset="2"/>
              <a:buChar char="§"/>
              <a:defRPr sz="2400" b="0">
                <a:solidFill>
                  <a:schemeClr val="tx1"/>
                </a:solidFill>
                <a:latin typeface="+mn-lt"/>
                <a:ea typeface="+mn-ea"/>
                <a:cs typeface="+mn-cs"/>
              </a:defRPr>
            </a:lvl1pPr>
            <a:lvl2pPr marL="914328" indent="-342874" algn="l" rtl="0" eaLnBrk="1" fontAlgn="base" hangingPunct="1">
              <a:spcBef>
                <a:spcPct val="20000"/>
              </a:spcBef>
              <a:spcAft>
                <a:spcPct val="0"/>
              </a:spcAft>
              <a:buSzPct val="90000"/>
              <a:buFont typeface="Wingdings" pitchFamily="2" charset="2"/>
              <a:buChar char="§"/>
              <a:defRPr sz="2000" b="0">
                <a:solidFill>
                  <a:schemeClr val="tx1"/>
                </a:solidFill>
                <a:latin typeface="+mn-lt"/>
              </a:defRPr>
            </a:lvl2pPr>
            <a:lvl3pPr marL="1371490" indent="-282553" algn="l" rtl="0" eaLnBrk="1" fontAlgn="base" hangingPunct="1">
              <a:spcBef>
                <a:spcPct val="20000"/>
              </a:spcBef>
              <a:spcAft>
                <a:spcPct val="0"/>
              </a:spcAft>
              <a:buSzPct val="100000"/>
              <a:buFont typeface="Arial" pitchFamily="34" charset="0"/>
              <a:buChar char="-"/>
              <a:defRPr sz="1800" b="0">
                <a:solidFill>
                  <a:schemeClr val="tx1"/>
                </a:solidFill>
                <a:latin typeface="+mn-lt"/>
              </a:defRPr>
            </a:lvl3pPr>
            <a:lvl4pPr marL="1774684" indent="-228581" algn="l" rtl="0" eaLnBrk="1" fontAlgn="base" hangingPunct="1">
              <a:spcBef>
                <a:spcPct val="20000"/>
              </a:spcBef>
              <a:spcAft>
                <a:spcPct val="0"/>
              </a:spcAft>
              <a:buFont typeface="Arial" pitchFamily="34" charset="0"/>
              <a:buChar char="-"/>
              <a:defRPr sz="2000">
                <a:solidFill>
                  <a:schemeClr val="tx1"/>
                </a:solidFill>
                <a:latin typeface="+mn-lt"/>
              </a:defRPr>
            </a:lvl4pPr>
            <a:lvl5pPr marL="2117555" indent="-228581" algn="l" rtl="0" eaLnBrk="1" fontAlgn="base" hangingPunct="1">
              <a:spcBef>
                <a:spcPct val="20000"/>
              </a:spcBef>
              <a:spcAft>
                <a:spcPct val="0"/>
              </a:spcAft>
              <a:buSzPct val="90000"/>
              <a:buFont typeface="Arial" pitchFamily="34" charset="0"/>
              <a:buChar char="»"/>
              <a:defRPr sz="2000">
                <a:solidFill>
                  <a:schemeClr val="tx1"/>
                </a:solidFill>
                <a:latin typeface="+mn-lt"/>
              </a:defRPr>
            </a:lvl5pPr>
            <a:lvl6pPr marL="2574719" indent="-228581" algn="l" rtl="0" eaLnBrk="1" fontAlgn="base" hangingPunct="1">
              <a:spcBef>
                <a:spcPct val="20000"/>
              </a:spcBef>
              <a:spcAft>
                <a:spcPct val="0"/>
              </a:spcAft>
              <a:buChar char="»"/>
              <a:defRPr sz="2000">
                <a:solidFill>
                  <a:schemeClr val="bg1"/>
                </a:solidFill>
                <a:latin typeface="+mn-lt"/>
              </a:defRPr>
            </a:lvl6pPr>
            <a:lvl7pPr marL="3031883" indent="-228581" algn="l" rtl="0" eaLnBrk="1" fontAlgn="base" hangingPunct="1">
              <a:spcBef>
                <a:spcPct val="20000"/>
              </a:spcBef>
              <a:spcAft>
                <a:spcPct val="0"/>
              </a:spcAft>
              <a:buChar char="»"/>
              <a:defRPr sz="2000">
                <a:solidFill>
                  <a:schemeClr val="bg1"/>
                </a:solidFill>
                <a:latin typeface="+mn-lt"/>
              </a:defRPr>
            </a:lvl7pPr>
            <a:lvl8pPr marL="3489047" indent="-228581" algn="l" rtl="0" eaLnBrk="1" fontAlgn="base" hangingPunct="1">
              <a:spcBef>
                <a:spcPct val="20000"/>
              </a:spcBef>
              <a:spcAft>
                <a:spcPct val="0"/>
              </a:spcAft>
              <a:buChar char="»"/>
              <a:defRPr sz="2000">
                <a:solidFill>
                  <a:schemeClr val="bg1"/>
                </a:solidFill>
                <a:latin typeface="+mn-lt"/>
              </a:defRPr>
            </a:lvl8pPr>
            <a:lvl9pPr marL="3946210" indent="-228581" algn="l" rtl="0" eaLnBrk="1" fontAlgn="base" hangingPunct="1">
              <a:spcBef>
                <a:spcPct val="20000"/>
              </a:spcBef>
              <a:spcAft>
                <a:spcPct val="0"/>
              </a:spcAft>
              <a:buChar char="»"/>
              <a:defRPr sz="2000">
                <a:solidFill>
                  <a:schemeClr val="bg1"/>
                </a:solidFill>
                <a:latin typeface="+mn-lt"/>
              </a:defRPr>
            </a:lvl9pPr>
          </a:lstStyle>
          <a:p>
            <a:pPr marL="0" indent="0">
              <a:buFont typeface="Wingdings" pitchFamily="2" charset="2"/>
              <a:buNone/>
              <a:defRPr/>
            </a:pPr>
            <a:r>
              <a:rPr lang="en-GB" b="1" kern="0" dirty="0" smtClean="0">
                <a:solidFill>
                  <a:srgbClr val="FF0000"/>
                </a:solidFill>
                <a:latin typeface="Courier New" pitchFamily="49" charset="0"/>
                <a:cs typeface="Courier New" pitchFamily="49" charset="0"/>
              </a:rPr>
              <a:t>__global__ void </a:t>
            </a:r>
            <a:r>
              <a:rPr lang="en-GB" b="1" kern="0" dirty="0" smtClean="0">
                <a:latin typeface="Courier New" pitchFamily="49" charset="0"/>
                <a:cs typeface="Courier New" pitchFamily="49" charset="0"/>
              </a:rPr>
              <a:t>stencil_1d(</a:t>
            </a:r>
            <a:r>
              <a:rPr lang="en-GB" b="1" kern="0" dirty="0" err="1" smtClean="0">
                <a:solidFill>
                  <a:srgbClr val="FF0000"/>
                </a:solidFill>
                <a:latin typeface="Courier New" pitchFamily="49" charset="0"/>
                <a:cs typeface="Courier New" pitchFamily="49" charset="0"/>
              </a:rPr>
              <a:t>int</a:t>
            </a:r>
            <a:r>
              <a:rPr lang="en-GB" b="1" kern="0" dirty="0" smtClean="0">
                <a:solidFill>
                  <a:srgbClr val="FF0000"/>
                </a:solidFill>
                <a:latin typeface="Courier New" pitchFamily="49" charset="0"/>
                <a:cs typeface="Courier New" pitchFamily="49" charset="0"/>
              </a:rPr>
              <a:t> </a:t>
            </a:r>
            <a:r>
              <a:rPr lang="en-GB" b="1" kern="0" dirty="0" smtClean="0">
                <a:latin typeface="Courier New" pitchFamily="49" charset="0"/>
                <a:cs typeface="Courier New" pitchFamily="49" charset="0"/>
              </a:rPr>
              <a:t>*in, </a:t>
            </a:r>
            <a:r>
              <a:rPr lang="en-GB" b="1" kern="0" dirty="0" err="1" smtClean="0">
                <a:solidFill>
                  <a:srgbClr val="FF0000"/>
                </a:solidFill>
                <a:latin typeface="Courier New" pitchFamily="49" charset="0"/>
                <a:cs typeface="Courier New" pitchFamily="49" charset="0"/>
              </a:rPr>
              <a:t>int</a:t>
            </a:r>
            <a:r>
              <a:rPr lang="en-GB" b="1" kern="0" dirty="0">
                <a:solidFill>
                  <a:srgbClr val="FF0000"/>
                </a:solidFill>
                <a:latin typeface="Courier New" pitchFamily="49" charset="0"/>
                <a:cs typeface="Courier New" pitchFamily="49" charset="0"/>
              </a:rPr>
              <a:t> </a:t>
            </a:r>
            <a:r>
              <a:rPr lang="en-GB" b="1" kern="0" dirty="0">
                <a:latin typeface="Courier New" pitchFamily="49" charset="0"/>
                <a:cs typeface="Courier New" pitchFamily="49" charset="0"/>
              </a:rPr>
              <a:t>*out) {</a:t>
            </a:r>
          </a:p>
          <a:p>
            <a:pPr marL="0" indent="0">
              <a:buFont typeface="Wingdings" pitchFamily="2" charset="2"/>
              <a:buNone/>
              <a:defRPr/>
            </a:pPr>
            <a:r>
              <a:rPr lang="en-GB" b="1" kern="0" dirty="0" smtClean="0">
                <a:solidFill>
                  <a:srgbClr val="8AAD00"/>
                </a:solidFill>
                <a:latin typeface="Courier New" pitchFamily="49" charset="0"/>
                <a:cs typeface="Courier New" pitchFamily="49" charset="0"/>
              </a:rPr>
              <a:t>   </a:t>
            </a:r>
            <a:r>
              <a:rPr lang="en-GB" b="1" kern="0" dirty="0" err="1" smtClean="0">
                <a:solidFill>
                  <a:srgbClr val="FF0000"/>
                </a:solidFill>
                <a:latin typeface="Courier New" pitchFamily="49" charset="0"/>
                <a:cs typeface="Courier New" pitchFamily="49" charset="0"/>
              </a:rPr>
              <a:t>int</a:t>
            </a:r>
            <a:r>
              <a:rPr lang="en-GB" b="1" kern="0" dirty="0" smtClean="0">
                <a:solidFill>
                  <a:srgbClr val="FF0000"/>
                </a:solidFill>
                <a:latin typeface="Courier New" pitchFamily="49" charset="0"/>
                <a:cs typeface="Courier New" pitchFamily="49" charset="0"/>
              </a:rPr>
              <a:t> </a:t>
            </a:r>
            <a:r>
              <a:rPr lang="en-GB" b="1" kern="0" dirty="0">
                <a:latin typeface="Courier New" pitchFamily="49" charset="0"/>
                <a:cs typeface="Courier New" pitchFamily="49" charset="0"/>
              </a:rPr>
              <a:t>i</a:t>
            </a:r>
            <a:r>
              <a:rPr lang="en-GB" b="1" kern="0" dirty="0" smtClean="0">
                <a:latin typeface="Courier New" pitchFamily="49" charset="0"/>
                <a:cs typeface="Courier New" pitchFamily="49" charset="0"/>
              </a:rPr>
              <a:t> = </a:t>
            </a:r>
            <a:r>
              <a:rPr lang="en-GB" b="1" kern="0" dirty="0" err="1">
                <a:latin typeface="Courier New" pitchFamily="49" charset="0"/>
                <a:cs typeface="Courier New" pitchFamily="49" charset="0"/>
              </a:rPr>
              <a:t>threadIdx.x</a:t>
            </a:r>
            <a:r>
              <a:rPr lang="en-GB" b="1" kern="0" dirty="0">
                <a:latin typeface="Courier New" pitchFamily="49" charset="0"/>
                <a:cs typeface="Courier New" pitchFamily="49" charset="0"/>
              </a:rPr>
              <a:t> + </a:t>
            </a:r>
            <a:r>
              <a:rPr lang="en-GB" b="1" kern="0" dirty="0" err="1">
                <a:latin typeface="Courier New" pitchFamily="49" charset="0"/>
                <a:cs typeface="Courier New" pitchFamily="49" charset="0"/>
              </a:rPr>
              <a:t>blockIdx.x</a:t>
            </a:r>
            <a:r>
              <a:rPr lang="en-GB" b="1" kern="0" dirty="0">
                <a:latin typeface="Courier New" pitchFamily="49" charset="0"/>
                <a:cs typeface="Courier New" pitchFamily="49" charset="0"/>
              </a:rPr>
              <a:t> * </a:t>
            </a:r>
            <a:r>
              <a:rPr lang="en-GB" b="1" kern="0" dirty="0" err="1">
                <a:latin typeface="Courier New" pitchFamily="49" charset="0"/>
                <a:cs typeface="Courier New" pitchFamily="49" charset="0"/>
              </a:rPr>
              <a:t>blockDim.x</a:t>
            </a:r>
            <a:r>
              <a:rPr lang="en-GB" b="1" kern="0" dirty="0" smtClean="0">
                <a:latin typeface="Courier New" pitchFamily="49" charset="0"/>
                <a:cs typeface="Courier New" pitchFamily="49" charset="0"/>
              </a:rPr>
              <a:t>;</a:t>
            </a:r>
          </a:p>
          <a:p>
            <a:pPr marL="0" indent="0">
              <a:buFontTx/>
              <a:buNone/>
              <a:defRPr/>
            </a:pPr>
            <a:r>
              <a:rPr lang="en-GB" dirty="0" smtClean="0">
                <a:latin typeface="Courier New" pitchFamily="49" charset="0"/>
                <a:cs typeface="Courier New" pitchFamily="49" charset="0"/>
              </a:rPr>
              <a:t>   </a:t>
            </a:r>
            <a:r>
              <a:rPr lang="en-GB" b="1" dirty="0" smtClean="0">
                <a:latin typeface="Courier New" pitchFamily="49" charset="0"/>
                <a:cs typeface="Courier New" pitchFamily="49" charset="0"/>
              </a:rPr>
              <a:t>for </a:t>
            </a:r>
            <a:r>
              <a:rPr lang="en-GB" b="1" dirty="0">
                <a:latin typeface="Courier New" pitchFamily="49" charset="0"/>
                <a:cs typeface="Courier New" pitchFamily="49" charset="0"/>
              </a:rPr>
              <a:t>(</a:t>
            </a:r>
            <a:r>
              <a:rPr lang="en-GB" b="1" dirty="0" err="1">
                <a:solidFill>
                  <a:schemeClr val="accent3"/>
                </a:solidFill>
                <a:latin typeface="Courier New" pitchFamily="49" charset="0"/>
                <a:cs typeface="Courier New" pitchFamily="49" charset="0"/>
              </a:rPr>
              <a:t>int</a:t>
            </a:r>
            <a:r>
              <a:rPr lang="en-GB" b="1" dirty="0">
                <a:solidFill>
                  <a:schemeClr val="accent3"/>
                </a:solidFill>
                <a:latin typeface="Courier New" pitchFamily="49" charset="0"/>
                <a:cs typeface="Courier New" pitchFamily="49" charset="0"/>
              </a:rPr>
              <a:t> </a:t>
            </a:r>
            <a:r>
              <a:rPr lang="en-GB" b="1" dirty="0">
                <a:latin typeface="Courier New" pitchFamily="49" charset="0"/>
                <a:cs typeface="Courier New" pitchFamily="49" charset="0"/>
              </a:rPr>
              <a:t>offset = </a:t>
            </a:r>
            <a:r>
              <a:rPr lang="en-GB" b="1" dirty="0" smtClean="0">
                <a:latin typeface="Courier New" pitchFamily="49" charset="0"/>
                <a:cs typeface="Courier New" pitchFamily="49" charset="0"/>
              </a:rPr>
              <a:t>-R; </a:t>
            </a:r>
            <a:r>
              <a:rPr lang="en-GB" b="1" dirty="0">
                <a:latin typeface="Courier New" pitchFamily="49" charset="0"/>
                <a:cs typeface="Courier New" pitchFamily="49" charset="0"/>
              </a:rPr>
              <a:t>offset &lt;= </a:t>
            </a:r>
            <a:r>
              <a:rPr lang="en-GB" b="1" dirty="0" smtClean="0">
                <a:latin typeface="Courier New" pitchFamily="49" charset="0"/>
                <a:cs typeface="Courier New" pitchFamily="49" charset="0"/>
              </a:rPr>
              <a:t>R; </a:t>
            </a:r>
            <a:r>
              <a:rPr lang="en-GB" b="1" dirty="0">
                <a:latin typeface="Courier New" pitchFamily="49" charset="0"/>
                <a:cs typeface="Courier New" pitchFamily="49" charset="0"/>
              </a:rPr>
              <a:t>offset++)</a:t>
            </a:r>
          </a:p>
          <a:p>
            <a:pPr marL="0" indent="0">
              <a:buFontTx/>
              <a:buNone/>
              <a:defRPr/>
            </a:pPr>
            <a:r>
              <a:rPr lang="en-GB" b="1" dirty="0">
                <a:latin typeface="Courier New" pitchFamily="49" charset="0"/>
                <a:cs typeface="Courier New" pitchFamily="49" charset="0"/>
              </a:rPr>
              <a:t>   </a:t>
            </a:r>
            <a:r>
              <a:rPr lang="en-GB" b="1" dirty="0" smtClean="0">
                <a:latin typeface="Courier New" pitchFamily="49" charset="0"/>
                <a:cs typeface="Courier New" pitchFamily="49" charset="0"/>
              </a:rPr>
              <a:t>  out[</a:t>
            </a:r>
            <a:r>
              <a:rPr lang="en-GB" b="1" dirty="0" err="1" smtClean="0">
                <a:latin typeface="Courier New" pitchFamily="49" charset="0"/>
                <a:cs typeface="Courier New" pitchFamily="49" charset="0"/>
              </a:rPr>
              <a:t>i</a:t>
            </a:r>
            <a:r>
              <a:rPr lang="en-GB" b="1" dirty="0" smtClean="0">
                <a:latin typeface="Courier New" pitchFamily="49" charset="0"/>
                <a:cs typeface="Courier New" pitchFamily="49" charset="0"/>
              </a:rPr>
              <a:t>] +</a:t>
            </a:r>
            <a:r>
              <a:rPr lang="en-GB" b="1" dirty="0">
                <a:latin typeface="Courier New" pitchFamily="49" charset="0"/>
                <a:cs typeface="Courier New" pitchFamily="49" charset="0"/>
              </a:rPr>
              <a:t>= </a:t>
            </a:r>
            <a:r>
              <a:rPr lang="en-GB" b="1" dirty="0" smtClean="0">
                <a:latin typeface="Courier New" pitchFamily="49" charset="0"/>
                <a:cs typeface="Courier New" pitchFamily="49" charset="0"/>
              </a:rPr>
              <a:t>in[</a:t>
            </a:r>
            <a:r>
              <a:rPr lang="en-GB" b="1" dirty="0" err="1" smtClean="0">
                <a:latin typeface="Courier New" pitchFamily="49" charset="0"/>
                <a:cs typeface="Courier New" pitchFamily="49" charset="0"/>
              </a:rPr>
              <a:t>i</a:t>
            </a:r>
            <a:r>
              <a:rPr lang="en-GB" b="1" dirty="0" smtClean="0">
                <a:latin typeface="Courier New" pitchFamily="49" charset="0"/>
                <a:cs typeface="Courier New" pitchFamily="49" charset="0"/>
              </a:rPr>
              <a:t> + </a:t>
            </a:r>
            <a:r>
              <a:rPr lang="en-GB" b="1" dirty="0">
                <a:latin typeface="Courier New" pitchFamily="49" charset="0"/>
                <a:cs typeface="Courier New" pitchFamily="49" charset="0"/>
              </a:rPr>
              <a:t>offset];</a:t>
            </a:r>
          </a:p>
          <a:p>
            <a:pPr marL="0" indent="0">
              <a:buFont typeface="Wingdings" pitchFamily="2" charset="2"/>
              <a:buNone/>
              <a:defRPr/>
            </a:pPr>
            <a:r>
              <a:rPr lang="en-GB" b="1" kern="0" dirty="0" smtClean="0">
                <a:latin typeface="Courier New" pitchFamily="49" charset="0"/>
                <a:cs typeface="Courier New" pitchFamily="49" charset="0"/>
              </a:rPr>
              <a:t>}</a:t>
            </a:r>
            <a:endParaRPr lang="en-GB" b="1" kern="0" dirty="0">
              <a:latin typeface="Courier New" pitchFamily="49" charset="0"/>
              <a:cs typeface="Courier New" pitchFamily="49" charset="0"/>
            </a:endParaRPr>
          </a:p>
        </p:txBody>
      </p:sp>
      <p:sp>
        <p:nvSpPr>
          <p:cNvPr id="20" name="Slide Number Placeholder 19"/>
          <p:cNvSpPr>
            <a:spLocks noGrp="1"/>
          </p:cNvSpPr>
          <p:nvPr>
            <p:ph type="sldNum" sz="quarter" idx="12"/>
          </p:nvPr>
        </p:nvSpPr>
        <p:spPr>
          <a:xfrm>
            <a:off x="8077200" y="361016"/>
            <a:ext cx="685800" cy="365125"/>
          </a:xfrm>
        </p:spPr>
        <p:txBody>
          <a:bodyPr/>
          <a:lstStyle/>
          <a:p>
            <a:fld id="{57AF16DE-A0D5-4438-950F-5B1E159C2C28}" type="slidenum">
              <a:rPr lang="en-US" smtClean="0"/>
              <a:t>136</a:t>
            </a:fld>
            <a:endParaRPr lang="en-US" dirty="0"/>
          </a:p>
        </p:txBody>
      </p:sp>
    </p:spTree>
    <p:extLst>
      <p:ext uri="{BB962C8B-B14F-4D97-AF65-F5344CB8AC3E}">
        <p14:creationId xmlns:p14="http://schemas.microsoft.com/office/powerpoint/2010/main" val="3481748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1" end="1"/>
                                            </p:txEl>
                                          </p:spTgt>
                                        </p:tgtEl>
                                        <p:attrNameLst>
                                          <p:attrName>style.visibility</p:attrName>
                                        </p:attrNameLst>
                                      </p:cBhvr>
                                      <p:to>
                                        <p:strVal val="visible"/>
                                      </p:to>
                                    </p:set>
                                    <p:animEffect transition="in" filter="fade">
                                      <p:cBhvr>
                                        <p:cTn id="7" dur="500"/>
                                        <p:tgtEl>
                                          <p:spTgt spid="2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2" end="2"/>
                                            </p:txEl>
                                          </p:spTgt>
                                        </p:tgtEl>
                                        <p:attrNameLst>
                                          <p:attrName>style.visibility</p:attrName>
                                        </p:attrNameLst>
                                      </p:cBhvr>
                                      <p:to>
                                        <p:strVal val="visible"/>
                                      </p:to>
                                    </p:set>
                                    <p:animEffect transition="in" filter="fade">
                                      <p:cBhvr>
                                        <p:cTn id="12" dur="500"/>
                                        <p:tgtEl>
                                          <p:spTgt spid="2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3" end="3"/>
                                            </p:txEl>
                                          </p:spTgt>
                                        </p:tgtEl>
                                        <p:attrNameLst>
                                          <p:attrName>style.visibility</p:attrName>
                                        </p:attrNameLst>
                                      </p:cBhvr>
                                      <p:to>
                                        <p:strVal val="visible"/>
                                      </p:to>
                                    </p:set>
                                    <p:animEffect transition="in" filter="fade">
                                      <p:cBhvr>
                                        <p:cTn id="17" dur="500"/>
                                        <p:tgtEl>
                                          <p:spTgt spid="2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4" end="4"/>
                                            </p:txEl>
                                          </p:spTgt>
                                        </p:tgtEl>
                                        <p:attrNameLst>
                                          <p:attrName>style.visibility</p:attrName>
                                        </p:attrNameLst>
                                      </p:cBhvr>
                                      <p:to>
                                        <p:strVal val="visible"/>
                                      </p:to>
                                    </p:set>
                                    <p:animEffect transition="in" filter="fade">
                                      <p:cBhvr>
                                        <p:cTn id="22" dur="500"/>
                                        <p:tgtEl>
                                          <p:spTgt spid="2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400"/>
            <a:ext cx="6508377" cy="1143000"/>
          </a:xfrm>
        </p:spPr>
        <p:txBody>
          <a:bodyPr/>
          <a:lstStyle/>
          <a:p>
            <a:r>
              <a:rPr lang="en-US" dirty="0" err="1" smtClean="0"/>
              <a:t>Örnek</a:t>
            </a:r>
            <a:r>
              <a:rPr lang="en-US" dirty="0" smtClean="0"/>
              <a:t> problem: 1D-stencil</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28" name="Content Placeholder 2"/>
          <p:cNvSpPr txBox="1">
            <a:spLocks/>
          </p:cNvSpPr>
          <p:nvPr/>
        </p:nvSpPr>
        <p:spPr bwMode="auto">
          <a:xfrm>
            <a:off x="52009" y="2170718"/>
            <a:ext cx="9249229" cy="4880806"/>
          </a:xfrm>
          <a:prstGeom prst="rect">
            <a:avLst/>
          </a:prstGeom>
          <a:noFill/>
          <a:ln w="9525">
            <a:noFill/>
            <a:miter lim="800000"/>
            <a:headEnd/>
            <a:tailEnd/>
          </a:ln>
        </p:spPr>
        <p:txBody>
          <a:bodyPr lIns="91433" tIns="45716" rIns="91433" bIns="45716"/>
          <a:lstStyle>
            <a:lvl1pPr marL="342874" indent="-342874" algn="l" rtl="0" eaLnBrk="1" fontAlgn="base" hangingPunct="1">
              <a:spcBef>
                <a:spcPct val="20000"/>
              </a:spcBef>
              <a:spcAft>
                <a:spcPct val="0"/>
              </a:spcAft>
              <a:buSzPct val="100000"/>
              <a:buFont typeface="Wingdings" pitchFamily="2" charset="2"/>
              <a:buChar char="§"/>
              <a:defRPr sz="2400" b="0">
                <a:solidFill>
                  <a:schemeClr val="tx1"/>
                </a:solidFill>
                <a:latin typeface="+mn-lt"/>
                <a:ea typeface="+mn-ea"/>
                <a:cs typeface="+mn-cs"/>
              </a:defRPr>
            </a:lvl1pPr>
            <a:lvl2pPr marL="914328" indent="-342874" algn="l" rtl="0" eaLnBrk="1" fontAlgn="base" hangingPunct="1">
              <a:spcBef>
                <a:spcPct val="20000"/>
              </a:spcBef>
              <a:spcAft>
                <a:spcPct val="0"/>
              </a:spcAft>
              <a:buSzPct val="90000"/>
              <a:buFont typeface="Wingdings" pitchFamily="2" charset="2"/>
              <a:buChar char="§"/>
              <a:defRPr sz="2000" b="0">
                <a:solidFill>
                  <a:schemeClr val="tx1"/>
                </a:solidFill>
                <a:latin typeface="+mn-lt"/>
              </a:defRPr>
            </a:lvl2pPr>
            <a:lvl3pPr marL="1371490" indent="-282553" algn="l" rtl="0" eaLnBrk="1" fontAlgn="base" hangingPunct="1">
              <a:spcBef>
                <a:spcPct val="20000"/>
              </a:spcBef>
              <a:spcAft>
                <a:spcPct val="0"/>
              </a:spcAft>
              <a:buSzPct val="100000"/>
              <a:buFont typeface="Arial" pitchFamily="34" charset="0"/>
              <a:buChar char="-"/>
              <a:defRPr sz="1800" b="0">
                <a:solidFill>
                  <a:schemeClr val="tx1"/>
                </a:solidFill>
                <a:latin typeface="+mn-lt"/>
              </a:defRPr>
            </a:lvl3pPr>
            <a:lvl4pPr marL="1774684" indent="-228581" algn="l" rtl="0" eaLnBrk="1" fontAlgn="base" hangingPunct="1">
              <a:spcBef>
                <a:spcPct val="20000"/>
              </a:spcBef>
              <a:spcAft>
                <a:spcPct val="0"/>
              </a:spcAft>
              <a:buFont typeface="Arial" pitchFamily="34" charset="0"/>
              <a:buChar char="-"/>
              <a:defRPr sz="2000">
                <a:solidFill>
                  <a:schemeClr val="tx1"/>
                </a:solidFill>
                <a:latin typeface="+mn-lt"/>
              </a:defRPr>
            </a:lvl4pPr>
            <a:lvl5pPr marL="2117555" indent="-228581" algn="l" rtl="0" eaLnBrk="1" fontAlgn="base" hangingPunct="1">
              <a:spcBef>
                <a:spcPct val="20000"/>
              </a:spcBef>
              <a:spcAft>
                <a:spcPct val="0"/>
              </a:spcAft>
              <a:buSzPct val="90000"/>
              <a:buFont typeface="Arial" pitchFamily="34" charset="0"/>
              <a:buChar char="»"/>
              <a:defRPr sz="2000">
                <a:solidFill>
                  <a:schemeClr val="tx1"/>
                </a:solidFill>
                <a:latin typeface="+mn-lt"/>
              </a:defRPr>
            </a:lvl5pPr>
            <a:lvl6pPr marL="2574719" indent="-228581" algn="l" rtl="0" eaLnBrk="1" fontAlgn="base" hangingPunct="1">
              <a:spcBef>
                <a:spcPct val="20000"/>
              </a:spcBef>
              <a:spcAft>
                <a:spcPct val="0"/>
              </a:spcAft>
              <a:buChar char="»"/>
              <a:defRPr sz="2000">
                <a:solidFill>
                  <a:schemeClr val="bg1"/>
                </a:solidFill>
                <a:latin typeface="+mn-lt"/>
              </a:defRPr>
            </a:lvl6pPr>
            <a:lvl7pPr marL="3031883" indent="-228581" algn="l" rtl="0" eaLnBrk="1" fontAlgn="base" hangingPunct="1">
              <a:spcBef>
                <a:spcPct val="20000"/>
              </a:spcBef>
              <a:spcAft>
                <a:spcPct val="0"/>
              </a:spcAft>
              <a:buChar char="»"/>
              <a:defRPr sz="2000">
                <a:solidFill>
                  <a:schemeClr val="bg1"/>
                </a:solidFill>
                <a:latin typeface="+mn-lt"/>
              </a:defRPr>
            </a:lvl7pPr>
            <a:lvl8pPr marL="3489047" indent="-228581" algn="l" rtl="0" eaLnBrk="1" fontAlgn="base" hangingPunct="1">
              <a:spcBef>
                <a:spcPct val="20000"/>
              </a:spcBef>
              <a:spcAft>
                <a:spcPct val="0"/>
              </a:spcAft>
              <a:buChar char="»"/>
              <a:defRPr sz="2000">
                <a:solidFill>
                  <a:schemeClr val="bg1"/>
                </a:solidFill>
                <a:latin typeface="+mn-lt"/>
              </a:defRPr>
            </a:lvl8pPr>
            <a:lvl9pPr marL="3946210" indent="-228581" algn="l" rtl="0" eaLnBrk="1" fontAlgn="base" hangingPunct="1">
              <a:spcBef>
                <a:spcPct val="20000"/>
              </a:spcBef>
              <a:spcAft>
                <a:spcPct val="0"/>
              </a:spcAft>
              <a:buChar char="»"/>
              <a:defRPr sz="2000">
                <a:solidFill>
                  <a:schemeClr val="bg1"/>
                </a:solidFill>
                <a:latin typeface="+mn-lt"/>
              </a:defRPr>
            </a:lvl9pPr>
          </a:lstStyle>
          <a:p>
            <a:pPr marL="0" indent="0">
              <a:buFont typeface="Wingdings" pitchFamily="2" charset="2"/>
              <a:buNone/>
              <a:defRPr/>
            </a:pPr>
            <a:r>
              <a:rPr lang="en-GB" b="1" kern="0" dirty="0" smtClean="0">
                <a:solidFill>
                  <a:srgbClr val="FF0000"/>
                </a:solidFill>
                <a:latin typeface="Courier New" pitchFamily="49" charset="0"/>
                <a:cs typeface="Courier New" pitchFamily="49" charset="0"/>
              </a:rPr>
              <a:t>__global__ void </a:t>
            </a:r>
            <a:r>
              <a:rPr lang="en-GB" b="1" kern="0" dirty="0" smtClean="0">
                <a:latin typeface="Courier New" pitchFamily="49" charset="0"/>
                <a:cs typeface="Courier New" pitchFamily="49" charset="0"/>
              </a:rPr>
              <a:t>stencil_1d(</a:t>
            </a:r>
            <a:r>
              <a:rPr lang="en-GB" b="1" kern="0" dirty="0" err="1" smtClean="0">
                <a:solidFill>
                  <a:srgbClr val="FF0000"/>
                </a:solidFill>
                <a:latin typeface="Courier New" pitchFamily="49" charset="0"/>
                <a:cs typeface="Courier New" pitchFamily="49" charset="0"/>
              </a:rPr>
              <a:t>int</a:t>
            </a:r>
            <a:r>
              <a:rPr lang="en-GB" b="1" kern="0" dirty="0" smtClean="0">
                <a:solidFill>
                  <a:srgbClr val="FF0000"/>
                </a:solidFill>
                <a:latin typeface="Courier New" pitchFamily="49" charset="0"/>
                <a:cs typeface="Courier New" pitchFamily="49" charset="0"/>
              </a:rPr>
              <a:t> </a:t>
            </a:r>
            <a:r>
              <a:rPr lang="en-GB" b="1" kern="0" dirty="0" smtClean="0">
                <a:latin typeface="Courier New" pitchFamily="49" charset="0"/>
                <a:cs typeface="Courier New" pitchFamily="49" charset="0"/>
              </a:rPr>
              <a:t>*in, </a:t>
            </a:r>
            <a:r>
              <a:rPr lang="en-GB" b="1" kern="0" dirty="0" err="1" smtClean="0">
                <a:solidFill>
                  <a:srgbClr val="FF0000"/>
                </a:solidFill>
                <a:latin typeface="Courier New" pitchFamily="49" charset="0"/>
                <a:cs typeface="Courier New" pitchFamily="49" charset="0"/>
              </a:rPr>
              <a:t>int</a:t>
            </a:r>
            <a:r>
              <a:rPr lang="en-GB" b="1" kern="0" dirty="0">
                <a:solidFill>
                  <a:srgbClr val="FF0000"/>
                </a:solidFill>
                <a:latin typeface="Courier New" pitchFamily="49" charset="0"/>
                <a:cs typeface="Courier New" pitchFamily="49" charset="0"/>
              </a:rPr>
              <a:t> </a:t>
            </a:r>
            <a:r>
              <a:rPr lang="en-GB" b="1" kern="0" dirty="0">
                <a:latin typeface="Courier New" pitchFamily="49" charset="0"/>
                <a:cs typeface="Courier New" pitchFamily="49" charset="0"/>
              </a:rPr>
              <a:t>*out) {</a:t>
            </a:r>
          </a:p>
          <a:p>
            <a:pPr marL="0" indent="0">
              <a:buFont typeface="Wingdings" pitchFamily="2" charset="2"/>
              <a:buNone/>
              <a:defRPr/>
            </a:pPr>
            <a:r>
              <a:rPr lang="en-GB" b="1" kern="0" dirty="0" smtClean="0">
                <a:solidFill>
                  <a:srgbClr val="8AAD00"/>
                </a:solidFill>
                <a:latin typeface="Courier New" pitchFamily="49" charset="0"/>
                <a:cs typeface="Courier New" pitchFamily="49" charset="0"/>
              </a:rPr>
              <a:t>   </a:t>
            </a:r>
            <a:r>
              <a:rPr lang="en-GB" b="1" kern="0" dirty="0" err="1" smtClean="0">
                <a:solidFill>
                  <a:srgbClr val="FF0000"/>
                </a:solidFill>
                <a:latin typeface="Courier New" pitchFamily="49" charset="0"/>
                <a:cs typeface="Courier New" pitchFamily="49" charset="0"/>
              </a:rPr>
              <a:t>int</a:t>
            </a:r>
            <a:r>
              <a:rPr lang="en-GB" b="1" kern="0" dirty="0" smtClean="0">
                <a:solidFill>
                  <a:srgbClr val="FF0000"/>
                </a:solidFill>
                <a:latin typeface="Courier New" pitchFamily="49" charset="0"/>
                <a:cs typeface="Courier New" pitchFamily="49" charset="0"/>
              </a:rPr>
              <a:t> </a:t>
            </a:r>
            <a:r>
              <a:rPr lang="en-GB" b="1" kern="0" dirty="0">
                <a:latin typeface="Courier New" pitchFamily="49" charset="0"/>
                <a:cs typeface="Courier New" pitchFamily="49" charset="0"/>
              </a:rPr>
              <a:t>i</a:t>
            </a:r>
            <a:r>
              <a:rPr lang="en-GB" b="1" kern="0" dirty="0" smtClean="0">
                <a:latin typeface="Courier New" pitchFamily="49" charset="0"/>
                <a:cs typeface="Courier New" pitchFamily="49" charset="0"/>
              </a:rPr>
              <a:t> = </a:t>
            </a:r>
            <a:r>
              <a:rPr lang="en-GB" b="1" kern="0" dirty="0" err="1">
                <a:latin typeface="Courier New" pitchFamily="49" charset="0"/>
                <a:cs typeface="Courier New" pitchFamily="49" charset="0"/>
              </a:rPr>
              <a:t>threadIdx.x</a:t>
            </a:r>
            <a:r>
              <a:rPr lang="en-GB" b="1" kern="0" dirty="0">
                <a:latin typeface="Courier New" pitchFamily="49" charset="0"/>
                <a:cs typeface="Courier New" pitchFamily="49" charset="0"/>
              </a:rPr>
              <a:t> + </a:t>
            </a:r>
            <a:r>
              <a:rPr lang="en-GB" b="1" kern="0" dirty="0" err="1">
                <a:latin typeface="Courier New" pitchFamily="49" charset="0"/>
                <a:cs typeface="Courier New" pitchFamily="49" charset="0"/>
              </a:rPr>
              <a:t>blockIdx.x</a:t>
            </a:r>
            <a:r>
              <a:rPr lang="en-GB" b="1" kern="0" dirty="0">
                <a:latin typeface="Courier New" pitchFamily="49" charset="0"/>
                <a:cs typeface="Courier New" pitchFamily="49" charset="0"/>
              </a:rPr>
              <a:t> * </a:t>
            </a:r>
            <a:r>
              <a:rPr lang="en-GB" b="1" kern="0" dirty="0" err="1">
                <a:latin typeface="Courier New" pitchFamily="49" charset="0"/>
                <a:cs typeface="Courier New" pitchFamily="49" charset="0"/>
              </a:rPr>
              <a:t>blockDim.x</a:t>
            </a:r>
            <a:r>
              <a:rPr lang="en-GB" b="1" kern="0" dirty="0" smtClean="0">
                <a:latin typeface="Courier New" pitchFamily="49" charset="0"/>
                <a:cs typeface="Courier New" pitchFamily="49" charset="0"/>
              </a:rPr>
              <a:t>;</a:t>
            </a:r>
          </a:p>
          <a:p>
            <a:pPr marL="0" indent="0">
              <a:buFontTx/>
              <a:buNone/>
              <a:defRPr/>
            </a:pPr>
            <a:r>
              <a:rPr lang="en-GB" dirty="0" smtClean="0">
                <a:latin typeface="Courier New" pitchFamily="49" charset="0"/>
                <a:cs typeface="Courier New" pitchFamily="49" charset="0"/>
              </a:rPr>
              <a:t>   </a:t>
            </a:r>
            <a:r>
              <a:rPr lang="en-GB" b="1" kern="0" dirty="0" err="1">
                <a:solidFill>
                  <a:srgbClr val="FF0000"/>
                </a:solidFill>
                <a:latin typeface="Courier New" pitchFamily="49" charset="0"/>
                <a:cs typeface="Courier New" pitchFamily="49" charset="0"/>
              </a:rPr>
              <a:t>int</a:t>
            </a:r>
            <a:r>
              <a:rPr lang="en-GB" b="1" kern="0" dirty="0">
                <a:solidFill>
                  <a:srgbClr val="FF0000"/>
                </a:solidFill>
                <a:latin typeface="Courier New" pitchFamily="49" charset="0"/>
                <a:cs typeface="Courier New" pitchFamily="49" charset="0"/>
              </a:rPr>
              <a:t> </a:t>
            </a:r>
            <a:r>
              <a:rPr lang="en-GB" b="1" kern="0" dirty="0" smtClean="0">
                <a:latin typeface="Courier New" pitchFamily="49" charset="0"/>
                <a:cs typeface="Courier New" pitchFamily="49" charset="0"/>
              </a:rPr>
              <a:t>result = 0;</a:t>
            </a:r>
            <a:endParaRPr lang="en-GB" dirty="0" smtClean="0">
              <a:latin typeface="Courier New" pitchFamily="49" charset="0"/>
              <a:cs typeface="Courier New" pitchFamily="49" charset="0"/>
            </a:endParaRPr>
          </a:p>
          <a:p>
            <a:pPr marL="0" indent="0">
              <a:buFontTx/>
              <a:buNone/>
              <a:defRPr/>
            </a:pPr>
            <a:r>
              <a:rPr lang="en-GB" b="1" dirty="0">
                <a:latin typeface="Courier New" pitchFamily="49" charset="0"/>
                <a:cs typeface="Courier New" pitchFamily="49" charset="0"/>
              </a:rPr>
              <a:t> </a:t>
            </a:r>
            <a:r>
              <a:rPr lang="en-GB" b="1" dirty="0" smtClean="0">
                <a:latin typeface="Courier New" pitchFamily="49" charset="0"/>
                <a:cs typeface="Courier New" pitchFamily="49" charset="0"/>
              </a:rPr>
              <a:t>  for </a:t>
            </a:r>
            <a:r>
              <a:rPr lang="en-GB" b="1" dirty="0">
                <a:latin typeface="Courier New" pitchFamily="49" charset="0"/>
                <a:cs typeface="Courier New" pitchFamily="49" charset="0"/>
              </a:rPr>
              <a:t>(</a:t>
            </a:r>
            <a:r>
              <a:rPr lang="en-GB" b="1" dirty="0" err="1">
                <a:solidFill>
                  <a:schemeClr val="accent3"/>
                </a:solidFill>
                <a:latin typeface="Courier New" pitchFamily="49" charset="0"/>
                <a:cs typeface="Courier New" pitchFamily="49" charset="0"/>
              </a:rPr>
              <a:t>int</a:t>
            </a:r>
            <a:r>
              <a:rPr lang="en-GB" b="1" dirty="0">
                <a:solidFill>
                  <a:schemeClr val="accent3"/>
                </a:solidFill>
                <a:latin typeface="Courier New" pitchFamily="49" charset="0"/>
                <a:cs typeface="Courier New" pitchFamily="49" charset="0"/>
              </a:rPr>
              <a:t> </a:t>
            </a:r>
            <a:r>
              <a:rPr lang="en-GB" b="1" dirty="0">
                <a:latin typeface="Courier New" pitchFamily="49" charset="0"/>
                <a:cs typeface="Courier New" pitchFamily="49" charset="0"/>
              </a:rPr>
              <a:t>offset = </a:t>
            </a:r>
            <a:r>
              <a:rPr lang="en-GB" b="1" dirty="0" smtClean="0">
                <a:latin typeface="Courier New" pitchFamily="49" charset="0"/>
                <a:cs typeface="Courier New" pitchFamily="49" charset="0"/>
              </a:rPr>
              <a:t>-R; </a:t>
            </a:r>
            <a:r>
              <a:rPr lang="en-GB" b="1" dirty="0">
                <a:latin typeface="Courier New" pitchFamily="49" charset="0"/>
                <a:cs typeface="Courier New" pitchFamily="49" charset="0"/>
              </a:rPr>
              <a:t>offset &lt;= </a:t>
            </a:r>
            <a:r>
              <a:rPr lang="en-GB" b="1" dirty="0" smtClean="0">
                <a:latin typeface="Courier New" pitchFamily="49" charset="0"/>
                <a:cs typeface="Courier New" pitchFamily="49" charset="0"/>
              </a:rPr>
              <a:t>R; </a:t>
            </a:r>
            <a:r>
              <a:rPr lang="en-GB" b="1" dirty="0">
                <a:latin typeface="Courier New" pitchFamily="49" charset="0"/>
                <a:cs typeface="Courier New" pitchFamily="49" charset="0"/>
              </a:rPr>
              <a:t>offset++)</a:t>
            </a:r>
          </a:p>
          <a:p>
            <a:pPr marL="0" indent="0">
              <a:buFontTx/>
              <a:buNone/>
              <a:defRPr/>
            </a:pPr>
            <a:r>
              <a:rPr lang="en-GB" b="1" dirty="0">
                <a:latin typeface="Courier New" pitchFamily="49" charset="0"/>
                <a:cs typeface="Courier New" pitchFamily="49" charset="0"/>
              </a:rPr>
              <a:t>   </a:t>
            </a:r>
            <a:r>
              <a:rPr lang="en-GB" b="1" dirty="0" smtClean="0">
                <a:latin typeface="Courier New" pitchFamily="49" charset="0"/>
                <a:cs typeface="Courier New" pitchFamily="49" charset="0"/>
              </a:rPr>
              <a:t>  result +</a:t>
            </a:r>
            <a:r>
              <a:rPr lang="en-GB" b="1" dirty="0">
                <a:latin typeface="Courier New" pitchFamily="49" charset="0"/>
                <a:cs typeface="Courier New" pitchFamily="49" charset="0"/>
              </a:rPr>
              <a:t>= </a:t>
            </a:r>
            <a:r>
              <a:rPr lang="en-GB" b="1" dirty="0" smtClean="0">
                <a:latin typeface="Courier New" pitchFamily="49" charset="0"/>
                <a:cs typeface="Courier New" pitchFamily="49" charset="0"/>
              </a:rPr>
              <a:t>in[</a:t>
            </a:r>
            <a:r>
              <a:rPr lang="en-GB" b="1" dirty="0" err="1" smtClean="0">
                <a:latin typeface="Courier New" pitchFamily="49" charset="0"/>
                <a:cs typeface="Courier New" pitchFamily="49" charset="0"/>
              </a:rPr>
              <a:t>i</a:t>
            </a:r>
            <a:r>
              <a:rPr lang="en-GB" b="1" dirty="0" smtClean="0">
                <a:latin typeface="Courier New" pitchFamily="49" charset="0"/>
                <a:cs typeface="Courier New" pitchFamily="49" charset="0"/>
              </a:rPr>
              <a:t> + </a:t>
            </a:r>
            <a:r>
              <a:rPr lang="en-GB" b="1" dirty="0">
                <a:latin typeface="Courier New" pitchFamily="49" charset="0"/>
                <a:cs typeface="Courier New" pitchFamily="49" charset="0"/>
              </a:rPr>
              <a:t>offset]</a:t>
            </a:r>
            <a:r>
              <a:rPr lang="en-GB" b="1" dirty="0" smtClean="0">
                <a:latin typeface="Courier New" pitchFamily="49" charset="0"/>
                <a:cs typeface="Courier New" pitchFamily="49" charset="0"/>
              </a:rPr>
              <a:t>;</a:t>
            </a:r>
          </a:p>
          <a:p>
            <a:pPr marL="0" indent="0">
              <a:buFontTx/>
              <a:buNone/>
              <a:defRPr/>
            </a:pPr>
            <a:r>
              <a:rPr lang="en-GB" b="1" dirty="0">
                <a:latin typeface="Courier New" pitchFamily="49" charset="0"/>
                <a:cs typeface="Courier New" pitchFamily="49" charset="0"/>
              </a:rPr>
              <a:t> </a:t>
            </a:r>
            <a:r>
              <a:rPr lang="en-GB" b="1" dirty="0" smtClean="0">
                <a:latin typeface="Courier New" pitchFamily="49" charset="0"/>
                <a:cs typeface="Courier New" pitchFamily="49" charset="0"/>
              </a:rPr>
              <a:t>  out[</a:t>
            </a:r>
            <a:r>
              <a:rPr lang="en-GB" b="1" dirty="0" err="1" smtClean="0">
                <a:latin typeface="Courier New" pitchFamily="49" charset="0"/>
                <a:cs typeface="Courier New" pitchFamily="49" charset="0"/>
              </a:rPr>
              <a:t>i</a:t>
            </a:r>
            <a:r>
              <a:rPr lang="en-GB" b="1" dirty="0" smtClean="0">
                <a:latin typeface="Courier New" pitchFamily="49" charset="0"/>
                <a:cs typeface="Courier New" pitchFamily="49" charset="0"/>
              </a:rPr>
              <a:t>] = result;</a:t>
            </a:r>
            <a:endParaRPr lang="en-GB" b="1" dirty="0">
              <a:latin typeface="Courier New" pitchFamily="49" charset="0"/>
              <a:cs typeface="Courier New" pitchFamily="49" charset="0"/>
            </a:endParaRPr>
          </a:p>
          <a:p>
            <a:pPr marL="0" indent="0">
              <a:buFont typeface="Wingdings" pitchFamily="2" charset="2"/>
              <a:buNone/>
              <a:defRPr/>
            </a:pPr>
            <a:r>
              <a:rPr lang="en-GB" b="1" kern="0" dirty="0" smtClean="0">
                <a:latin typeface="Courier New" pitchFamily="49" charset="0"/>
                <a:cs typeface="Courier New" pitchFamily="49" charset="0"/>
              </a:rPr>
              <a:t>}</a:t>
            </a:r>
            <a:endParaRPr lang="en-GB" b="1" kern="0" dirty="0">
              <a:latin typeface="Courier New" pitchFamily="49" charset="0"/>
              <a:cs typeface="Courier New" pitchFamily="49" charset="0"/>
            </a:endParaRPr>
          </a:p>
        </p:txBody>
      </p:sp>
      <p:sp>
        <p:nvSpPr>
          <p:cNvPr id="5" name="Slide Number Placeholder 4"/>
          <p:cNvSpPr>
            <a:spLocks noGrp="1"/>
          </p:cNvSpPr>
          <p:nvPr>
            <p:ph type="sldNum" sz="quarter" idx="12"/>
          </p:nvPr>
        </p:nvSpPr>
        <p:spPr>
          <a:xfrm>
            <a:off x="7975600" y="361016"/>
            <a:ext cx="787400" cy="365125"/>
          </a:xfrm>
        </p:spPr>
        <p:txBody>
          <a:bodyPr/>
          <a:lstStyle/>
          <a:p>
            <a:fld id="{57AF16DE-A0D5-4438-950F-5B1E159C2C28}" type="slidenum">
              <a:rPr lang="en-US" smtClean="0"/>
              <a:t>137</a:t>
            </a:fld>
            <a:endParaRPr lang="en-US" dirty="0"/>
          </a:p>
        </p:txBody>
      </p:sp>
    </p:spTree>
    <p:extLst>
      <p:ext uri="{BB962C8B-B14F-4D97-AF65-F5344CB8AC3E}">
        <p14:creationId xmlns:p14="http://schemas.microsoft.com/office/powerpoint/2010/main" val="41015875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animEffect transition="in" filter="fade">
                                      <p:cBhvr>
                                        <p:cTn id="7" dur="500"/>
                                        <p:tgtEl>
                                          <p:spTgt spid="2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xEl>
                                              <p:pRg st="2" end="2"/>
                                            </p:txEl>
                                          </p:spTgt>
                                        </p:tgtEl>
                                        <p:attrNameLst>
                                          <p:attrName>style.visibility</p:attrName>
                                        </p:attrNameLst>
                                      </p:cBhvr>
                                      <p:to>
                                        <p:strVal val="visible"/>
                                      </p:to>
                                    </p:set>
                                    <p:animEffect transition="in" filter="fade">
                                      <p:cBhvr>
                                        <p:cTn id="12" dur="500"/>
                                        <p:tgtEl>
                                          <p:spTgt spid="2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xEl>
                                              <p:pRg st="3" end="3"/>
                                            </p:txEl>
                                          </p:spTgt>
                                        </p:tgtEl>
                                        <p:attrNameLst>
                                          <p:attrName>style.visibility</p:attrName>
                                        </p:attrNameLst>
                                      </p:cBhvr>
                                      <p:to>
                                        <p:strVal val="visible"/>
                                      </p:to>
                                    </p:set>
                                    <p:animEffect transition="in" filter="fade">
                                      <p:cBhvr>
                                        <p:cTn id="17" dur="500"/>
                                        <p:tgtEl>
                                          <p:spTgt spid="2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xEl>
                                              <p:pRg st="4" end="4"/>
                                            </p:txEl>
                                          </p:spTgt>
                                        </p:tgtEl>
                                        <p:attrNameLst>
                                          <p:attrName>style.visibility</p:attrName>
                                        </p:attrNameLst>
                                      </p:cBhvr>
                                      <p:to>
                                        <p:strVal val="visible"/>
                                      </p:to>
                                    </p:set>
                                    <p:animEffect transition="in" filter="fade">
                                      <p:cBhvr>
                                        <p:cTn id="22" dur="500"/>
                                        <p:tgtEl>
                                          <p:spTgt spid="2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xEl>
                                              <p:pRg st="5" end="5"/>
                                            </p:txEl>
                                          </p:spTgt>
                                        </p:tgtEl>
                                        <p:attrNameLst>
                                          <p:attrName>style.visibility</p:attrName>
                                        </p:attrNameLst>
                                      </p:cBhvr>
                                      <p:to>
                                        <p:strVal val="visible"/>
                                      </p:to>
                                    </p:set>
                                    <p:animEffect transition="in" filter="fade">
                                      <p:cBhvr>
                                        <p:cTn id="27" dur="500"/>
                                        <p:tgtEl>
                                          <p:spTgt spid="28">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xEl>
                                              <p:pRg st="6" end="6"/>
                                            </p:txEl>
                                          </p:spTgt>
                                        </p:tgtEl>
                                        <p:attrNameLst>
                                          <p:attrName>style.visibility</p:attrName>
                                        </p:attrNameLst>
                                      </p:cBhvr>
                                      <p:to>
                                        <p:strVal val="visible"/>
                                      </p:to>
                                    </p:set>
                                    <p:animEffect transition="in" filter="fade">
                                      <p:cBhvr>
                                        <p:cTn id="32" dur="500"/>
                                        <p:tgtEl>
                                          <p:spTgt spid="2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Content Placeholder 2"/>
          <p:cNvSpPr txBox="1">
            <a:spLocks/>
          </p:cNvSpPr>
          <p:nvPr/>
        </p:nvSpPr>
        <p:spPr bwMode="auto">
          <a:xfrm>
            <a:off x="76200" y="1794482"/>
            <a:ext cx="8946848" cy="3491138"/>
          </a:xfrm>
          <a:prstGeom prst="rect">
            <a:avLst/>
          </a:prstGeom>
          <a:noFill/>
          <a:ln w="9525">
            <a:noFill/>
            <a:miter lim="800000"/>
            <a:headEnd/>
            <a:tailEnd/>
          </a:ln>
        </p:spPr>
        <p:txBody>
          <a:bodyPr lIns="91433" tIns="45716" rIns="91433" bIns="45716"/>
          <a:lstStyle>
            <a:lvl1pPr marL="342874" indent="-342874" algn="l" rtl="0" eaLnBrk="1" fontAlgn="base" hangingPunct="1">
              <a:spcBef>
                <a:spcPct val="20000"/>
              </a:spcBef>
              <a:spcAft>
                <a:spcPct val="0"/>
              </a:spcAft>
              <a:buSzPct val="100000"/>
              <a:buFont typeface="Wingdings" pitchFamily="2" charset="2"/>
              <a:buChar char="§"/>
              <a:defRPr sz="2400" b="0">
                <a:solidFill>
                  <a:schemeClr val="tx1"/>
                </a:solidFill>
                <a:latin typeface="+mn-lt"/>
                <a:ea typeface="+mn-ea"/>
                <a:cs typeface="+mn-cs"/>
              </a:defRPr>
            </a:lvl1pPr>
            <a:lvl2pPr marL="914328" indent="-342874" algn="l" rtl="0" eaLnBrk="1" fontAlgn="base" hangingPunct="1">
              <a:spcBef>
                <a:spcPct val="20000"/>
              </a:spcBef>
              <a:spcAft>
                <a:spcPct val="0"/>
              </a:spcAft>
              <a:buSzPct val="90000"/>
              <a:buFont typeface="Wingdings" pitchFamily="2" charset="2"/>
              <a:buChar char="§"/>
              <a:defRPr sz="2000" b="0">
                <a:solidFill>
                  <a:schemeClr val="tx1"/>
                </a:solidFill>
                <a:latin typeface="+mn-lt"/>
              </a:defRPr>
            </a:lvl2pPr>
            <a:lvl3pPr marL="1371490" indent="-282553" algn="l" rtl="0" eaLnBrk="1" fontAlgn="base" hangingPunct="1">
              <a:spcBef>
                <a:spcPct val="20000"/>
              </a:spcBef>
              <a:spcAft>
                <a:spcPct val="0"/>
              </a:spcAft>
              <a:buSzPct val="100000"/>
              <a:buFont typeface="Arial" pitchFamily="34" charset="0"/>
              <a:buChar char="-"/>
              <a:defRPr sz="1800" b="0">
                <a:solidFill>
                  <a:schemeClr val="tx1"/>
                </a:solidFill>
                <a:latin typeface="+mn-lt"/>
              </a:defRPr>
            </a:lvl3pPr>
            <a:lvl4pPr marL="1774684" indent="-228581" algn="l" rtl="0" eaLnBrk="1" fontAlgn="base" hangingPunct="1">
              <a:spcBef>
                <a:spcPct val="20000"/>
              </a:spcBef>
              <a:spcAft>
                <a:spcPct val="0"/>
              </a:spcAft>
              <a:buFont typeface="Arial" pitchFamily="34" charset="0"/>
              <a:buChar char="-"/>
              <a:defRPr sz="2000">
                <a:solidFill>
                  <a:schemeClr val="tx1"/>
                </a:solidFill>
                <a:latin typeface="+mn-lt"/>
              </a:defRPr>
            </a:lvl4pPr>
            <a:lvl5pPr marL="2117555" indent="-228581" algn="l" rtl="0" eaLnBrk="1" fontAlgn="base" hangingPunct="1">
              <a:spcBef>
                <a:spcPct val="20000"/>
              </a:spcBef>
              <a:spcAft>
                <a:spcPct val="0"/>
              </a:spcAft>
              <a:buSzPct val="90000"/>
              <a:buFont typeface="Arial" pitchFamily="34" charset="0"/>
              <a:buChar char="»"/>
              <a:defRPr sz="2000">
                <a:solidFill>
                  <a:schemeClr val="tx1"/>
                </a:solidFill>
                <a:latin typeface="+mn-lt"/>
              </a:defRPr>
            </a:lvl5pPr>
            <a:lvl6pPr marL="2574719" indent="-228581" algn="l" rtl="0" eaLnBrk="1" fontAlgn="base" hangingPunct="1">
              <a:spcBef>
                <a:spcPct val="20000"/>
              </a:spcBef>
              <a:spcAft>
                <a:spcPct val="0"/>
              </a:spcAft>
              <a:buChar char="»"/>
              <a:defRPr sz="2000">
                <a:solidFill>
                  <a:schemeClr val="bg1"/>
                </a:solidFill>
                <a:latin typeface="+mn-lt"/>
              </a:defRPr>
            </a:lvl6pPr>
            <a:lvl7pPr marL="3031883" indent="-228581" algn="l" rtl="0" eaLnBrk="1" fontAlgn="base" hangingPunct="1">
              <a:spcBef>
                <a:spcPct val="20000"/>
              </a:spcBef>
              <a:spcAft>
                <a:spcPct val="0"/>
              </a:spcAft>
              <a:buChar char="»"/>
              <a:defRPr sz="2000">
                <a:solidFill>
                  <a:schemeClr val="bg1"/>
                </a:solidFill>
                <a:latin typeface="+mn-lt"/>
              </a:defRPr>
            </a:lvl7pPr>
            <a:lvl8pPr marL="3489047" indent="-228581" algn="l" rtl="0" eaLnBrk="1" fontAlgn="base" hangingPunct="1">
              <a:spcBef>
                <a:spcPct val="20000"/>
              </a:spcBef>
              <a:spcAft>
                <a:spcPct val="0"/>
              </a:spcAft>
              <a:buChar char="»"/>
              <a:defRPr sz="2000">
                <a:solidFill>
                  <a:schemeClr val="bg1"/>
                </a:solidFill>
                <a:latin typeface="+mn-lt"/>
              </a:defRPr>
            </a:lvl8pPr>
            <a:lvl9pPr marL="3946210" indent="-228581" algn="l" rtl="0" eaLnBrk="1" fontAlgn="base" hangingPunct="1">
              <a:spcBef>
                <a:spcPct val="20000"/>
              </a:spcBef>
              <a:spcAft>
                <a:spcPct val="0"/>
              </a:spcAft>
              <a:buChar char="»"/>
              <a:defRPr sz="2000">
                <a:solidFill>
                  <a:schemeClr val="bg1"/>
                </a:solidFill>
                <a:latin typeface="+mn-lt"/>
              </a:defRPr>
            </a:lvl9pPr>
          </a:lstStyle>
          <a:p>
            <a:pPr marL="0" indent="0">
              <a:buFont typeface="Wingdings" pitchFamily="2" charset="2"/>
              <a:buNone/>
              <a:defRPr/>
            </a:pPr>
            <a:r>
              <a:rPr lang="en-GB" sz="2000" b="1" kern="0" dirty="0" smtClean="0">
                <a:solidFill>
                  <a:srgbClr val="8AAD00"/>
                </a:solidFill>
                <a:latin typeface="Courier New" pitchFamily="49" charset="0"/>
                <a:cs typeface="Courier New" pitchFamily="49" charset="0"/>
              </a:rPr>
              <a:t>__global__ void</a:t>
            </a:r>
            <a:r>
              <a:rPr lang="en-GB" sz="2000" b="1" kern="0" dirty="0" smtClean="0">
                <a:latin typeface="Courier New" pitchFamily="49" charset="0"/>
                <a:cs typeface="Courier New" pitchFamily="49" charset="0"/>
              </a:rPr>
              <a:t> stencil_1d(</a:t>
            </a:r>
            <a:r>
              <a:rPr lang="en-GB" sz="2000" b="1" kern="0" dirty="0" err="1" smtClean="0">
                <a:solidFill>
                  <a:srgbClr val="8AAD00"/>
                </a:solidFill>
                <a:latin typeface="Courier New" pitchFamily="49" charset="0"/>
                <a:cs typeface="Courier New" pitchFamily="49" charset="0"/>
              </a:rPr>
              <a:t>int</a:t>
            </a:r>
            <a:r>
              <a:rPr lang="en-GB" sz="2000" b="1" kern="0" dirty="0" smtClean="0">
                <a:latin typeface="Courier New" pitchFamily="49" charset="0"/>
                <a:cs typeface="Courier New" pitchFamily="49" charset="0"/>
              </a:rPr>
              <a:t> *in, </a:t>
            </a:r>
            <a:r>
              <a:rPr lang="en-GB" sz="2000" b="1" kern="0" dirty="0" err="1" smtClean="0">
                <a:solidFill>
                  <a:srgbClr val="8AAD00"/>
                </a:solidFill>
                <a:latin typeface="Courier New" pitchFamily="49" charset="0"/>
                <a:cs typeface="Courier New" pitchFamily="49" charset="0"/>
              </a:rPr>
              <a:t>int</a:t>
            </a:r>
            <a:r>
              <a:rPr lang="en-GB" sz="2000" b="1" kern="0" dirty="0">
                <a:latin typeface="Courier New" pitchFamily="49" charset="0"/>
                <a:cs typeface="Courier New" pitchFamily="49" charset="0"/>
              </a:rPr>
              <a:t> *out) {</a:t>
            </a:r>
          </a:p>
          <a:p>
            <a:pPr marL="0" indent="0">
              <a:buFont typeface="Wingdings" pitchFamily="2" charset="2"/>
              <a:buNone/>
              <a:defRPr/>
            </a:pPr>
            <a:r>
              <a:rPr lang="en-GB" sz="2000" b="1" kern="0" dirty="0" smtClean="0">
                <a:solidFill>
                  <a:srgbClr val="FF9933"/>
                </a:solidFill>
                <a:latin typeface="Courier New" pitchFamily="49" charset="0"/>
                <a:cs typeface="Courier New" pitchFamily="49" charset="0"/>
              </a:rPr>
              <a:t>  __shared__ </a:t>
            </a:r>
            <a:r>
              <a:rPr lang="en-GB" sz="2000" b="1" kern="0" dirty="0" err="1" smtClean="0">
                <a:solidFill>
                  <a:srgbClr val="8AAD00"/>
                </a:solidFill>
                <a:latin typeface="Courier New" pitchFamily="49" charset="0"/>
                <a:cs typeface="Courier New" pitchFamily="49" charset="0"/>
              </a:rPr>
              <a:t>int</a:t>
            </a:r>
            <a:r>
              <a:rPr lang="en-GB" sz="2000" b="1" kern="0" dirty="0">
                <a:latin typeface="Courier New" pitchFamily="49" charset="0"/>
                <a:cs typeface="Courier New" pitchFamily="49" charset="0"/>
              </a:rPr>
              <a:t> temp[BLOCK_SIZE + 2 * RADIUS];</a:t>
            </a:r>
          </a:p>
          <a:p>
            <a:pPr marL="0" indent="0">
              <a:buFont typeface="Wingdings" pitchFamily="2" charset="2"/>
              <a:buNone/>
              <a:defRPr/>
            </a:pPr>
            <a:r>
              <a:rPr lang="en-GB" sz="2000" b="1" kern="0" dirty="0" smtClean="0">
                <a:solidFill>
                  <a:srgbClr val="8AAD00"/>
                </a:solidFill>
                <a:latin typeface="Courier New" pitchFamily="49" charset="0"/>
                <a:cs typeface="Courier New" pitchFamily="49" charset="0"/>
              </a:rPr>
              <a:t>  </a:t>
            </a:r>
            <a:r>
              <a:rPr lang="en-GB" sz="2000" b="1" kern="0" dirty="0" err="1" smtClean="0">
                <a:solidFill>
                  <a:srgbClr val="8AAD00"/>
                </a:solidFill>
                <a:latin typeface="Courier New" pitchFamily="49" charset="0"/>
                <a:cs typeface="Courier New" pitchFamily="49" charset="0"/>
              </a:rPr>
              <a:t>int</a:t>
            </a:r>
            <a:r>
              <a:rPr lang="en-GB" sz="2000" b="1" kern="0" dirty="0" smtClean="0">
                <a:solidFill>
                  <a:srgbClr val="B9E700"/>
                </a:solidFill>
                <a:latin typeface="Courier New" pitchFamily="49" charset="0"/>
                <a:cs typeface="Courier New" pitchFamily="49" charset="0"/>
              </a:rPr>
              <a:t> </a:t>
            </a:r>
            <a:r>
              <a:rPr lang="en-GB" sz="2000" b="1" kern="0" dirty="0" err="1">
                <a:latin typeface="Courier New" pitchFamily="49" charset="0"/>
                <a:cs typeface="Courier New" pitchFamily="49" charset="0"/>
              </a:rPr>
              <a:t>gindex</a:t>
            </a:r>
            <a:r>
              <a:rPr lang="en-GB" sz="2000" b="1" kern="0" dirty="0">
                <a:latin typeface="Courier New" pitchFamily="49" charset="0"/>
                <a:cs typeface="Courier New" pitchFamily="49" charset="0"/>
              </a:rPr>
              <a:t> = </a:t>
            </a:r>
            <a:r>
              <a:rPr lang="en-GB" sz="2000" b="1" kern="0" dirty="0" err="1">
                <a:latin typeface="Courier New" pitchFamily="49" charset="0"/>
                <a:cs typeface="Courier New" pitchFamily="49" charset="0"/>
              </a:rPr>
              <a:t>threadIdx.x</a:t>
            </a:r>
            <a:r>
              <a:rPr lang="en-GB" sz="2000" b="1" kern="0" dirty="0">
                <a:latin typeface="Courier New" pitchFamily="49" charset="0"/>
                <a:cs typeface="Courier New" pitchFamily="49" charset="0"/>
              </a:rPr>
              <a:t> + </a:t>
            </a:r>
            <a:r>
              <a:rPr lang="en-GB" sz="2000" b="1" kern="0" dirty="0" err="1">
                <a:latin typeface="Courier New" pitchFamily="49" charset="0"/>
                <a:cs typeface="Courier New" pitchFamily="49" charset="0"/>
              </a:rPr>
              <a:t>blockIdx.x</a:t>
            </a:r>
            <a:r>
              <a:rPr lang="en-GB" sz="2000" b="1" kern="0" dirty="0">
                <a:latin typeface="Courier New" pitchFamily="49" charset="0"/>
                <a:cs typeface="Courier New" pitchFamily="49" charset="0"/>
              </a:rPr>
              <a:t> * </a:t>
            </a:r>
            <a:r>
              <a:rPr lang="en-GB" sz="2000" b="1" kern="0" dirty="0" err="1">
                <a:latin typeface="Courier New" pitchFamily="49" charset="0"/>
                <a:cs typeface="Courier New" pitchFamily="49" charset="0"/>
              </a:rPr>
              <a:t>blockDim.x</a:t>
            </a:r>
            <a:r>
              <a:rPr lang="en-GB" sz="2000" b="1" kern="0" dirty="0">
                <a:latin typeface="Courier New" pitchFamily="49" charset="0"/>
                <a:cs typeface="Courier New" pitchFamily="49" charset="0"/>
              </a:rPr>
              <a:t>;</a:t>
            </a:r>
          </a:p>
          <a:p>
            <a:pPr marL="0" indent="0">
              <a:buFont typeface="Wingdings" pitchFamily="2" charset="2"/>
              <a:buNone/>
              <a:defRPr/>
            </a:pPr>
            <a:r>
              <a:rPr lang="en-GB" sz="2000" b="1" kern="0" dirty="0" smtClean="0">
                <a:solidFill>
                  <a:srgbClr val="8AAD00"/>
                </a:solidFill>
                <a:latin typeface="Courier New" pitchFamily="49" charset="0"/>
                <a:cs typeface="Courier New" pitchFamily="49" charset="0"/>
              </a:rPr>
              <a:t>  </a:t>
            </a:r>
            <a:r>
              <a:rPr lang="en-GB" sz="2000" b="1" kern="0" dirty="0" err="1" smtClean="0">
                <a:solidFill>
                  <a:srgbClr val="8AAD00"/>
                </a:solidFill>
                <a:latin typeface="Courier New" pitchFamily="49" charset="0"/>
                <a:cs typeface="Courier New" pitchFamily="49" charset="0"/>
              </a:rPr>
              <a:t>int</a:t>
            </a:r>
            <a:r>
              <a:rPr lang="en-GB" sz="2000" b="1" kern="0" dirty="0" smtClean="0">
                <a:solidFill>
                  <a:srgbClr val="B9E700"/>
                </a:solidFill>
                <a:latin typeface="Courier New" pitchFamily="49" charset="0"/>
                <a:cs typeface="Courier New" pitchFamily="49" charset="0"/>
              </a:rPr>
              <a:t> </a:t>
            </a:r>
            <a:r>
              <a:rPr lang="en-GB" sz="2000" b="1" kern="0" dirty="0" err="1" smtClean="0">
                <a:latin typeface="Courier New" pitchFamily="49" charset="0"/>
                <a:cs typeface="Courier New" pitchFamily="49" charset="0"/>
              </a:rPr>
              <a:t>lindex</a:t>
            </a:r>
            <a:r>
              <a:rPr lang="en-GB" sz="2000" b="1" kern="0" dirty="0" smtClean="0">
                <a:latin typeface="Courier New" pitchFamily="49" charset="0"/>
                <a:cs typeface="Courier New" pitchFamily="49" charset="0"/>
              </a:rPr>
              <a:t> = </a:t>
            </a:r>
            <a:r>
              <a:rPr lang="en-GB" sz="2000" b="1" kern="0" dirty="0" err="1" smtClean="0">
                <a:latin typeface="Courier New" pitchFamily="49" charset="0"/>
                <a:cs typeface="Courier New" pitchFamily="49" charset="0"/>
              </a:rPr>
              <a:t>threadIdx.x</a:t>
            </a:r>
            <a:r>
              <a:rPr lang="en-GB" sz="2000" b="1" kern="0" dirty="0" smtClean="0">
                <a:latin typeface="Courier New" pitchFamily="49" charset="0"/>
                <a:cs typeface="Courier New" pitchFamily="49" charset="0"/>
              </a:rPr>
              <a:t> + RADIUS;</a:t>
            </a:r>
          </a:p>
          <a:p>
            <a:pPr marL="0" indent="0">
              <a:buFont typeface="Wingdings" pitchFamily="2" charset="2"/>
              <a:buNone/>
              <a:defRPr/>
            </a:pPr>
            <a:endParaRPr lang="en-GB" sz="2000" b="1" kern="0" dirty="0" smtClean="0">
              <a:solidFill>
                <a:srgbClr val="FFFFFF"/>
              </a:solidFill>
              <a:latin typeface="Courier New" pitchFamily="49" charset="0"/>
              <a:cs typeface="Courier New" pitchFamily="49" charset="0"/>
            </a:endParaRPr>
          </a:p>
          <a:p>
            <a:pPr marL="0" indent="0">
              <a:buFont typeface="Wingdings" pitchFamily="2" charset="2"/>
              <a:buNone/>
              <a:defRPr/>
            </a:pPr>
            <a:r>
              <a:rPr lang="en-GB" sz="2000" b="1" i="1" kern="0" dirty="0" smtClean="0">
                <a:solidFill>
                  <a:srgbClr val="808080"/>
                </a:solidFill>
                <a:latin typeface="Courier New" pitchFamily="49" charset="0"/>
                <a:cs typeface="Courier New" pitchFamily="49" charset="0"/>
              </a:rPr>
              <a:t>  </a:t>
            </a:r>
            <a:r>
              <a:rPr lang="en-GB" sz="2000" b="1" i="1" kern="0" dirty="0" smtClean="0">
                <a:solidFill>
                  <a:schemeClr val="accent6">
                    <a:lumMod val="75000"/>
                  </a:schemeClr>
                </a:solidFill>
                <a:latin typeface="Courier New" pitchFamily="49" charset="0"/>
                <a:cs typeface="Courier New" pitchFamily="49" charset="0"/>
              </a:rPr>
              <a:t>// Read input elements into shared memory</a:t>
            </a:r>
          </a:p>
          <a:p>
            <a:pPr marL="0" indent="0">
              <a:buFont typeface="Wingdings" pitchFamily="2" charset="2"/>
              <a:buNone/>
              <a:defRPr/>
            </a:pPr>
            <a:r>
              <a:rPr lang="en-GB" sz="2000" b="1" kern="0" dirty="0" smtClean="0">
                <a:solidFill>
                  <a:srgbClr val="FFFFFF"/>
                </a:solidFill>
                <a:latin typeface="Courier New" pitchFamily="49" charset="0"/>
                <a:cs typeface="Courier New" pitchFamily="49" charset="0"/>
              </a:rPr>
              <a:t>  </a:t>
            </a:r>
            <a:r>
              <a:rPr lang="en-GB" sz="2000" b="1" kern="0" dirty="0" smtClean="0">
                <a:latin typeface="Courier New" pitchFamily="49" charset="0"/>
                <a:cs typeface="Courier New" pitchFamily="49" charset="0"/>
              </a:rPr>
              <a:t>temp[</a:t>
            </a:r>
            <a:r>
              <a:rPr lang="en-GB" sz="2000" b="1" kern="0" dirty="0" err="1" smtClean="0">
                <a:latin typeface="Courier New" pitchFamily="49" charset="0"/>
                <a:cs typeface="Courier New" pitchFamily="49" charset="0"/>
              </a:rPr>
              <a:t>lindex</a:t>
            </a:r>
            <a:r>
              <a:rPr lang="en-GB" sz="2000" b="1" kern="0" dirty="0" smtClean="0">
                <a:latin typeface="Courier New" pitchFamily="49" charset="0"/>
                <a:cs typeface="Courier New" pitchFamily="49" charset="0"/>
              </a:rPr>
              <a:t>] = in[</a:t>
            </a:r>
            <a:r>
              <a:rPr lang="en-GB" sz="2000" b="1" kern="0" dirty="0" err="1" smtClean="0">
                <a:latin typeface="Courier New" pitchFamily="49" charset="0"/>
                <a:cs typeface="Courier New" pitchFamily="49" charset="0"/>
              </a:rPr>
              <a:t>gindex</a:t>
            </a:r>
            <a:r>
              <a:rPr lang="en-GB" sz="2000" b="1" kern="0" dirty="0" smtClean="0">
                <a:latin typeface="Courier New" pitchFamily="49" charset="0"/>
                <a:cs typeface="Courier New" pitchFamily="49" charset="0"/>
              </a:rPr>
              <a:t>];</a:t>
            </a:r>
          </a:p>
          <a:p>
            <a:pPr marL="0" indent="0">
              <a:buFont typeface="Wingdings" pitchFamily="2" charset="2"/>
              <a:buNone/>
              <a:defRPr/>
            </a:pPr>
            <a:r>
              <a:rPr lang="en-GB" sz="2000" b="1" kern="0" dirty="0" smtClean="0">
                <a:latin typeface="Courier New" pitchFamily="49" charset="0"/>
                <a:cs typeface="Courier New" pitchFamily="49" charset="0"/>
              </a:rPr>
              <a:t>  if (</a:t>
            </a:r>
            <a:r>
              <a:rPr lang="en-GB" sz="2000" b="1" kern="0" dirty="0" err="1" smtClean="0">
                <a:latin typeface="Courier New" pitchFamily="49" charset="0"/>
                <a:cs typeface="Courier New" pitchFamily="49" charset="0"/>
              </a:rPr>
              <a:t>threadIdx.x</a:t>
            </a:r>
            <a:r>
              <a:rPr lang="en-GB" sz="2000" b="1" kern="0" dirty="0" smtClean="0">
                <a:latin typeface="Courier New" pitchFamily="49" charset="0"/>
                <a:cs typeface="Courier New" pitchFamily="49" charset="0"/>
              </a:rPr>
              <a:t> &lt; RADIUS) {</a:t>
            </a:r>
          </a:p>
          <a:p>
            <a:pPr marL="0" indent="0">
              <a:buFont typeface="Wingdings" pitchFamily="2" charset="2"/>
              <a:buNone/>
              <a:defRPr/>
            </a:pPr>
            <a:r>
              <a:rPr lang="en-GB" sz="2000" b="1" kern="0" dirty="0" smtClean="0">
                <a:latin typeface="Courier New" pitchFamily="49" charset="0"/>
                <a:cs typeface="Courier New" pitchFamily="49" charset="0"/>
              </a:rPr>
              <a:t>    temp[</a:t>
            </a:r>
            <a:r>
              <a:rPr lang="en-GB" sz="2000" b="1" kern="0" dirty="0" err="1" smtClean="0">
                <a:latin typeface="Courier New" pitchFamily="49" charset="0"/>
                <a:cs typeface="Courier New" pitchFamily="49" charset="0"/>
              </a:rPr>
              <a:t>lindex</a:t>
            </a:r>
            <a:r>
              <a:rPr lang="en-GB" sz="2000" b="1" kern="0" dirty="0" smtClean="0">
                <a:latin typeface="Courier New" pitchFamily="49" charset="0"/>
                <a:cs typeface="Courier New" pitchFamily="49" charset="0"/>
              </a:rPr>
              <a:t> - RADIUS] = in[</a:t>
            </a:r>
            <a:r>
              <a:rPr lang="en-GB" sz="2000" b="1" kern="0" dirty="0" err="1" smtClean="0">
                <a:latin typeface="Courier New" pitchFamily="49" charset="0"/>
                <a:cs typeface="Courier New" pitchFamily="49" charset="0"/>
              </a:rPr>
              <a:t>gindex</a:t>
            </a:r>
            <a:r>
              <a:rPr lang="en-GB" sz="2000" b="1" kern="0" dirty="0" smtClean="0">
                <a:latin typeface="Courier New" pitchFamily="49" charset="0"/>
                <a:cs typeface="Courier New" pitchFamily="49" charset="0"/>
              </a:rPr>
              <a:t> - RADIUS];</a:t>
            </a:r>
          </a:p>
          <a:p>
            <a:pPr marL="0" indent="0">
              <a:buFont typeface="Wingdings" pitchFamily="2" charset="2"/>
              <a:buNone/>
              <a:defRPr/>
            </a:pPr>
            <a:r>
              <a:rPr lang="en-GB" sz="2000" b="1" kern="0" dirty="0" smtClean="0">
                <a:latin typeface="Courier New" pitchFamily="49" charset="0"/>
                <a:cs typeface="Courier New" pitchFamily="49" charset="0"/>
              </a:rPr>
              <a:t>    temp[</a:t>
            </a:r>
            <a:r>
              <a:rPr lang="en-GB" sz="2000" b="1" kern="0" dirty="0" err="1" smtClean="0">
                <a:latin typeface="Courier New" pitchFamily="49" charset="0"/>
                <a:cs typeface="Courier New" pitchFamily="49" charset="0"/>
              </a:rPr>
              <a:t>lindex</a:t>
            </a:r>
            <a:r>
              <a:rPr lang="en-GB" sz="2000" b="1" kern="0" dirty="0" smtClean="0">
                <a:latin typeface="Courier New" pitchFamily="49" charset="0"/>
                <a:cs typeface="Courier New" pitchFamily="49" charset="0"/>
              </a:rPr>
              <a:t> + BLOCK_SIZE] = </a:t>
            </a:r>
          </a:p>
          <a:p>
            <a:pPr marL="0" indent="0">
              <a:buFont typeface="Wingdings" pitchFamily="2" charset="2"/>
              <a:buNone/>
              <a:defRPr/>
            </a:pPr>
            <a:r>
              <a:rPr lang="en-GB" sz="2000" b="1" kern="0" dirty="0" smtClean="0">
                <a:latin typeface="Courier New" pitchFamily="49" charset="0"/>
                <a:cs typeface="Courier New" pitchFamily="49" charset="0"/>
              </a:rPr>
              <a:t>      in[</a:t>
            </a:r>
            <a:r>
              <a:rPr lang="en-GB" sz="2000" b="1" kern="0" dirty="0" err="1" smtClean="0">
                <a:latin typeface="Courier New" pitchFamily="49" charset="0"/>
                <a:cs typeface="Courier New" pitchFamily="49" charset="0"/>
              </a:rPr>
              <a:t>gindex</a:t>
            </a:r>
            <a:r>
              <a:rPr lang="en-GB" sz="2000" b="1" kern="0" dirty="0" smtClean="0">
                <a:latin typeface="Courier New" pitchFamily="49" charset="0"/>
                <a:cs typeface="Courier New" pitchFamily="49" charset="0"/>
              </a:rPr>
              <a:t> + BLOCK_SIZE];</a:t>
            </a:r>
          </a:p>
          <a:p>
            <a:pPr marL="0" indent="0">
              <a:buFont typeface="Wingdings" pitchFamily="2" charset="2"/>
              <a:buNone/>
              <a:defRPr/>
            </a:pPr>
            <a:r>
              <a:rPr lang="en-GB" sz="2000" b="1" kern="0" dirty="0" smtClean="0">
                <a:latin typeface="Courier New" pitchFamily="49" charset="0"/>
                <a:cs typeface="Courier New" pitchFamily="49" charset="0"/>
              </a:rPr>
              <a:t>  }</a:t>
            </a:r>
          </a:p>
        </p:txBody>
      </p:sp>
      <p:sp>
        <p:nvSpPr>
          <p:cNvPr id="98" name="Title 1"/>
          <p:cNvSpPr txBox="1">
            <a:spLocks/>
          </p:cNvSpPr>
          <p:nvPr/>
        </p:nvSpPr>
        <p:spPr>
          <a:xfrm>
            <a:off x="457199" y="60476"/>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Örnek</a:t>
            </a:r>
            <a:r>
              <a:rPr lang="en-US" dirty="0" smtClean="0"/>
              <a:t> problem: 1D-stencil</a:t>
            </a:r>
            <a:endParaRPr lang="en-US" dirty="0"/>
          </a:p>
        </p:txBody>
      </p:sp>
      <p:sp>
        <p:nvSpPr>
          <p:cNvPr id="100" name="Slide Number Placeholder 99"/>
          <p:cNvSpPr>
            <a:spLocks noGrp="1"/>
          </p:cNvSpPr>
          <p:nvPr>
            <p:ph type="sldNum" sz="quarter" idx="12"/>
          </p:nvPr>
        </p:nvSpPr>
        <p:spPr>
          <a:xfrm>
            <a:off x="7937500" y="361016"/>
            <a:ext cx="825500" cy="365125"/>
          </a:xfrm>
        </p:spPr>
        <p:txBody>
          <a:bodyPr/>
          <a:lstStyle/>
          <a:p>
            <a:fld id="{57AF16DE-A0D5-4438-950F-5B1E159C2C28}" type="slidenum">
              <a:rPr lang="en-US" smtClean="0"/>
              <a:t>138</a:t>
            </a:fld>
            <a:endParaRPr lang="en-US" dirty="0"/>
          </a:p>
        </p:txBody>
      </p:sp>
    </p:spTree>
    <p:extLst>
      <p:ext uri="{BB962C8B-B14F-4D97-AF65-F5344CB8AC3E}">
        <p14:creationId xmlns:p14="http://schemas.microsoft.com/office/powerpoint/2010/main" val="835694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fade">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xEl>
                                              <p:pRg st="5" end="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xEl>
                                              <p:pRg st="7" end="7"/>
                                            </p:txEl>
                                          </p:spTgt>
                                        </p:tgtEl>
                                        <p:attrNameLst>
                                          <p:attrName>style.visibility</p:attrName>
                                        </p:attrNameLst>
                                      </p:cBhvr>
                                      <p:to>
                                        <p:strVal val="visible"/>
                                      </p:to>
                                    </p:set>
                                    <p:animEffect transition="in" filter="fade">
                                      <p:cBhvr>
                                        <p:cTn id="26" dur="500"/>
                                        <p:tgtEl>
                                          <p:spTgt spid="5">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animEffect transition="in" filter="fade">
                                      <p:cBhvr>
                                        <p:cTn id="29" dur="500"/>
                                        <p:tgtEl>
                                          <p:spTgt spid="5">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xEl>
                                              <p:pRg st="9" end="9"/>
                                            </p:txEl>
                                          </p:spTgt>
                                        </p:tgtEl>
                                        <p:attrNameLst>
                                          <p:attrName>style.visibility</p:attrName>
                                        </p:attrNameLst>
                                      </p:cBhvr>
                                      <p:to>
                                        <p:strVal val="visible"/>
                                      </p:to>
                                    </p:set>
                                    <p:animEffect transition="in" filter="fade">
                                      <p:cBhvr>
                                        <p:cTn id="34" dur="500"/>
                                        <p:tgtEl>
                                          <p:spTgt spid="5">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animEffect transition="in" filter="fade">
                                      <p:cBhvr>
                                        <p:cTn id="39" dur="500"/>
                                        <p:tgtEl>
                                          <p:spTgt spid="5">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1" end="11"/>
                                            </p:txEl>
                                          </p:spTgt>
                                        </p:tgtEl>
                                        <p:attrNameLst>
                                          <p:attrName>style.visibility</p:attrName>
                                        </p:attrNameLst>
                                      </p:cBhvr>
                                      <p:to>
                                        <p:strVal val="visible"/>
                                      </p:to>
                                    </p:set>
                                    <p:animEffect transition="in" filter="fade">
                                      <p:cBhvr>
                                        <p:cTn id="4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98" name="Title 1"/>
          <p:cNvSpPr txBox="1">
            <a:spLocks/>
          </p:cNvSpPr>
          <p:nvPr/>
        </p:nvSpPr>
        <p:spPr>
          <a:xfrm>
            <a:off x="457199" y="60476"/>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Örnek</a:t>
            </a:r>
            <a:r>
              <a:rPr lang="en-US" dirty="0" smtClean="0"/>
              <a:t> problem: 1D-stencil</a:t>
            </a:r>
            <a:endParaRPr lang="en-US" dirty="0"/>
          </a:p>
        </p:txBody>
      </p:sp>
      <p:sp>
        <p:nvSpPr>
          <p:cNvPr id="6" name="Content Placeholder 2"/>
          <p:cNvSpPr txBox="1">
            <a:spLocks/>
          </p:cNvSpPr>
          <p:nvPr/>
        </p:nvSpPr>
        <p:spPr>
          <a:xfrm>
            <a:off x="76200" y="1600200"/>
            <a:ext cx="8874276" cy="4724400"/>
          </a:xfrm>
          <a:prstGeom prst="rect">
            <a:avLst/>
          </a:prstGeom>
        </p:spPr>
        <p:txBody>
          <a:bodyPr/>
          <a:lstStyle>
            <a:lvl1pPr marL="342900" indent="-342900" algn="l" rtl="0" fontAlgn="base">
              <a:spcBef>
                <a:spcPct val="20000"/>
              </a:spcBef>
              <a:spcAft>
                <a:spcPct val="0"/>
              </a:spcAft>
              <a:buSzPct val="100000"/>
              <a:buBlip>
                <a:blip r:embed="rId2"/>
              </a:buBlip>
              <a:defRPr sz="2400" b="1">
                <a:solidFill>
                  <a:schemeClr val="tx1"/>
                </a:solidFill>
                <a:latin typeface="Trebuchet MS" pitchFamily="34" charset="0"/>
                <a:ea typeface="+mn-ea"/>
                <a:cs typeface="+mn-cs"/>
              </a:defRPr>
            </a:lvl1pPr>
            <a:lvl2pPr marL="914400" indent="-342900" algn="l" rtl="0" fontAlgn="base">
              <a:spcBef>
                <a:spcPct val="20000"/>
              </a:spcBef>
              <a:spcAft>
                <a:spcPct val="0"/>
              </a:spcAft>
              <a:buSzPct val="100000"/>
              <a:buBlip>
                <a:blip r:embed="rId2"/>
              </a:buBlip>
              <a:defRPr sz="2000" b="1">
                <a:solidFill>
                  <a:schemeClr val="tx1"/>
                </a:solidFill>
                <a:latin typeface="Trebuchet MS" pitchFamily="34" charset="0"/>
              </a:defRPr>
            </a:lvl2pPr>
            <a:lvl3pPr marL="1371600" indent="-282575" algn="l" rtl="0" fontAlgn="base">
              <a:spcBef>
                <a:spcPct val="20000"/>
              </a:spcBef>
              <a:spcAft>
                <a:spcPct val="0"/>
              </a:spcAft>
              <a:buSzPct val="100000"/>
              <a:buBlip>
                <a:blip r:embed="rId2"/>
              </a:buBlip>
              <a:defRPr sz="2400" b="1">
                <a:solidFill>
                  <a:schemeClr val="tx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indent="0">
              <a:buFontTx/>
              <a:buNone/>
              <a:defRPr/>
            </a:pPr>
            <a:r>
              <a:rPr lang="en-GB" sz="2800" i="1" dirty="0" smtClean="0">
                <a:solidFill>
                  <a:schemeClr val="bg2"/>
                </a:solidFill>
                <a:latin typeface="Courier New" pitchFamily="49" charset="0"/>
                <a:cs typeface="Courier New" pitchFamily="49" charset="0"/>
              </a:rPr>
              <a:t> </a:t>
            </a:r>
            <a:r>
              <a:rPr lang="en-GB" i="1" dirty="0" smtClean="0">
                <a:solidFill>
                  <a:schemeClr val="bg2"/>
                </a:solidFill>
                <a:latin typeface="Courier New" pitchFamily="49" charset="0"/>
                <a:cs typeface="Courier New" pitchFamily="49" charset="0"/>
              </a:rPr>
              <a:t> </a:t>
            </a:r>
            <a:r>
              <a:rPr lang="en-GB" i="1" dirty="0" smtClean="0">
                <a:solidFill>
                  <a:schemeClr val="accent6">
                    <a:lumMod val="75000"/>
                  </a:schemeClr>
                </a:solidFill>
                <a:latin typeface="Courier New" pitchFamily="49" charset="0"/>
                <a:cs typeface="Courier New" pitchFamily="49" charset="0"/>
              </a:rPr>
              <a:t>// Apply the stencil</a:t>
            </a:r>
          </a:p>
          <a:p>
            <a:pPr marL="0" indent="0">
              <a:buFontTx/>
              <a:buNone/>
              <a:defRPr/>
            </a:pPr>
            <a:r>
              <a:rPr lang="en-GB" dirty="0" smtClean="0">
                <a:solidFill>
                  <a:srgbClr val="FFFFFF"/>
                </a:solidFill>
                <a:latin typeface="Courier New" pitchFamily="49" charset="0"/>
                <a:cs typeface="Courier New" pitchFamily="49" charset="0"/>
              </a:rPr>
              <a:t>  </a:t>
            </a:r>
            <a:r>
              <a:rPr lang="en-GB" dirty="0" err="1" smtClean="0">
                <a:solidFill>
                  <a:schemeClr val="accent3"/>
                </a:solidFill>
                <a:latin typeface="Courier New" pitchFamily="49" charset="0"/>
                <a:cs typeface="Courier New" pitchFamily="49" charset="0"/>
              </a:rPr>
              <a:t>int</a:t>
            </a:r>
            <a:r>
              <a:rPr lang="en-GB" dirty="0" smtClean="0">
                <a:solidFill>
                  <a:schemeClr val="accent3"/>
                </a:solidFill>
                <a:latin typeface="Courier New" pitchFamily="49" charset="0"/>
                <a:cs typeface="Courier New" pitchFamily="49" charset="0"/>
              </a:rPr>
              <a:t> </a:t>
            </a:r>
            <a:r>
              <a:rPr lang="en-GB" dirty="0" smtClean="0">
                <a:latin typeface="Courier New" pitchFamily="49" charset="0"/>
                <a:cs typeface="Courier New" pitchFamily="49" charset="0"/>
              </a:rPr>
              <a:t>result = 0;</a:t>
            </a:r>
          </a:p>
          <a:p>
            <a:pPr marL="0" indent="0">
              <a:buFontTx/>
              <a:buNone/>
              <a:defRPr/>
            </a:pPr>
            <a:r>
              <a:rPr lang="en-GB" dirty="0" smtClean="0">
                <a:solidFill>
                  <a:srgbClr val="FFFFFF"/>
                </a:solidFill>
                <a:latin typeface="Courier New" pitchFamily="49" charset="0"/>
                <a:cs typeface="Courier New" pitchFamily="49" charset="0"/>
              </a:rPr>
              <a:t>  </a:t>
            </a:r>
            <a:r>
              <a:rPr lang="en-GB" dirty="0" smtClean="0">
                <a:latin typeface="Courier New" pitchFamily="49" charset="0"/>
                <a:cs typeface="Courier New" pitchFamily="49" charset="0"/>
              </a:rPr>
              <a:t>for (</a:t>
            </a:r>
            <a:r>
              <a:rPr lang="en-GB" dirty="0" err="1">
                <a:solidFill>
                  <a:schemeClr val="accent3"/>
                </a:solidFill>
                <a:latin typeface="Courier New" pitchFamily="49" charset="0"/>
                <a:cs typeface="Courier New" pitchFamily="49" charset="0"/>
              </a:rPr>
              <a:t>int</a:t>
            </a:r>
            <a:r>
              <a:rPr lang="en-GB" dirty="0" smtClean="0">
                <a:solidFill>
                  <a:schemeClr val="accent3"/>
                </a:solidFill>
                <a:latin typeface="Courier New" pitchFamily="49" charset="0"/>
                <a:cs typeface="Courier New" pitchFamily="49" charset="0"/>
              </a:rPr>
              <a:t> </a:t>
            </a:r>
            <a:r>
              <a:rPr lang="en-GB" dirty="0" smtClean="0">
                <a:latin typeface="Courier New" pitchFamily="49" charset="0"/>
                <a:cs typeface="Courier New" pitchFamily="49" charset="0"/>
              </a:rPr>
              <a:t>o = -RADIUS ; o &lt;= RADIUS ; o++)</a:t>
            </a:r>
          </a:p>
          <a:p>
            <a:pPr marL="0" indent="0">
              <a:buFontTx/>
              <a:buNone/>
              <a:defRPr/>
            </a:pPr>
            <a:r>
              <a:rPr lang="en-GB" dirty="0" smtClean="0">
                <a:latin typeface="Courier New" pitchFamily="49" charset="0"/>
                <a:cs typeface="Courier New" pitchFamily="49" charset="0"/>
              </a:rPr>
              <a:t>    result += temp[</a:t>
            </a:r>
            <a:r>
              <a:rPr lang="en-GB" dirty="0" err="1" smtClean="0">
                <a:latin typeface="Courier New" pitchFamily="49" charset="0"/>
                <a:cs typeface="Courier New" pitchFamily="49" charset="0"/>
              </a:rPr>
              <a:t>lindex</a:t>
            </a:r>
            <a:r>
              <a:rPr lang="en-GB" dirty="0" smtClean="0">
                <a:latin typeface="Courier New" pitchFamily="49" charset="0"/>
                <a:cs typeface="Courier New" pitchFamily="49" charset="0"/>
              </a:rPr>
              <a:t> + o];</a:t>
            </a:r>
          </a:p>
          <a:p>
            <a:pPr marL="0" indent="0">
              <a:buFontTx/>
              <a:buNone/>
              <a:defRPr/>
            </a:pPr>
            <a:endParaRPr lang="en-GB" dirty="0" smtClean="0">
              <a:latin typeface="Courier New" pitchFamily="49" charset="0"/>
              <a:cs typeface="Courier New" pitchFamily="49" charset="0"/>
            </a:endParaRPr>
          </a:p>
          <a:p>
            <a:pPr marL="0" indent="0">
              <a:buFontTx/>
              <a:buNone/>
              <a:defRPr/>
            </a:pPr>
            <a:r>
              <a:rPr lang="en-GB" i="1" dirty="0" smtClean="0">
                <a:latin typeface="Courier New" pitchFamily="49" charset="0"/>
                <a:cs typeface="Courier New" pitchFamily="49" charset="0"/>
              </a:rPr>
              <a:t>  // Store the result</a:t>
            </a:r>
          </a:p>
          <a:p>
            <a:pPr marL="0" indent="0">
              <a:buFontTx/>
              <a:buNone/>
              <a:defRPr/>
            </a:pPr>
            <a:r>
              <a:rPr lang="en-GB" dirty="0" smtClean="0">
                <a:latin typeface="Courier New" pitchFamily="49" charset="0"/>
                <a:cs typeface="Courier New" pitchFamily="49" charset="0"/>
              </a:rPr>
              <a:t>  out[</a:t>
            </a:r>
            <a:r>
              <a:rPr lang="en-GB" dirty="0" err="1" smtClean="0">
                <a:latin typeface="Courier New" pitchFamily="49" charset="0"/>
                <a:cs typeface="Courier New" pitchFamily="49" charset="0"/>
              </a:rPr>
              <a:t>gindex</a:t>
            </a:r>
            <a:r>
              <a:rPr lang="en-GB" dirty="0" smtClean="0">
                <a:latin typeface="Courier New" pitchFamily="49" charset="0"/>
                <a:cs typeface="Courier New" pitchFamily="49" charset="0"/>
              </a:rPr>
              <a:t>] = result;</a:t>
            </a:r>
          </a:p>
          <a:p>
            <a:pPr marL="0" indent="0">
              <a:buFontTx/>
              <a:buNone/>
              <a:defRPr/>
            </a:pPr>
            <a:r>
              <a:rPr lang="en-GB" dirty="0" smtClean="0">
                <a:latin typeface="Courier New" pitchFamily="49" charset="0"/>
                <a:cs typeface="Courier New" pitchFamily="49" charset="0"/>
              </a:rPr>
              <a:t>}</a:t>
            </a:r>
            <a:endParaRPr lang="en-GB" dirty="0">
              <a:latin typeface="Courier New" pitchFamily="49" charset="0"/>
              <a:cs typeface="Courier New" pitchFamily="49" charset="0"/>
            </a:endParaRPr>
          </a:p>
        </p:txBody>
      </p:sp>
      <p:sp>
        <p:nvSpPr>
          <p:cNvPr id="7" name="Slide Number Placeholder 6"/>
          <p:cNvSpPr>
            <a:spLocks noGrp="1"/>
          </p:cNvSpPr>
          <p:nvPr>
            <p:ph type="sldNum" sz="quarter" idx="12"/>
          </p:nvPr>
        </p:nvSpPr>
        <p:spPr>
          <a:xfrm>
            <a:off x="8013700" y="361016"/>
            <a:ext cx="749300" cy="365125"/>
          </a:xfrm>
        </p:spPr>
        <p:txBody>
          <a:bodyPr/>
          <a:lstStyle/>
          <a:p>
            <a:fld id="{57AF16DE-A0D5-4438-950F-5B1E159C2C28}" type="slidenum">
              <a:rPr lang="en-US" smtClean="0"/>
              <a:t>139</a:t>
            </a:fld>
            <a:endParaRPr lang="en-US" dirty="0"/>
          </a:p>
        </p:txBody>
      </p:sp>
    </p:spTree>
    <p:extLst>
      <p:ext uri="{BB962C8B-B14F-4D97-AF65-F5344CB8AC3E}">
        <p14:creationId xmlns:p14="http://schemas.microsoft.com/office/powerpoint/2010/main" val="134959526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a:xfrm>
            <a:off x="-982389" y="234002"/>
            <a:ext cx="9144000" cy="1388604"/>
          </a:xfrm>
        </p:spPr>
        <p:txBody>
          <a:bodyPr/>
          <a:lstStyle/>
          <a:p>
            <a:pPr algn="ctr"/>
            <a:r>
              <a:rPr lang="tr-TR" dirty="0">
                <a:latin typeface="Arial" charset="0"/>
              </a:rPr>
              <a:t>a</a:t>
            </a:r>
            <a:r>
              <a:rPr lang="tr-TR" sz="3600" dirty="0" smtClean="0">
                <a:latin typeface="Arial" charset="0"/>
              </a:rPr>
              <a:t>ma bazıları </a:t>
            </a:r>
            <a:r>
              <a:rPr lang="tr-TR" sz="3600" dirty="0" err="1" smtClean="0">
                <a:latin typeface="Arial" charset="0"/>
              </a:rPr>
              <a:t>dğour</a:t>
            </a:r>
            <a:r>
              <a:rPr lang="tr-TR" sz="3600" dirty="0" smtClean="0">
                <a:latin typeface="Arial" charset="0"/>
              </a:rPr>
              <a:t> tahmin </a:t>
            </a:r>
            <a:br>
              <a:rPr lang="tr-TR" sz="3600" dirty="0" smtClean="0">
                <a:latin typeface="Arial" charset="0"/>
              </a:rPr>
            </a:br>
            <a:r>
              <a:rPr lang="tr-TR" sz="3600" dirty="0" smtClean="0">
                <a:latin typeface="Arial" charset="0"/>
              </a:rPr>
              <a:t>edebilmişti</a:t>
            </a:r>
            <a:endParaRPr lang="en-US" sz="3600" dirty="0" smtClean="0">
              <a:latin typeface="Arial" charset="0"/>
            </a:endParaRPr>
          </a:p>
        </p:txBody>
      </p:sp>
      <p:sp>
        <p:nvSpPr>
          <p:cNvPr id="106502" name="Rectangle 6"/>
          <p:cNvSpPr>
            <a:spLocks noGrp="1" noChangeArrowheads="1"/>
          </p:cNvSpPr>
          <p:nvPr>
            <p:ph type="body" idx="1"/>
          </p:nvPr>
        </p:nvSpPr>
        <p:spPr>
          <a:xfrm>
            <a:off x="170888" y="1876606"/>
            <a:ext cx="8757465" cy="5413375"/>
          </a:xfrm>
        </p:spPr>
        <p:txBody>
          <a:bodyPr>
            <a:normAutofit/>
          </a:bodyPr>
          <a:lstStyle/>
          <a:p>
            <a:pPr marL="0" indent="0">
              <a:buNone/>
            </a:pPr>
            <a:r>
              <a:rPr lang="en-US" sz="3600" dirty="0" smtClean="0">
                <a:solidFill>
                  <a:srgbClr val="000000"/>
                </a:solidFill>
              </a:rPr>
              <a:t>“</a:t>
            </a:r>
            <a:r>
              <a:rPr lang="tr-TR" sz="3600" dirty="0" smtClean="0">
                <a:solidFill>
                  <a:srgbClr val="000000"/>
                </a:solidFill>
              </a:rPr>
              <a:t>Gelecekte bilgisayarların ağırlığı en fazla </a:t>
            </a:r>
          </a:p>
          <a:p>
            <a:pPr marL="0" indent="0">
              <a:buNone/>
            </a:pPr>
            <a:r>
              <a:rPr lang="en-US" sz="9600" dirty="0" smtClean="0">
                <a:solidFill>
                  <a:srgbClr val="000000"/>
                </a:solidFill>
                <a:ea typeface="ＭＳ Ｐゴシック" pitchFamily="-109" charset="-128"/>
              </a:rPr>
              <a:t>     1.5 ton</a:t>
            </a:r>
          </a:p>
          <a:p>
            <a:pPr marL="0" indent="0">
              <a:buNone/>
            </a:pPr>
            <a:r>
              <a:rPr lang="en-US" sz="3600" dirty="0" err="1">
                <a:solidFill>
                  <a:srgbClr val="000000"/>
                </a:solidFill>
                <a:ea typeface="ＭＳ Ｐゴシック" pitchFamily="-109" charset="-128"/>
              </a:rPr>
              <a:t>o</a:t>
            </a:r>
            <a:r>
              <a:rPr lang="en-US" sz="3600" dirty="0" err="1" smtClean="0">
                <a:solidFill>
                  <a:srgbClr val="000000"/>
                </a:solidFill>
                <a:ea typeface="ＭＳ Ｐゴシック" pitchFamily="-109" charset="-128"/>
              </a:rPr>
              <a:t>lacak</a:t>
            </a:r>
            <a:r>
              <a:rPr lang="en-US" sz="3600" dirty="0" smtClean="0">
                <a:solidFill>
                  <a:srgbClr val="000000"/>
                </a:solidFill>
                <a:ea typeface="ＭＳ Ｐゴシック" pitchFamily="-109" charset="-128"/>
              </a:rPr>
              <a:t>.”</a:t>
            </a:r>
          </a:p>
          <a:p>
            <a:pPr marL="3657600" lvl="8" indent="0">
              <a:buNone/>
            </a:pPr>
            <a:r>
              <a:rPr lang="en-US" sz="2400" dirty="0" smtClean="0">
                <a:ea typeface="ＭＳ Ｐゴシック" pitchFamily="-109" charset="-128"/>
              </a:rPr>
              <a:t>	Popular Mechanics</a:t>
            </a:r>
            <a:r>
              <a:rPr lang="tr-TR" sz="2400" dirty="0" smtClean="0">
                <a:ea typeface="ＭＳ Ｐゴシック" pitchFamily="-109" charset="-128"/>
              </a:rPr>
              <a:t>, 1949</a:t>
            </a:r>
            <a:endParaRPr lang="en-US" sz="2400" dirty="0" smtClean="0">
              <a:ea typeface="ＭＳ Ｐゴシック" pitchFamily="-109" charset="-128"/>
            </a:endParaRPr>
          </a:p>
          <a:p>
            <a:endParaRPr lang="en-US" sz="2800" dirty="0" smtClean="0"/>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3" name="Slide Number Placeholder 2"/>
          <p:cNvSpPr>
            <a:spLocks noGrp="1"/>
          </p:cNvSpPr>
          <p:nvPr>
            <p:ph type="sldNum" sz="quarter" idx="12"/>
          </p:nvPr>
        </p:nvSpPr>
        <p:spPr/>
        <p:txBody>
          <a:bodyPr/>
          <a:lstStyle/>
          <a:p>
            <a:fld id="{57AF16DE-A0D5-4438-950F-5B1E159C2C28}" type="slidenum">
              <a:rPr lang="en-US" smtClean="0"/>
              <a:t>14</a:t>
            </a:fld>
            <a:endParaRPr lang="en-US"/>
          </a:p>
        </p:txBody>
      </p:sp>
    </p:spTree>
    <p:extLst>
      <p:ext uri="{BB962C8B-B14F-4D97-AF65-F5344CB8AC3E}">
        <p14:creationId xmlns:p14="http://schemas.microsoft.com/office/powerpoint/2010/main" val="782517990"/>
      </p:ext>
    </p:extLst>
  </p:cSld>
  <p:clrMapOvr>
    <a:masterClrMapping/>
  </p:clrMapOvr>
  <mc:AlternateContent xmlns:mc="http://schemas.openxmlformats.org/markup-compatibility/2006" xmlns:p14="http://schemas.microsoft.com/office/powerpoint/2010/main">
    <mc:Choice Requires="p14">
      <p:transition p14:dur="1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98" name="Title 1"/>
          <p:cNvSpPr txBox="1">
            <a:spLocks/>
          </p:cNvSpPr>
          <p:nvPr/>
        </p:nvSpPr>
        <p:spPr>
          <a:xfrm>
            <a:off x="457199" y="278190"/>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İsviçre</a:t>
            </a:r>
            <a:r>
              <a:rPr lang="en-US" dirty="0" smtClean="0"/>
              <a:t> </a:t>
            </a:r>
            <a:r>
              <a:rPr lang="en-US" dirty="0" err="1" smtClean="0"/>
              <a:t>Çakıları</a:t>
            </a:r>
            <a:r>
              <a:rPr lang="en-US" dirty="0" smtClean="0"/>
              <a:t>…</a:t>
            </a:r>
            <a:endParaRPr lang="en-US" dirty="0"/>
          </a:p>
        </p:txBody>
      </p:sp>
      <p:sp>
        <p:nvSpPr>
          <p:cNvPr id="3" name="TextBox 2"/>
          <p:cNvSpPr txBox="1"/>
          <p:nvPr/>
        </p:nvSpPr>
        <p:spPr>
          <a:xfrm>
            <a:off x="457199" y="2382762"/>
            <a:ext cx="8263801" cy="1846659"/>
          </a:xfrm>
          <a:prstGeom prst="rect">
            <a:avLst/>
          </a:prstGeom>
          <a:noFill/>
        </p:spPr>
        <p:txBody>
          <a:bodyPr wrap="none" rtlCol="0">
            <a:spAutoFit/>
          </a:bodyPr>
          <a:lstStyle/>
          <a:p>
            <a:r>
              <a:rPr lang="en-US" sz="3200" dirty="0" err="1" smtClean="0"/>
              <a:t>Tek</a:t>
            </a:r>
            <a:r>
              <a:rPr lang="en-US" sz="3200" dirty="0" smtClean="0"/>
              <a:t> </a:t>
            </a:r>
            <a:r>
              <a:rPr lang="en-US" sz="3200" dirty="0" err="1" smtClean="0"/>
              <a:t>kod</a:t>
            </a:r>
            <a:r>
              <a:rPr lang="en-US" sz="3200" dirty="0" smtClean="0"/>
              <a:t>. </a:t>
            </a:r>
            <a:r>
              <a:rPr lang="en-US" sz="3200" dirty="0" err="1"/>
              <a:t>B</a:t>
            </a:r>
            <a:r>
              <a:rPr lang="en-US" sz="3200" dirty="0" err="1" smtClean="0"/>
              <a:t>ütün</a:t>
            </a:r>
            <a:r>
              <a:rPr lang="en-US" sz="3200" dirty="0" smtClean="0"/>
              <a:t> </a:t>
            </a:r>
            <a:r>
              <a:rPr lang="en-US" sz="3200" dirty="0" err="1" smtClean="0"/>
              <a:t>işlemciler</a:t>
            </a:r>
            <a:r>
              <a:rPr lang="en-US" sz="3200" dirty="0" smtClean="0"/>
              <a:t> </a:t>
            </a:r>
            <a:r>
              <a:rPr lang="en-US" sz="3200" dirty="0" err="1" smtClean="0"/>
              <a:t>ve</a:t>
            </a:r>
            <a:r>
              <a:rPr lang="en-US" sz="3200" dirty="0" smtClean="0"/>
              <a:t> </a:t>
            </a:r>
            <a:r>
              <a:rPr lang="en-US" sz="3200" dirty="0" err="1" smtClean="0"/>
              <a:t>hızlandırıcılar</a:t>
            </a:r>
            <a:r>
              <a:rPr lang="en-US" sz="3200" dirty="0" smtClean="0"/>
              <a:t> </a:t>
            </a:r>
          </a:p>
          <a:p>
            <a:endParaRPr lang="en-US" sz="3200" dirty="0" smtClean="0"/>
          </a:p>
          <a:p>
            <a:r>
              <a:rPr lang="en-US" sz="3200" dirty="0"/>
              <a:t> </a:t>
            </a:r>
            <a:r>
              <a:rPr lang="en-US" sz="3200" dirty="0" smtClean="0"/>
              <a:t>  </a:t>
            </a:r>
            <a:r>
              <a:rPr lang="en-US" sz="3200" dirty="0" err="1" smtClean="0"/>
              <a:t>OpenMP</a:t>
            </a:r>
            <a:r>
              <a:rPr lang="en-US" sz="3200" dirty="0" smtClean="0"/>
              <a:t> 5.0, </a:t>
            </a:r>
            <a:r>
              <a:rPr lang="en-US" sz="3200" dirty="0" err="1" smtClean="0"/>
              <a:t>OpenACC</a:t>
            </a:r>
            <a:r>
              <a:rPr lang="en-US" sz="3200" dirty="0" smtClean="0"/>
              <a:t>, </a:t>
            </a:r>
            <a:r>
              <a:rPr lang="en-US" sz="3200" dirty="0" err="1" smtClean="0"/>
              <a:t>OpenCL</a:t>
            </a:r>
            <a:r>
              <a:rPr lang="en-US" sz="3200" dirty="0" smtClean="0"/>
              <a:t> </a:t>
            </a:r>
          </a:p>
          <a:p>
            <a:endParaRPr lang="en-US" dirty="0"/>
          </a:p>
        </p:txBody>
      </p:sp>
      <p:sp>
        <p:nvSpPr>
          <p:cNvPr id="7" name="Slide Number Placeholder 6"/>
          <p:cNvSpPr>
            <a:spLocks noGrp="1"/>
          </p:cNvSpPr>
          <p:nvPr>
            <p:ph type="sldNum" sz="quarter" idx="12"/>
          </p:nvPr>
        </p:nvSpPr>
        <p:spPr>
          <a:xfrm>
            <a:off x="8003240" y="361016"/>
            <a:ext cx="717759" cy="365125"/>
          </a:xfrm>
        </p:spPr>
        <p:txBody>
          <a:bodyPr/>
          <a:lstStyle/>
          <a:p>
            <a:fld id="{57AF16DE-A0D5-4438-950F-5B1E159C2C28}" type="slidenum">
              <a:rPr lang="en-US" smtClean="0"/>
              <a:t>140</a:t>
            </a:fld>
            <a:endParaRPr lang="en-US" dirty="0"/>
          </a:p>
        </p:txBody>
      </p:sp>
    </p:spTree>
    <p:extLst>
      <p:ext uri="{BB962C8B-B14F-4D97-AF65-F5344CB8AC3E}">
        <p14:creationId xmlns:p14="http://schemas.microsoft.com/office/powerpoint/2010/main" val="1048249816"/>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98" name="Title 1"/>
          <p:cNvSpPr txBox="1">
            <a:spLocks/>
          </p:cNvSpPr>
          <p:nvPr/>
        </p:nvSpPr>
        <p:spPr>
          <a:xfrm>
            <a:off x="457199" y="278190"/>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a:t>İsviçre</a:t>
            </a:r>
            <a:r>
              <a:rPr lang="en-US" dirty="0"/>
              <a:t> </a:t>
            </a:r>
            <a:r>
              <a:rPr lang="en-US" dirty="0" err="1"/>
              <a:t>Çakıları</a:t>
            </a:r>
            <a:r>
              <a:rPr lang="en-US" dirty="0"/>
              <a:t>…</a:t>
            </a:r>
          </a:p>
        </p:txBody>
      </p:sp>
      <p:sp>
        <p:nvSpPr>
          <p:cNvPr id="3" name="Rectangle 2"/>
          <p:cNvSpPr/>
          <p:nvPr/>
        </p:nvSpPr>
        <p:spPr>
          <a:xfrm>
            <a:off x="1" y="2946400"/>
            <a:ext cx="9144000" cy="2062103"/>
          </a:xfrm>
          <a:prstGeom prst="rect">
            <a:avLst/>
          </a:prstGeom>
        </p:spPr>
        <p:txBody>
          <a:bodyPr wrap="square">
            <a:spAutoFit/>
          </a:bodyPr>
          <a:lstStyle/>
          <a:p>
            <a:r>
              <a:rPr lang="en-US" sz="2000" dirty="0"/>
              <a:t>#pragma </a:t>
            </a:r>
            <a:r>
              <a:rPr lang="en-US" sz="2000" dirty="0" err="1"/>
              <a:t>omp</a:t>
            </a:r>
            <a:r>
              <a:rPr lang="en-US" sz="2000" dirty="0"/>
              <a:t> </a:t>
            </a:r>
            <a:r>
              <a:rPr lang="en-US" sz="3200" b="1" dirty="0"/>
              <a:t>target device(0</a:t>
            </a:r>
            <a:r>
              <a:rPr lang="en-US" sz="3200" b="1" dirty="0" smtClean="0"/>
              <a:t>)  map</a:t>
            </a:r>
            <a:r>
              <a:rPr lang="en-US" sz="3200" b="1" dirty="0"/>
              <a:t>(</a:t>
            </a:r>
            <a:r>
              <a:rPr lang="en-US" sz="3200" b="1" dirty="0" err="1"/>
              <a:t>tofrom:B</a:t>
            </a:r>
            <a:r>
              <a:rPr lang="en-US" sz="3200" b="1" dirty="0"/>
              <a:t>)</a:t>
            </a:r>
          </a:p>
          <a:p>
            <a:r>
              <a:rPr lang="en-US" sz="2000" dirty="0"/>
              <a:t>#pragma </a:t>
            </a:r>
            <a:r>
              <a:rPr lang="en-US" sz="2000" dirty="0" err="1"/>
              <a:t>omp</a:t>
            </a:r>
            <a:r>
              <a:rPr lang="en-US" sz="3200" dirty="0"/>
              <a:t> </a:t>
            </a:r>
            <a:r>
              <a:rPr lang="en-US" sz="3200" b="1" dirty="0"/>
              <a:t>parallel for</a:t>
            </a:r>
          </a:p>
          <a:p>
            <a:r>
              <a:rPr lang="en-US" sz="3200" dirty="0"/>
              <a:t>for (</a:t>
            </a:r>
            <a:r>
              <a:rPr lang="en-US" sz="3200" dirty="0" err="1"/>
              <a:t>i</a:t>
            </a:r>
            <a:r>
              <a:rPr lang="en-US" sz="3200" dirty="0"/>
              <a:t>=0; </a:t>
            </a:r>
            <a:r>
              <a:rPr lang="en-US" sz="3200" dirty="0" err="1"/>
              <a:t>i</a:t>
            </a:r>
            <a:r>
              <a:rPr lang="en-US" sz="3200" dirty="0"/>
              <a:t>&lt;N; </a:t>
            </a:r>
            <a:r>
              <a:rPr lang="en-US" sz="3200" dirty="0" err="1"/>
              <a:t>i</a:t>
            </a:r>
            <a:r>
              <a:rPr lang="en-US" sz="3200" dirty="0"/>
              <a:t>++)</a:t>
            </a:r>
          </a:p>
          <a:p>
            <a:r>
              <a:rPr lang="en-US" sz="3200" dirty="0" smtClean="0"/>
              <a:t>	B</a:t>
            </a:r>
            <a:r>
              <a:rPr lang="en-US" sz="3200" dirty="0"/>
              <a:t>[</a:t>
            </a:r>
            <a:r>
              <a:rPr lang="en-US" sz="3200" dirty="0" err="1"/>
              <a:t>i</a:t>
            </a:r>
            <a:r>
              <a:rPr lang="en-US" sz="3200" dirty="0"/>
              <a:t>] += sin(B[</a:t>
            </a:r>
            <a:r>
              <a:rPr lang="en-US" sz="3200" dirty="0" err="1"/>
              <a:t>i</a:t>
            </a:r>
            <a:r>
              <a:rPr lang="en-US" sz="3200" dirty="0"/>
              <a:t>]);</a:t>
            </a:r>
          </a:p>
        </p:txBody>
      </p:sp>
      <p:sp>
        <p:nvSpPr>
          <p:cNvPr id="6" name="TextBox 5"/>
          <p:cNvSpPr txBox="1"/>
          <p:nvPr/>
        </p:nvSpPr>
        <p:spPr>
          <a:xfrm>
            <a:off x="1435100" y="1917412"/>
            <a:ext cx="5223705" cy="584776"/>
          </a:xfrm>
          <a:prstGeom prst="rect">
            <a:avLst/>
          </a:prstGeom>
          <a:noFill/>
        </p:spPr>
        <p:txBody>
          <a:bodyPr wrap="none" rtlCol="0">
            <a:spAutoFit/>
          </a:bodyPr>
          <a:lstStyle/>
          <a:p>
            <a:r>
              <a:rPr lang="en-US" sz="3200" b="1" dirty="0" err="1" smtClean="0"/>
              <a:t>OpenMP</a:t>
            </a:r>
            <a:r>
              <a:rPr lang="en-US" sz="3200" b="1" dirty="0" smtClean="0"/>
              <a:t> to Intel Xeon Phi</a:t>
            </a:r>
            <a:endParaRPr lang="en-US" sz="3200" b="1" dirty="0"/>
          </a:p>
        </p:txBody>
      </p:sp>
      <p:sp>
        <p:nvSpPr>
          <p:cNvPr id="8" name="Slide Number Placeholder 7"/>
          <p:cNvSpPr>
            <a:spLocks noGrp="1"/>
          </p:cNvSpPr>
          <p:nvPr>
            <p:ph type="sldNum" sz="quarter" idx="12"/>
          </p:nvPr>
        </p:nvSpPr>
        <p:spPr>
          <a:xfrm>
            <a:off x="8001000" y="361016"/>
            <a:ext cx="762000" cy="365125"/>
          </a:xfrm>
        </p:spPr>
        <p:txBody>
          <a:bodyPr/>
          <a:lstStyle/>
          <a:p>
            <a:fld id="{57AF16DE-A0D5-4438-950F-5B1E159C2C28}" type="slidenum">
              <a:rPr lang="en-US" smtClean="0"/>
              <a:t>141</a:t>
            </a:fld>
            <a:endParaRPr lang="en-US" dirty="0"/>
          </a:p>
        </p:txBody>
      </p:sp>
    </p:spTree>
    <p:extLst>
      <p:ext uri="{BB962C8B-B14F-4D97-AF65-F5344CB8AC3E}">
        <p14:creationId xmlns:p14="http://schemas.microsoft.com/office/powerpoint/2010/main" val="353321993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98" name="Title 1"/>
          <p:cNvSpPr txBox="1">
            <a:spLocks/>
          </p:cNvSpPr>
          <p:nvPr/>
        </p:nvSpPr>
        <p:spPr>
          <a:xfrm>
            <a:off x="457199" y="278190"/>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a:t>İsviçre</a:t>
            </a:r>
            <a:r>
              <a:rPr lang="en-US" dirty="0"/>
              <a:t> </a:t>
            </a:r>
            <a:r>
              <a:rPr lang="en-US" dirty="0" err="1"/>
              <a:t>Çakıları</a:t>
            </a:r>
            <a:r>
              <a:rPr lang="en-US" dirty="0"/>
              <a:t>…</a:t>
            </a:r>
          </a:p>
        </p:txBody>
      </p:sp>
      <p:sp>
        <p:nvSpPr>
          <p:cNvPr id="3" name="Rectangle 2"/>
          <p:cNvSpPr/>
          <p:nvPr/>
        </p:nvSpPr>
        <p:spPr>
          <a:xfrm>
            <a:off x="1" y="2184777"/>
            <a:ext cx="9144000" cy="4031873"/>
          </a:xfrm>
          <a:prstGeom prst="rect">
            <a:avLst/>
          </a:prstGeom>
        </p:spPr>
        <p:txBody>
          <a:bodyPr wrap="square">
            <a:spAutoFit/>
          </a:bodyPr>
          <a:lstStyle/>
          <a:p>
            <a:r>
              <a:rPr lang="en-US" sz="2000" dirty="0" smtClean="0"/>
              <a:t>#pragma </a:t>
            </a:r>
            <a:r>
              <a:rPr lang="en-US" sz="2000" dirty="0" err="1" smtClean="0"/>
              <a:t>omp</a:t>
            </a:r>
            <a:r>
              <a:rPr lang="en-US" sz="2000" dirty="0" smtClean="0"/>
              <a:t> </a:t>
            </a:r>
            <a:r>
              <a:rPr lang="en-US" sz="3200" b="1" dirty="0" smtClean="0"/>
              <a:t>target device(0) map(</a:t>
            </a:r>
            <a:r>
              <a:rPr lang="en-US" sz="3200" b="1" dirty="0" err="1" smtClean="0"/>
              <a:t>tofrom:B</a:t>
            </a:r>
            <a:r>
              <a:rPr lang="en-US" sz="3200" b="1" dirty="0" smtClean="0"/>
              <a:t>)</a:t>
            </a:r>
          </a:p>
          <a:p>
            <a:r>
              <a:rPr lang="en-US" sz="2000" dirty="0" smtClean="0"/>
              <a:t>#</a:t>
            </a:r>
            <a:r>
              <a:rPr lang="en-US" sz="2000" dirty="0"/>
              <a:t>pragma </a:t>
            </a:r>
            <a:r>
              <a:rPr lang="en-US" sz="2000" dirty="0" err="1"/>
              <a:t>omp</a:t>
            </a:r>
            <a:r>
              <a:rPr lang="en-US" sz="2000" dirty="0"/>
              <a:t> </a:t>
            </a:r>
            <a:r>
              <a:rPr lang="en-US" sz="3200" b="1" dirty="0"/>
              <a:t>teams </a:t>
            </a:r>
            <a:r>
              <a:rPr lang="en-US" sz="3200" b="1" dirty="0" err="1"/>
              <a:t>num_teams</a:t>
            </a:r>
            <a:r>
              <a:rPr lang="en-US" sz="3200" b="1" dirty="0"/>
              <a:t>(</a:t>
            </a:r>
            <a:r>
              <a:rPr lang="en-US" sz="3200" b="1" dirty="0" err="1" smtClean="0"/>
              <a:t>num_blocks</a:t>
            </a:r>
            <a:r>
              <a:rPr lang="en-US" sz="3200" b="1" dirty="0" smtClean="0"/>
              <a:t>)</a:t>
            </a:r>
          </a:p>
          <a:p>
            <a:r>
              <a:rPr lang="en-US" sz="3200" b="1" dirty="0"/>
              <a:t> </a:t>
            </a:r>
            <a:r>
              <a:rPr lang="en-US" sz="3200" b="1" dirty="0" smtClean="0"/>
              <a:t>                </a:t>
            </a:r>
            <a:r>
              <a:rPr lang="en-US" sz="3200" b="1" dirty="0" err="1" smtClean="0"/>
              <a:t>num_threads</a:t>
            </a:r>
            <a:r>
              <a:rPr lang="en-US" sz="3200" b="1" dirty="0"/>
              <a:t>(</a:t>
            </a:r>
            <a:r>
              <a:rPr lang="en-US" sz="3200" b="1" dirty="0" err="1"/>
              <a:t>bsize</a:t>
            </a:r>
            <a:r>
              <a:rPr lang="en-US" sz="3200" b="1" dirty="0"/>
              <a:t>)</a:t>
            </a:r>
          </a:p>
          <a:p>
            <a:r>
              <a:rPr lang="en-US" sz="2000" dirty="0"/>
              <a:t>#pragma </a:t>
            </a:r>
            <a:r>
              <a:rPr lang="en-US" sz="2000" dirty="0" err="1"/>
              <a:t>omp</a:t>
            </a:r>
            <a:r>
              <a:rPr lang="en-US" sz="2000" dirty="0"/>
              <a:t> </a:t>
            </a:r>
            <a:r>
              <a:rPr lang="en-US" sz="3200" b="1" dirty="0"/>
              <a:t>distribute</a:t>
            </a:r>
          </a:p>
          <a:p>
            <a:r>
              <a:rPr lang="en-US" sz="3200" dirty="0" smtClean="0"/>
              <a:t>for </a:t>
            </a:r>
            <a:r>
              <a:rPr lang="en-US" sz="3200" dirty="0"/>
              <a:t>(</a:t>
            </a:r>
            <a:r>
              <a:rPr lang="en-US" sz="3200" dirty="0" err="1"/>
              <a:t>i</a:t>
            </a:r>
            <a:r>
              <a:rPr lang="en-US" sz="3200" dirty="0"/>
              <a:t>=0; </a:t>
            </a:r>
            <a:r>
              <a:rPr lang="en-US" sz="3200" dirty="0" err="1"/>
              <a:t>i</a:t>
            </a:r>
            <a:r>
              <a:rPr lang="en-US" sz="3200" dirty="0"/>
              <a:t>&lt;N; </a:t>
            </a:r>
            <a:r>
              <a:rPr lang="en-US" sz="3200" dirty="0" err="1"/>
              <a:t>i</a:t>
            </a:r>
            <a:r>
              <a:rPr lang="en-US" sz="3200" dirty="0"/>
              <a:t> += </a:t>
            </a:r>
            <a:r>
              <a:rPr lang="en-US" sz="3200" dirty="0" err="1"/>
              <a:t>num_blocks</a:t>
            </a:r>
            <a:r>
              <a:rPr lang="en-US" sz="3200" dirty="0"/>
              <a:t>)</a:t>
            </a:r>
          </a:p>
          <a:p>
            <a:r>
              <a:rPr lang="en-US" sz="3200" dirty="0" smtClean="0"/>
              <a:t>	#</a:t>
            </a:r>
            <a:r>
              <a:rPr lang="en-US" sz="3200" dirty="0"/>
              <a:t>pragma </a:t>
            </a:r>
            <a:r>
              <a:rPr lang="en-US" sz="3200" dirty="0" err="1"/>
              <a:t>omp</a:t>
            </a:r>
            <a:r>
              <a:rPr lang="en-US" sz="3200" dirty="0"/>
              <a:t> parallel for</a:t>
            </a:r>
          </a:p>
          <a:p>
            <a:r>
              <a:rPr lang="en-US" sz="3200" dirty="0" smtClean="0"/>
              <a:t>	for </a:t>
            </a:r>
            <a:r>
              <a:rPr lang="en-US" sz="3200" dirty="0"/>
              <a:t>(b = </a:t>
            </a:r>
            <a:r>
              <a:rPr lang="en-US" sz="3200" dirty="0" err="1"/>
              <a:t>i</a:t>
            </a:r>
            <a:r>
              <a:rPr lang="en-US" sz="3200" dirty="0"/>
              <a:t>; b &lt; </a:t>
            </a:r>
            <a:r>
              <a:rPr lang="en-US" sz="3200" dirty="0" err="1"/>
              <a:t>i+num_blocks</a:t>
            </a:r>
            <a:r>
              <a:rPr lang="en-US" sz="3200" dirty="0"/>
              <a:t>; b++)</a:t>
            </a:r>
          </a:p>
          <a:p>
            <a:r>
              <a:rPr lang="en-US" sz="3200" dirty="0" smtClean="0"/>
              <a:t>		B</a:t>
            </a:r>
            <a:r>
              <a:rPr lang="en-US" sz="3200" dirty="0"/>
              <a:t>[b] += sin(B[b]);</a:t>
            </a:r>
          </a:p>
        </p:txBody>
      </p:sp>
      <p:sp>
        <p:nvSpPr>
          <p:cNvPr id="6" name="TextBox 5"/>
          <p:cNvSpPr txBox="1"/>
          <p:nvPr/>
        </p:nvSpPr>
        <p:spPr>
          <a:xfrm>
            <a:off x="1435100" y="1155789"/>
            <a:ext cx="3935292" cy="584776"/>
          </a:xfrm>
          <a:prstGeom prst="rect">
            <a:avLst/>
          </a:prstGeom>
          <a:noFill/>
        </p:spPr>
        <p:txBody>
          <a:bodyPr wrap="none" rtlCol="0">
            <a:spAutoFit/>
          </a:bodyPr>
          <a:lstStyle/>
          <a:p>
            <a:r>
              <a:rPr lang="en-US" sz="3200" b="1" dirty="0" err="1" smtClean="0"/>
              <a:t>OpenMP</a:t>
            </a:r>
            <a:r>
              <a:rPr lang="en-US" sz="3200" b="1" dirty="0" smtClean="0"/>
              <a:t> to GPGPU</a:t>
            </a:r>
            <a:endParaRPr lang="en-US" sz="3200" b="1" dirty="0"/>
          </a:p>
        </p:txBody>
      </p:sp>
      <p:sp>
        <p:nvSpPr>
          <p:cNvPr id="5" name="Slide Number Placeholder 4"/>
          <p:cNvSpPr>
            <a:spLocks noGrp="1"/>
          </p:cNvSpPr>
          <p:nvPr>
            <p:ph type="sldNum" sz="quarter" idx="12"/>
          </p:nvPr>
        </p:nvSpPr>
        <p:spPr>
          <a:xfrm>
            <a:off x="7835900" y="361016"/>
            <a:ext cx="927100" cy="365125"/>
          </a:xfrm>
        </p:spPr>
        <p:txBody>
          <a:bodyPr/>
          <a:lstStyle/>
          <a:p>
            <a:fld id="{57AF16DE-A0D5-4438-950F-5B1E159C2C28}" type="slidenum">
              <a:rPr lang="en-US" smtClean="0"/>
              <a:t>142</a:t>
            </a:fld>
            <a:endParaRPr lang="en-US" dirty="0"/>
          </a:p>
        </p:txBody>
      </p:sp>
    </p:spTree>
    <p:extLst>
      <p:ext uri="{BB962C8B-B14F-4D97-AF65-F5344CB8AC3E}">
        <p14:creationId xmlns:p14="http://schemas.microsoft.com/office/powerpoint/2010/main" val="2114813469"/>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98" name="Title 1"/>
          <p:cNvSpPr txBox="1">
            <a:spLocks/>
          </p:cNvSpPr>
          <p:nvPr/>
        </p:nvSpPr>
        <p:spPr>
          <a:xfrm>
            <a:off x="457199" y="278190"/>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a:t>İsviçre</a:t>
            </a:r>
            <a:r>
              <a:rPr lang="en-US" dirty="0"/>
              <a:t> </a:t>
            </a:r>
            <a:r>
              <a:rPr lang="en-US" dirty="0" err="1"/>
              <a:t>Çakıları</a:t>
            </a:r>
            <a:r>
              <a:rPr lang="en-US" dirty="0"/>
              <a:t>…</a:t>
            </a:r>
          </a:p>
        </p:txBody>
      </p:sp>
      <p:sp>
        <p:nvSpPr>
          <p:cNvPr id="3" name="Rectangle 2"/>
          <p:cNvSpPr/>
          <p:nvPr/>
        </p:nvSpPr>
        <p:spPr>
          <a:xfrm>
            <a:off x="1" y="2184777"/>
            <a:ext cx="9144000" cy="3539430"/>
          </a:xfrm>
          <a:prstGeom prst="rect">
            <a:avLst/>
          </a:prstGeom>
        </p:spPr>
        <p:txBody>
          <a:bodyPr wrap="square">
            <a:spAutoFit/>
          </a:bodyPr>
          <a:lstStyle/>
          <a:p>
            <a:r>
              <a:rPr lang="en-US" sz="3200" dirty="0"/>
              <a:t>#pragma </a:t>
            </a:r>
            <a:r>
              <a:rPr lang="en-US" sz="3200" dirty="0" err="1"/>
              <a:t>acc</a:t>
            </a:r>
            <a:r>
              <a:rPr lang="en-US" sz="3200" dirty="0"/>
              <a:t> </a:t>
            </a:r>
            <a:r>
              <a:rPr lang="en-US" sz="3200" b="1" dirty="0"/>
              <a:t>parallel copy(B[0:N]</a:t>
            </a:r>
            <a:r>
              <a:rPr lang="en-US" sz="3200" b="1" dirty="0" smtClean="0"/>
              <a:t>) </a:t>
            </a:r>
            <a:r>
              <a:rPr lang="en-US" sz="3200" dirty="0" smtClean="0"/>
              <a:t>\ </a:t>
            </a:r>
            <a:r>
              <a:rPr lang="en-US" sz="3200" b="1" dirty="0" err="1" smtClean="0"/>
              <a:t>num_gangs</a:t>
            </a:r>
            <a:r>
              <a:rPr lang="en-US" sz="3200" b="1" dirty="0"/>
              <a:t>(</a:t>
            </a:r>
            <a:r>
              <a:rPr lang="en-US" sz="3200" b="1" dirty="0" err="1"/>
              <a:t>numblocks</a:t>
            </a:r>
            <a:r>
              <a:rPr lang="en-US" sz="3200" b="1" dirty="0" smtClean="0"/>
              <a:t>) </a:t>
            </a:r>
            <a:r>
              <a:rPr lang="en-US" sz="3200" dirty="0" smtClean="0"/>
              <a:t>\</a:t>
            </a:r>
            <a:endParaRPr lang="en-US" sz="3200" dirty="0"/>
          </a:p>
          <a:p>
            <a:r>
              <a:rPr lang="en-US" sz="3200" b="1" dirty="0" err="1"/>
              <a:t>vector_length</a:t>
            </a:r>
            <a:r>
              <a:rPr lang="en-US" sz="3200" b="1" dirty="0"/>
              <a:t>(</a:t>
            </a:r>
            <a:r>
              <a:rPr lang="en-US" sz="3200" b="1" dirty="0" err="1"/>
              <a:t>bsize</a:t>
            </a:r>
            <a:r>
              <a:rPr lang="en-US" sz="3200" b="1" dirty="0"/>
              <a:t>)</a:t>
            </a:r>
          </a:p>
          <a:p>
            <a:r>
              <a:rPr lang="en-US" sz="3200" b="1" dirty="0"/>
              <a:t>#pragma </a:t>
            </a:r>
            <a:r>
              <a:rPr lang="en-US" sz="3200" b="1" dirty="0" err="1"/>
              <a:t>acc</a:t>
            </a:r>
            <a:r>
              <a:rPr lang="en-US" sz="3200" b="1" dirty="0"/>
              <a:t> loop gang vector</a:t>
            </a:r>
          </a:p>
          <a:p>
            <a:r>
              <a:rPr lang="en-US" sz="3200" dirty="0"/>
              <a:t>for (</a:t>
            </a:r>
            <a:r>
              <a:rPr lang="en-US" sz="3200" dirty="0" err="1"/>
              <a:t>i</a:t>
            </a:r>
            <a:r>
              <a:rPr lang="en-US" sz="3200" dirty="0"/>
              <a:t>=0; </a:t>
            </a:r>
            <a:r>
              <a:rPr lang="en-US" sz="3200" dirty="0" err="1"/>
              <a:t>i</a:t>
            </a:r>
            <a:r>
              <a:rPr lang="en-US" sz="3200" dirty="0"/>
              <a:t>&lt;N; ++</a:t>
            </a:r>
            <a:r>
              <a:rPr lang="en-US" sz="3200" dirty="0" err="1"/>
              <a:t>i</a:t>
            </a:r>
            <a:r>
              <a:rPr lang="en-US" sz="3200" dirty="0"/>
              <a:t>) {</a:t>
            </a:r>
          </a:p>
          <a:p>
            <a:r>
              <a:rPr lang="en-US" sz="3200" dirty="0" smtClean="0"/>
              <a:t>	B</a:t>
            </a:r>
            <a:r>
              <a:rPr lang="en-US" sz="3200" dirty="0"/>
              <a:t>[</a:t>
            </a:r>
            <a:r>
              <a:rPr lang="en-US" sz="3200" dirty="0" err="1"/>
              <a:t>i</a:t>
            </a:r>
            <a:r>
              <a:rPr lang="en-US" sz="3200" dirty="0"/>
              <a:t>] += sin(B[</a:t>
            </a:r>
            <a:r>
              <a:rPr lang="en-US" sz="3200" dirty="0" err="1"/>
              <a:t>i</a:t>
            </a:r>
            <a:r>
              <a:rPr lang="en-US" sz="3200" dirty="0"/>
              <a:t>]);</a:t>
            </a:r>
          </a:p>
          <a:p>
            <a:r>
              <a:rPr lang="en-US" sz="3200" dirty="0"/>
              <a:t>}</a:t>
            </a:r>
          </a:p>
        </p:txBody>
      </p:sp>
      <p:sp>
        <p:nvSpPr>
          <p:cNvPr id="6" name="TextBox 5"/>
          <p:cNvSpPr txBox="1"/>
          <p:nvPr/>
        </p:nvSpPr>
        <p:spPr>
          <a:xfrm>
            <a:off x="1270000" y="1234319"/>
            <a:ext cx="4279737" cy="584776"/>
          </a:xfrm>
          <a:prstGeom prst="rect">
            <a:avLst/>
          </a:prstGeom>
          <a:noFill/>
        </p:spPr>
        <p:txBody>
          <a:bodyPr wrap="none" rtlCol="0">
            <a:spAutoFit/>
          </a:bodyPr>
          <a:lstStyle/>
          <a:p>
            <a:r>
              <a:rPr lang="en-US" sz="3200" b="1" dirty="0" err="1" smtClean="0"/>
              <a:t>OpenACC</a:t>
            </a:r>
            <a:r>
              <a:rPr lang="en-US" sz="3200" b="1" dirty="0" smtClean="0"/>
              <a:t> to GPGPU</a:t>
            </a:r>
            <a:endParaRPr lang="en-US" sz="3200" b="1" dirty="0"/>
          </a:p>
        </p:txBody>
      </p:sp>
      <p:sp>
        <p:nvSpPr>
          <p:cNvPr id="5" name="Slide Number Placeholder 4"/>
          <p:cNvSpPr>
            <a:spLocks noGrp="1"/>
          </p:cNvSpPr>
          <p:nvPr>
            <p:ph type="sldNum" sz="quarter" idx="12"/>
          </p:nvPr>
        </p:nvSpPr>
        <p:spPr>
          <a:xfrm>
            <a:off x="7924800" y="361016"/>
            <a:ext cx="838200" cy="365125"/>
          </a:xfrm>
        </p:spPr>
        <p:txBody>
          <a:bodyPr/>
          <a:lstStyle/>
          <a:p>
            <a:fld id="{57AF16DE-A0D5-4438-950F-5B1E159C2C28}" type="slidenum">
              <a:rPr lang="en-US" smtClean="0"/>
              <a:t>143</a:t>
            </a:fld>
            <a:endParaRPr lang="en-US" dirty="0"/>
          </a:p>
        </p:txBody>
      </p:sp>
    </p:spTree>
    <p:extLst>
      <p:ext uri="{BB962C8B-B14F-4D97-AF65-F5344CB8AC3E}">
        <p14:creationId xmlns:p14="http://schemas.microsoft.com/office/powerpoint/2010/main" val="321441166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98" name="Title 1"/>
          <p:cNvSpPr txBox="1">
            <a:spLocks/>
          </p:cNvSpPr>
          <p:nvPr/>
        </p:nvSpPr>
        <p:spPr>
          <a:xfrm>
            <a:off x="457199" y="278190"/>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İsviçre</a:t>
            </a:r>
            <a:r>
              <a:rPr lang="en-US" dirty="0" smtClean="0"/>
              <a:t> </a:t>
            </a:r>
            <a:r>
              <a:rPr lang="en-US" dirty="0" err="1" smtClean="0"/>
              <a:t>Çakıları</a:t>
            </a:r>
            <a:endParaRPr lang="en-US" dirty="0"/>
          </a:p>
        </p:txBody>
      </p:sp>
      <p:pic>
        <p:nvPicPr>
          <p:cNvPr id="2" name="Picture 1"/>
          <p:cNvPicPr>
            <a:picLocks noChangeAspect="1"/>
          </p:cNvPicPr>
          <p:nvPr/>
        </p:nvPicPr>
        <p:blipFill>
          <a:blip r:embed="rId2"/>
          <a:stretch>
            <a:fillRect/>
          </a:stretch>
        </p:blipFill>
        <p:spPr>
          <a:xfrm>
            <a:off x="50800" y="1206500"/>
            <a:ext cx="9029700" cy="4978400"/>
          </a:xfrm>
          <a:prstGeom prst="rect">
            <a:avLst/>
          </a:prstGeom>
        </p:spPr>
      </p:pic>
      <p:sp>
        <p:nvSpPr>
          <p:cNvPr id="7" name="Slide Number Placeholder 6"/>
          <p:cNvSpPr>
            <a:spLocks noGrp="1"/>
          </p:cNvSpPr>
          <p:nvPr>
            <p:ph type="sldNum" sz="quarter" idx="12"/>
          </p:nvPr>
        </p:nvSpPr>
        <p:spPr>
          <a:xfrm>
            <a:off x="7950200" y="361016"/>
            <a:ext cx="812800" cy="365125"/>
          </a:xfrm>
        </p:spPr>
        <p:txBody>
          <a:bodyPr/>
          <a:lstStyle/>
          <a:p>
            <a:fld id="{57AF16DE-A0D5-4438-950F-5B1E159C2C28}" type="slidenum">
              <a:rPr lang="en-US" smtClean="0"/>
              <a:t>144</a:t>
            </a:fld>
            <a:endParaRPr lang="en-US" dirty="0"/>
          </a:p>
        </p:txBody>
      </p:sp>
    </p:spTree>
    <p:extLst>
      <p:ext uri="{BB962C8B-B14F-4D97-AF65-F5344CB8AC3E}">
        <p14:creationId xmlns:p14="http://schemas.microsoft.com/office/powerpoint/2010/main" val="232039352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98" name="Title 1"/>
          <p:cNvSpPr txBox="1">
            <a:spLocks/>
          </p:cNvSpPr>
          <p:nvPr/>
        </p:nvSpPr>
        <p:spPr>
          <a:xfrm>
            <a:off x="457199" y="278190"/>
            <a:ext cx="6508377" cy="666448"/>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İsviçre</a:t>
            </a:r>
            <a:r>
              <a:rPr lang="en-US" dirty="0" smtClean="0"/>
              <a:t> </a:t>
            </a:r>
            <a:r>
              <a:rPr lang="en-US" dirty="0" err="1" smtClean="0"/>
              <a:t>Çakıları</a:t>
            </a:r>
            <a:endParaRPr lang="en-US" dirty="0"/>
          </a:p>
        </p:txBody>
      </p:sp>
      <p:sp>
        <p:nvSpPr>
          <p:cNvPr id="7" name="Slide Number Placeholder 6"/>
          <p:cNvSpPr>
            <a:spLocks noGrp="1"/>
          </p:cNvSpPr>
          <p:nvPr>
            <p:ph type="sldNum" sz="quarter" idx="12"/>
          </p:nvPr>
        </p:nvSpPr>
        <p:spPr>
          <a:xfrm>
            <a:off x="7950200" y="361016"/>
            <a:ext cx="812800" cy="365125"/>
          </a:xfrm>
        </p:spPr>
        <p:txBody>
          <a:bodyPr/>
          <a:lstStyle/>
          <a:p>
            <a:fld id="{57AF16DE-A0D5-4438-950F-5B1E159C2C28}" type="slidenum">
              <a:rPr lang="en-US" smtClean="0"/>
              <a:t>145</a:t>
            </a:fld>
            <a:endParaRPr lang="en-US" dirty="0"/>
          </a:p>
        </p:txBody>
      </p:sp>
      <p:pic>
        <p:nvPicPr>
          <p:cNvPr id="3" name="Picture 2" descr="Screen Shot 2017-09-23 at 11.14.5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 y="1228520"/>
            <a:ext cx="8089900" cy="1600200"/>
          </a:xfrm>
          <a:prstGeom prst="rect">
            <a:avLst/>
          </a:prstGeom>
        </p:spPr>
      </p:pic>
      <p:pic>
        <p:nvPicPr>
          <p:cNvPr id="5" name="Picture 4" descr="Screen Shot 2017-09-23 at 11.18.2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12" y="3396129"/>
            <a:ext cx="8905254" cy="2102224"/>
          </a:xfrm>
          <a:prstGeom prst="rect">
            <a:avLst/>
          </a:prstGeom>
        </p:spPr>
      </p:pic>
    </p:spTree>
    <p:extLst>
      <p:ext uri="{BB962C8B-B14F-4D97-AF65-F5344CB8AC3E}">
        <p14:creationId xmlns:p14="http://schemas.microsoft.com/office/powerpoint/2010/main" val="1736925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ile</a:t>
            </a:r>
            <a:r>
              <a:rPr lang="en-US" dirty="0" smtClean="0"/>
              <a:t> </a:t>
            </a:r>
            <a:r>
              <a:rPr lang="en-US" dirty="0" err="1" smtClean="0"/>
              <a:t>basitçe</a:t>
            </a:r>
            <a:r>
              <a:rPr lang="en-US" dirty="0" smtClean="0"/>
              <a:t> </a:t>
            </a:r>
            <a:r>
              <a:rPr lang="en-US" dirty="0" err="1" smtClean="0"/>
              <a:t>paralel</a:t>
            </a:r>
            <a:r>
              <a:rPr lang="en-US" dirty="0" smtClean="0"/>
              <a:t> </a:t>
            </a:r>
            <a:r>
              <a:rPr lang="en-US" dirty="0" err="1" smtClean="0"/>
              <a:t>programlama</a:t>
            </a:r>
            <a:endParaRPr lang="en-US" dirty="0"/>
          </a:p>
        </p:txBody>
      </p:sp>
      <p:sp>
        <p:nvSpPr>
          <p:cNvPr id="4" name="Footer Placeholder 3"/>
          <p:cNvSpPr>
            <a:spLocks noGrp="1"/>
          </p:cNvSpPr>
          <p:nvPr>
            <p:ph type="ftr" sz="quarter" idx="11"/>
          </p:nvPr>
        </p:nvSpPr>
        <p:spPr>
          <a:xfrm>
            <a:off x="174812" y="6356350"/>
            <a:ext cx="6790764" cy="365125"/>
          </a:xfrm>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146</a:t>
            </a:fld>
            <a:endParaRPr lang="en-US"/>
          </a:p>
        </p:txBody>
      </p:sp>
      <p:sp>
        <p:nvSpPr>
          <p:cNvPr id="8" name="Content Placeholder 7"/>
          <p:cNvSpPr>
            <a:spLocks noGrp="1"/>
          </p:cNvSpPr>
          <p:nvPr>
            <p:ph idx="1"/>
          </p:nvPr>
        </p:nvSpPr>
        <p:spPr/>
        <p:txBody>
          <a:bodyPr>
            <a:normAutofit/>
          </a:bodyPr>
          <a:lstStyle/>
          <a:p>
            <a:endParaRPr lang="en-US" dirty="0"/>
          </a:p>
          <a:p>
            <a:r>
              <a:rPr lang="en-US" dirty="0" err="1" smtClean="0"/>
              <a:t>Çok</a:t>
            </a:r>
            <a:r>
              <a:rPr lang="en-US" dirty="0" smtClean="0"/>
              <a:t> </a:t>
            </a:r>
            <a:r>
              <a:rPr lang="en-US" dirty="0" err="1" smtClean="0"/>
              <a:t>çekirdekli</a:t>
            </a:r>
            <a:r>
              <a:rPr lang="en-US" dirty="0" smtClean="0"/>
              <a:t> </a:t>
            </a:r>
            <a:r>
              <a:rPr lang="en-US" dirty="0" err="1" smtClean="0"/>
              <a:t>işlemciler</a:t>
            </a:r>
            <a:r>
              <a:rPr lang="is-IS" dirty="0" smtClean="0"/>
              <a:t>…</a:t>
            </a:r>
          </a:p>
          <a:p>
            <a:r>
              <a:rPr lang="en-US" dirty="0" err="1" smtClean="0"/>
              <a:t>Birden</a:t>
            </a:r>
            <a:r>
              <a:rPr lang="en-US" dirty="0" smtClean="0"/>
              <a:t> </a:t>
            </a:r>
            <a:r>
              <a:rPr lang="en-US" dirty="0" err="1" smtClean="0"/>
              <a:t>fazla</a:t>
            </a:r>
            <a:r>
              <a:rPr lang="en-US" dirty="0" smtClean="0"/>
              <a:t> </a:t>
            </a:r>
            <a:r>
              <a:rPr lang="en-US" dirty="0" err="1" smtClean="0"/>
              <a:t>iplik</a:t>
            </a:r>
            <a:r>
              <a:rPr lang="en-US" dirty="0" smtClean="0"/>
              <a:t> </a:t>
            </a:r>
            <a:r>
              <a:rPr lang="en-US" dirty="0" err="1" smtClean="0"/>
              <a:t>kullanımı</a:t>
            </a:r>
            <a:r>
              <a:rPr lang="en-US" dirty="0" smtClean="0"/>
              <a:t> (</a:t>
            </a:r>
            <a:r>
              <a:rPr lang="en-US" dirty="0" err="1" smtClean="0"/>
              <a:t>OpenMP</a:t>
            </a:r>
            <a:r>
              <a:rPr lang="en-US" dirty="0" smtClean="0"/>
              <a:t>, CUDA vb.)</a:t>
            </a:r>
          </a:p>
          <a:p>
            <a:r>
              <a:rPr lang="en-US" dirty="0" err="1" smtClean="0"/>
              <a:t>Fakay</a:t>
            </a:r>
            <a:r>
              <a:rPr lang="en-US" dirty="0" smtClean="0"/>
              <a:t> </a:t>
            </a:r>
            <a:r>
              <a:rPr lang="en-US" dirty="0" err="1" smtClean="0"/>
              <a:t>python’da</a:t>
            </a:r>
            <a:r>
              <a:rPr lang="en-US" dirty="0" smtClean="0"/>
              <a:t> </a:t>
            </a:r>
            <a:r>
              <a:rPr lang="en-US" dirty="0" err="1" smtClean="0"/>
              <a:t>bu</a:t>
            </a:r>
            <a:r>
              <a:rPr lang="en-US" dirty="0" smtClean="0"/>
              <a:t> </a:t>
            </a:r>
            <a:r>
              <a:rPr lang="en-US" dirty="0" err="1" smtClean="0"/>
              <a:t>çok</a:t>
            </a:r>
            <a:r>
              <a:rPr lang="en-US" dirty="0" smtClean="0"/>
              <a:t> </a:t>
            </a:r>
            <a:r>
              <a:rPr lang="en-US" dirty="0" err="1" smtClean="0"/>
              <a:t>verimli</a:t>
            </a:r>
            <a:r>
              <a:rPr lang="en-US" dirty="0" smtClean="0"/>
              <a:t> </a:t>
            </a:r>
            <a:r>
              <a:rPr lang="en-US" dirty="0" err="1" smtClean="0"/>
              <a:t>olmuyor</a:t>
            </a:r>
            <a:endParaRPr lang="en-US" dirty="0" smtClean="0"/>
          </a:p>
          <a:p>
            <a:r>
              <a:rPr lang="en-US" dirty="0" smtClean="0"/>
              <a:t>Global Interpreter Lock </a:t>
            </a:r>
          </a:p>
          <a:p>
            <a:pPr lvl="1"/>
            <a:r>
              <a:rPr lang="en-US" dirty="0" err="1" smtClean="0"/>
              <a:t>Güvenli</a:t>
            </a:r>
            <a:r>
              <a:rPr lang="en-US" dirty="0" smtClean="0"/>
              <a:t> </a:t>
            </a:r>
            <a:r>
              <a:rPr lang="en-US" dirty="0" err="1" smtClean="0"/>
              <a:t>çok</a:t>
            </a:r>
            <a:r>
              <a:rPr lang="en-US" dirty="0" smtClean="0"/>
              <a:t> </a:t>
            </a:r>
            <a:r>
              <a:rPr lang="en-US" dirty="0" err="1" smtClean="0"/>
              <a:t>çekirdekli</a:t>
            </a:r>
            <a:r>
              <a:rPr lang="en-US" dirty="0" smtClean="0"/>
              <a:t> </a:t>
            </a:r>
            <a:r>
              <a:rPr lang="en-US" dirty="0" err="1" smtClean="0"/>
              <a:t>işleme</a:t>
            </a:r>
            <a:endParaRPr lang="en-US" dirty="0"/>
          </a:p>
          <a:p>
            <a:endParaRPr lang="en-US" dirty="0"/>
          </a:p>
        </p:txBody>
      </p:sp>
    </p:spTree>
    <p:extLst>
      <p:ext uri="{BB962C8B-B14F-4D97-AF65-F5344CB8AC3E}">
        <p14:creationId xmlns:p14="http://schemas.microsoft.com/office/powerpoint/2010/main" val="351769457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t>
            </a:r>
            <a:r>
              <a:rPr lang="en-US" dirty="0" err="1" smtClean="0"/>
              <a:t>ile</a:t>
            </a:r>
            <a:r>
              <a:rPr lang="en-US" dirty="0" smtClean="0"/>
              <a:t> </a:t>
            </a:r>
            <a:r>
              <a:rPr lang="en-US" dirty="0" err="1" smtClean="0"/>
              <a:t>basitçe</a:t>
            </a:r>
            <a:r>
              <a:rPr lang="en-US" dirty="0" smtClean="0"/>
              <a:t> </a:t>
            </a:r>
            <a:r>
              <a:rPr lang="en-US" dirty="0" err="1" smtClean="0"/>
              <a:t>paralel</a:t>
            </a:r>
            <a:r>
              <a:rPr lang="en-US" dirty="0" smtClean="0"/>
              <a:t> </a:t>
            </a:r>
            <a:r>
              <a:rPr lang="en-US" dirty="0" err="1" smtClean="0"/>
              <a:t>programlama</a:t>
            </a:r>
            <a:endParaRPr lang="en-US" dirty="0"/>
          </a:p>
        </p:txBody>
      </p:sp>
      <p:sp>
        <p:nvSpPr>
          <p:cNvPr id="4" name="Footer Placeholder 3"/>
          <p:cNvSpPr>
            <a:spLocks noGrp="1"/>
          </p:cNvSpPr>
          <p:nvPr>
            <p:ph type="ftr" sz="quarter" idx="11"/>
          </p:nvPr>
        </p:nvSpPr>
        <p:spPr>
          <a:xfrm>
            <a:off x="174812" y="6356350"/>
            <a:ext cx="6790764" cy="365125"/>
          </a:xfrm>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147</a:t>
            </a:fld>
            <a:endParaRPr lang="en-US"/>
          </a:p>
        </p:txBody>
      </p:sp>
      <p:sp>
        <p:nvSpPr>
          <p:cNvPr id="8" name="Content Placeholder 7"/>
          <p:cNvSpPr>
            <a:spLocks noGrp="1"/>
          </p:cNvSpPr>
          <p:nvPr>
            <p:ph idx="1"/>
          </p:nvPr>
        </p:nvSpPr>
        <p:spPr/>
        <p:txBody>
          <a:bodyPr>
            <a:normAutofit/>
          </a:bodyPr>
          <a:lstStyle/>
          <a:p>
            <a:endParaRPr lang="en-US" dirty="0"/>
          </a:p>
          <a:p>
            <a:endParaRPr lang="en-US" dirty="0"/>
          </a:p>
        </p:txBody>
      </p:sp>
      <p:sp>
        <p:nvSpPr>
          <p:cNvPr id="3" name="Rectangle 2"/>
          <p:cNvSpPr/>
          <p:nvPr/>
        </p:nvSpPr>
        <p:spPr>
          <a:xfrm>
            <a:off x="457199" y="2562081"/>
            <a:ext cx="8305801" cy="830997"/>
          </a:xfrm>
          <a:prstGeom prst="rect">
            <a:avLst/>
          </a:prstGeom>
        </p:spPr>
        <p:txBody>
          <a:bodyPr wrap="square">
            <a:spAutoFit/>
          </a:bodyPr>
          <a:lstStyle/>
          <a:p>
            <a:pPr marL="285750" indent="-285750">
              <a:buFont typeface="Arial"/>
              <a:buChar char="•"/>
            </a:pPr>
            <a:r>
              <a:rPr lang="en-US" sz="2400" dirty="0" err="1" smtClean="0"/>
              <a:t>Python’un</a:t>
            </a:r>
            <a:r>
              <a:rPr lang="en-US" sz="2400" dirty="0" smtClean="0"/>
              <a:t> multiprocessing </a:t>
            </a:r>
            <a:r>
              <a:rPr lang="en-US" sz="2400" dirty="0" err="1" smtClean="0"/>
              <a:t>kütüphanesinin</a:t>
            </a:r>
            <a:r>
              <a:rPr lang="en-US" sz="2400" dirty="0" smtClean="0"/>
              <a:t> </a:t>
            </a:r>
            <a:r>
              <a:rPr lang="en-US" sz="2400" dirty="0" err="1" smtClean="0"/>
              <a:t>bir</a:t>
            </a:r>
            <a:r>
              <a:rPr lang="en-US" sz="2400" dirty="0" smtClean="0"/>
              <a:t> </a:t>
            </a:r>
            <a:r>
              <a:rPr lang="en-US" sz="2400" dirty="0" err="1" smtClean="0"/>
              <a:t>altkümesini</a:t>
            </a:r>
            <a:r>
              <a:rPr lang="en-US" sz="2400" dirty="0" smtClean="0"/>
              <a:t> </a:t>
            </a:r>
            <a:r>
              <a:rPr lang="en-US" sz="2400" dirty="0" err="1" smtClean="0"/>
              <a:t>inceleyeceğiz</a:t>
            </a:r>
            <a:r>
              <a:rPr lang="en-US" sz="2400" dirty="0" smtClean="0"/>
              <a:t>. </a:t>
            </a:r>
            <a:endParaRPr lang="en-US" sz="2400" dirty="0"/>
          </a:p>
        </p:txBody>
      </p:sp>
      <p:sp>
        <p:nvSpPr>
          <p:cNvPr id="6" name="Rectangle 5"/>
          <p:cNvSpPr/>
          <p:nvPr/>
        </p:nvSpPr>
        <p:spPr>
          <a:xfrm>
            <a:off x="756023" y="3619544"/>
            <a:ext cx="7700683" cy="1569660"/>
          </a:xfrm>
          <a:prstGeom prst="rect">
            <a:avLst/>
          </a:prstGeom>
        </p:spPr>
        <p:txBody>
          <a:bodyPr wrap="square">
            <a:spAutoFit/>
          </a:bodyPr>
          <a:lstStyle/>
          <a:p>
            <a:pPr marL="342900" indent="-342900">
              <a:buFont typeface="Arial"/>
              <a:buChar char="•"/>
            </a:pPr>
            <a:r>
              <a:rPr lang="en-US" sz="2400" dirty="0" smtClean="0"/>
              <a:t>İlk </a:t>
            </a:r>
            <a:r>
              <a:rPr lang="en-US" sz="2400" dirty="0" err="1" smtClean="0"/>
              <a:t>örneklerimizde</a:t>
            </a:r>
            <a:r>
              <a:rPr lang="en-US" sz="2400" dirty="0" smtClean="0"/>
              <a:t> Process </a:t>
            </a:r>
            <a:r>
              <a:rPr lang="en-US" sz="2400" dirty="0" err="1" smtClean="0"/>
              <a:t>sınıfını</a:t>
            </a:r>
            <a:r>
              <a:rPr lang="en-US" sz="2400" dirty="0" smtClean="0"/>
              <a:t> </a:t>
            </a:r>
            <a:r>
              <a:rPr lang="en-US" sz="2400" dirty="0" err="1" smtClean="0"/>
              <a:t>kullanacağız</a:t>
            </a:r>
            <a:r>
              <a:rPr lang="en-US" sz="2400" dirty="0" smtClean="0"/>
              <a:t>. </a:t>
            </a:r>
          </a:p>
          <a:p>
            <a:pPr marL="342900" indent="-342900">
              <a:buFont typeface="Arial"/>
              <a:buChar char="•"/>
            </a:pPr>
            <a:r>
              <a:rPr lang="en-US" sz="2400" dirty="0" err="1" smtClean="0"/>
              <a:t>Daha</a:t>
            </a:r>
            <a:r>
              <a:rPr lang="en-US" sz="2400" dirty="0" smtClean="0"/>
              <a:t> </a:t>
            </a:r>
            <a:r>
              <a:rPr lang="en-US" sz="2400" dirty="0" err="1" smtClean="0"/>
              <a:t>sonra</a:t>
            </a:r>
            <a:r>
              <a:rPr lang="en-US" sz="2400" dirty="0" smtClean="0"/>
              <a:t> Pool </a:t>
            </a:r>
            <a:r>
              <a:rPr lang="en-US" sz="2400" dirty="0" err="1" smtClean="0"/>
              <a:t>sınıfı</a:t>
            </a:r>
            <a:r>
              <a:rPr lang="en-US" sz="2400" dirty="0" smtClean="0"/>
              <a:t> </a:t>
            </a:r>
            <a:r>
              <a:rPr lang="en-US" sz="2400" dirty="0" err="1" smtClean="0"/>
              <a:t>ile</a:t>
            </a:r>
            <a:r>
              <a:rPr lang="en-US" sz="2400" dirty="0" smtClean="0"/>
              <a:t> </a:t>
            </a:r>
            <a:r>
              <a:rPr lang="en-US" sz="2400" dirty="0" err="1" smtClean="0"/>
              <a:t>basit</a:t>
            </a:r>
            <a:r>
              <a:rPr lang="en-US" sz="2400" dirty="0" smtClean="0"/>
              <a:t> </a:t>
            </a:r>
            <a:r>
              <a:rPr lang="en-US" sz="2400" dirty="0" err="1" smtClean="0"/>
              <a:t>bir</a:t>
            </a:r>
            <a:r>
              <a:rPr lang="en-US" sz="2400" dirty="0" smtClean="0"/>
              <a:t> </a:t>
            </a:r>
            <a:r>
              <a:rPr lang="en-US" sz="2400" dirty="0" err="1" smtClean="0"/>
              <a:t>paralleleştirme</a:t>
            </a:r>
            <a:r>
              <a:rPr lang="en-US" sz="2400" dirty="0" smtClean="0"/>
              <a:t> </a:t>
            </a:r>
            <a:r>
              <a:rPr lang="en-US" sz="2400" dirty="0" err="1" smtClean="0"/>
              <a:t>elde</a:t>
            </a:r>
            <a:r>
              <a:rPr lang="en-US" sz="2400" dirty="0" smtClean="0"/>
              <a:t> </a:t>
            </a:r>
            <a:r>
              <a:rPr lang="en-US" sz="2400" dirty="0" err="1" smtClean="0"/>
              <a:t>edeceğiz</a:t>
            </a:r>
            <a:r>
              <a:rPr lang="en-US" sz="2400" dirty="0" smtClean="0"/>
              <a:t>.</a:t>
            </a:r>
          </a:p>
          <a:p>
            <a:pPr marL="800100" lvl="1" indent="-342900">
              <a:buFont typeface="Arial"/>
              <a:buChar char="•"/>
            </a:pPr>
            <a:r>
              <a:rPr lang="en-US" sz="2400" dirty="0" smtClean="0"/>
              <a:t>apply, map, </a:t>
            </a:r>
            <a:r>
              <a:rPr lang="en-US" sz="2400" dirty="0" err="1" smtClean="0"/>
              <a:t>apply_async</a:t>
            </a:r>
            <a:r>
              <a:rPr lang="en-US" sz="2400" dirty="0" smtClean="0"/>
              <a:t>, </a:t>
            </a:r>
            <a:r>
              <a:rPr lang="en-US" sz="2400" dirty="0" err="1" smtClean="0"/>
              <a:t>map_async</a:t>
            </a:r>
            <a:r>
              <a:rPr lang="en-US" sz="2400" dirty="0" smtClean="0"/>
              <a:t>  </a:t>
            </a:r>
            <a:endParaRPr lang="en-US" sz="2400" dirty="0"/>
          </a:p>
        </p:txBody>
      </p:sp>
    </p:spTree>
    <p:extLst>
      <p:ext uri="{BB962C8B-B14F-4D97-AF65-F5344CB8AC3E}">
        <p14:creationId xmlns:p14="http://schemas.microsoft.com/office/powerpoint/2010/main" val="729649427"/>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Bibliyografi</a:t>
            </a:r>
            <a:r>
              <a:rPr lang="en-US" dirty="0" smtClean="0"/>
              <a:t> </a:t>
            </a:r>
            <a:r>
              <a:rPr lang="en-US" dirty="0" err="1" smtClean="0"/>
              <a:t>ve</a:t>
            </a:r>
            <a:r>
              <a:rPr lang="en-US" dirty="0" smtClean="0"/>
              <a:t> </a:t>
            </a:r>
            <a:r>
              <a:rPr lang="en-US" dirty="0" err="1" smtClean="0"/>
              <a:t>ilgili</a:t>
            </a:r>
            <a:r>
              <a:rPr lang="en-US" dirty="0" smtClean="0"/>
              <a:t> </a:t>
            </a:r>
            <a:r>
              <a:rPr lang="en-US" dirty="0" err="1" smtClean="0"/>
              <a:t>bağlantılar</a:t>
            </a:r>
            <a:endParaRPr lang="en-US" dirty="0"/>
          </a:p>
        </p:txBody>
      </p:sp>
      <p:sp>
        <p:nvSpPr>
          <p:cNvPr id="3" name="Content Placeholder 2"/>
          <p:cNvSpPr>
            <a:spLocks noGrp="1"/>
          </p:cNvSpPr>
          <p:nvPr>
            <p:ph idx="1"/>
          </p:nvPr>
        </p:nvSpPr>
        <p:spPr>
          <a:xfrm>
            <a:off x="120952" y="2209800"/>
            <a:ext cx="8841619" cy="3916363"/>
          </a:xfrm>
        </p:spPr>
        <p:txBody>
          <a:bodyPr>
            <a:normAutofit/>
          </a:bodyPr>
          <a:lstStyle/>
          <a:p>
            <a:pPr>
              <a:spcBef>
                <a:spcPts val="0"/>
              </a:spcBef>
            </a:pPr>
            <a:r>
              <a:rPr lang="en-US" sz="1400" b="1" dirty="0"/>
              <a:t>Where HPC &amp; Big Data </a:t>
            </a:r>
            <a:r>
              <a:rPr lang="en-US" sz="1400" b="1" dirty="0" smtClean="0"/>
              <a:t>Intersect</a:t>
            </a:r>
            <a:r>
              <a:rPr lang="en-US" sz="1400" dirty="0"/>
              <a:t>,</a:t>
            </a:r>
            <a:r>
              <a:rPr lang="en-US" sz="1400" dirty="0" smtClean="0"/>
              <a:t> Bruce Hendrickson, Sandia National Labs</a:t>
            </a:r>
          </a:p>
          <a:p>
            <a:pPr>
              <a:spcBef>
                <a:spcPts val="0"/>
              </a:spcBef>
            </a:pPr>
            <a:r>
              <a:rPr lang="en-US" sz="1400" b="1" dirty="0"/>
              <a:t>A Tale of Two Data-Intensive Paradigms: Applications, Abstractions, and Architectures</a:t>
            </a:r>
            <a:r>
              <a:rPr lang="en-US" sz="1400" dirty="0"/>
              <a:t>, </a:t>
            </a:r>
            <a:r>
              <a:rPr lang="en-US" sz="1400" dirty="0" err="1"/>
              <a:t>Jha</a:t>
            </a:r>
            <a:r>
              <a:rPr lang="en-US" sz="1400" dirty="0"/>
              <a:t>, S., </a:t>
            </a:r>
            <a:r>
              <a:rPr lang="en-US" sz="1400" dirty="0" err="1"/>
              <a:t>Qiu</a:t>
            </a:r>
            <a:r>
              <a:rPr lang="en-US" sz="1400" dirty="0"/>
              <a:t>, J</a:t>
            </a:r>
            <a:r>
              <a:rPr lang="en-US" sz="1400" dirty="0" smtClean="0"/>
              <a:t>., </a:t>
            </a:r>
            <a:r>
              <a:rPr lang="en-US" sz="1400" dirty="0" err="1"/>
              <a:t>Luckow</a:t>
            </a:r>
            <a:r>
              <a:rPr lang="en-US" sz="1400" dirty="0"/>
              <a:t>, A., </a:t>
            </a:r>
            <a:r>
              <a:rPr lang="en-US" sz="1400" dirty="0" err="1"/>
              <a:t>Mantha</a:t>
            </a:r>
            <a:r>
              <a:rPr lang="en-US" sz="1400" dirty="0"/>
              <a:t>, P., 2014 IEEE International Congress on Big Data (</a:t>
            </a:r>
            <a:r>
              <a:rPr lang="en-US" sz="1400" dirty="0" err="1"/>
              <a:t>BigData</a:t>
            </a:r>
            <a:r>
              <a:rPr lang="en-US" sz="1400" dirty="0"/>
              <a:t> Congress)</a:t>
            </a:r>
          </a:p>
          <a:p>
            <a:pPr>
              <a:spcBef>
                <a:spcPts val="0"/>
              </a:spcBef>
            </a:pPr>
            <a:r>
              <a:rPr lang="en-US" sz="1400" b="1" dirty="0"/>
              <a:t>How Big Data Is Redefining High Performance </a:t>
            </a:r>
            <a:r>
              <a:rPr lang="en-US" sz="1400" b="1" dirty="0" smtClean="0"/>
              <a:t>Computing</a:t>
            </a:r>
            <a:r>
              <a:rPr lang="en-US" sz="1400" dirty="0" smtClean="0"/>
              <a:t>, </a:t>
            </a:r>
            <a:r>
              <a:rPr lang="en-US" sz="1400" dirty="0"/>
              <a:t>Earl Joseph, Steve Conway, </a:t>
            </a:r>
            <a:r>
              <a:rPr lang="en-US" sz="1400" dirty="0" err="1"/>
              <a:t>Chirag</a:t>
            </a:r>
            <a:r>
              <a:rPr lang="en-US" sz="1400" dirty="0"/>
              <a:t> </a:t>
            </a:r>
            <a:r>
              <a:rPr lang="en-US" sz="1400" dirty="0" err="1"/>
              <a:t>Dekate</a:t>
            </a:r>
            <a:r>
              <a:rPr lang="en-US" sz="1400" dirty="0"/>
              <a:t>, Bob Sorensen </a:t>
            </a:r>
            <a:endParaRPr lang="en-US" sz="1400" dirty="0" smtClean="0"/>
          </a:p>
          <a:p>
            <a:pPr>
              <a:spcBef>
                <a:spcPts val="0"/>
              </a:spcBef>
            </a:pPr>
            <a:r>
              <a:rPr lang="en-US" sz="1400" dirty="0">
                <a:hlinkClick r:id="rId2"/>
              </a:rPr>
              <a:t>http://www.extremetech.com/extreme/185057-supercomputer-stagnation-new-list-of-the-worlds-fastest-computers-makes-exascale-by-2020-seem-</a:t>
            </a:r>
            <a:r>
              <a:rPr lang="en-US" sz="1400" dirty="0" smtClean="0">
                <a:hlinkClick r:id="rId2"/>
              </a:rPr>
              <a:t>unlikely</a:t>
            </a:r>
            <a:endParaRPr lang="en-US" sz="1400" dirty="0" smtClean="0"/>
          </a:p>
          <a:p>
            <a:pPr>
              <a:spcBef>
                <a:spcPts val="0"/>
              </a:spcBef>
            </a:pPr>
            <a:r>
              <a:rPr lang="en-US" sz="1400" b="1" dirty="0"/>
              <a:t>Accelerating Iterative Big Data Computing Through MPI</a:t>
            </a:r>
            <a:r>
              <a:rPr lang="en-US" sz="1400" dirty="0"/>
              <a:t>, Fan Liang and </a:t>
            </a:r>
            <a:r>
              <a:rPr lang="en-US" sz="1400" dirty="0" err="1"/>
              <a:t>Xiaoyi</a:t>
            </a:r>
            <a:r>
              <a:rPr lang="en-US" sz="1400" dirty="0"/>
              <a:t> </a:t>
            </a:r>
            <a:r>
              <a:rPr lang="en-US" sz="1400" dirty="0" smtClean="0"/>
              <a:t>Lu</a:t>
            </a:r>
          </a:p>
          <a:p>
            <a:pPr>
              <a:spcBef>
                <a:spcPts val="0"/>
              </a:spcBef>
            </a:pPr>
            <a:r>
              <a:rPr lang="en-US" sz="1400" b="1" dirty="0"/>
              <a:t>A Tale of Two Data-Intensive Paradigms: Applications, Abstractions, and </a:t>
            </a:r>
            <a:r>
              <a:rPr lang="en-US" sz="1400" b="1" dirty="0" smtClean="0"/>
              <a:t>Architectures </a:t>
            </a:r>
            <a:r>
              <a:rPr lang="en-US" sz="1400" dirty="0" err="1" smtClean="0"/>
              <a:t>Shantenu</a:t>
            </a:r>
            <a:r>
              <a:rPr lang="en-US" sz="1400" dirty="0" smtClean="0"/>
              <a:t> </a:t>
            </a:r>
            <a:r>
              <a:rPr lang="en-US" sz="1400" dirty="0" err="1"/>
              <a:t>Jha</a:t>
            </a:r>
            <a:r>
              <a:rPr lang="en-US" sz="1400" dirty="0"/>
              <a:t>, Judy </a:t>
            </a:r>
            <a:r>
              <a:rPr lang="en-US" sz="1400" dirty="0" err="1"/>
              <a:t>Qiu</a:t>
            </a:r>
            <a:r>
              <a:rPr lang="en-US" sz="1400" dirty="0"/>
              <a:t>, Andre </a:t>
            </a:r>
            <a:r>
              <a:rPr lang="en-US" sz="1400" dirty="0" err="1"/>
              <a:t>Luckow</a:t>
            </a:r>
            <a:r>
              <a:rPr lang="en-US" sz="1400" dirty="0"/>
              <a:t>, </a:t>
            </a:r>
            <a:r>
              <a:rPr lang="en-US" sz="1400" dirty="0" err="1"/>
              <a:t>Pradeep</a:t>
            </a:r>
            <a:r>
              <a:rPr lang="en-US" sz="1400" dirty="0"/>
              <a:t> </a:t>
            </a:r>
            <a:r>
              <a:rPr lang="en-US" sz="1400" dirty="0" err="1"/>
              <a:t>Mantha</a:t>
            </a:r>
            <a:r>
              <a:rPr lang="en-US" sz="1400" dirty="0"/>
              <a:t>, Geoffrey </a:t>
            </a:r>
            <a:r>
              <a:rPr lang="en-US" sz="1400" dirty="0" err="1"/>
              <a:t>C.Fox</a:t>
            </a:r>
            <a:r>
              <a:rPr lang="en-US" sz="1400" dirty="0"/>
              <a:t> </a:t>
            </a:r>
            <a:endParaRPr lang="en-US" sz="1400" dirty="0" smtClean="0"/>
          </a:p>
          <a:p>
            <a:pPr>
              <a:spcBef>
                <a:spcPts val="0"/>
              </a:spcBef>
            </a:pPr>
            <a:r>
              <a:rPr lang="en-US" sz="1400" dirty="0">
                <a:hlinkClick r:id="rId3"/>
              </a:rPr>
              <a:t>http://www.theplatform.net/2015/02/22/flink-sparks-next-wave-of-distributed-data-processing</a:t>
            </a:r>
            <a:r>
              <a:rPr lang="en-US" sz="1400" dirty="0" smtClean="0">
                <a:hlinkClick r:id="rId3"/>
              </a:rPr>
              <a:t>/</a:t>
            </a:r>
            <a:endParaRPr lang="en-US" sz="1400" dirty="0" smtClean="0"/>
          </a:p>
          <a:p>
            <a:pPr>
              <a:spcBef>
                <a:spcPts val="0"/>
              </a:spcBef>
            </a:pPr>
            <a:r>
              <a:rPr lang="en-US" sz="1400" dirty="0">
                <a:hlinkClick r:id="rId4"/>
              </a:rPr>
              <a:t>http://mechanitis.blogspot.com.tr/</a:t>
            </a:r>
            <a:r>
              <a:rPr lang="en-US" sz="1400" dirty="0" smtClean="0">
                <a:hlinkClick r:id="rId4"/>
              </a:rPr>
              <a:t>2011_07_01_archive.html</a:t>
            </a:r>
            <a:endParaRPr lang="en-US" sz="1400" dirty="0" smtClean="0"/>
          </a:p>
          <a:p>
            <a:pPr>
              <a:spcBef>
                <a:spcPts val="0"/>
              </a:spcBef>
            </a:pPr>
            <a:r>
              <a:rPr lang="en-US" sz="1400" dirty="0"/>
              <a:t>top500.org/featured/top-systems</a:t>
            </a:r>
            <a:r>
              <a:rPr lang="en-US" sz="1400" dirty="0" smtClean="0"/>
              <a:t>/</a:t>
            </a:r>
          </a:p>
          <a:p>
            <a:pPr>
              <a:spcBef>
                <a:spcPts val="0"/>
              </a:spcBef>
            </a:pPr>
            <a:r>
              <a:rPr lang="en-US" sz="1400" dirty="0">
                <a:hlinkClick r:id="rId5"/>
              </a:rPr>
              <a:t>http://sebastianraschka.com/Articles/</a:t>
            </a:r>
            <a:r>
              <a:rPr lang="en-US" sz="1400" dirty="0" smtClean="0">
                <a:hlinkClick r:id="rId5"/>
              </a:rPr>
              <a:t>2014_multiprocessing.html</a:t>
            </a:r>
            <a:endParaRPr lang="en-US" sz="1400" dirty="0" smtClean="0"/>
          </a:p>
          <a:p>
            <a:pPr>
              <a:spcBef>
                <a:spcPts val="0"/>
              </a:spcBef>
            </a:pPr>
            <a:r>
              <a:rPr lang="en-US" sz="1400" dirty="0"/>
              <a:t>https://</a:t>
            </a:r>
            <a:r>
              <a:rPr lang="en-US" sz="1400" dirty="0" err="1"/>
              <a:t>docs.python.org</a:t>
            </a:r>
            <a:r>
              <a:rPr lang="en-US" sz="1400" dirty="0"/>
              <a:t>/3/library/</a:t>
            </a:r>
            <a:r>
              <a:rPr lang="en-US" sz="1400" dirty="0" err="1"/>
              <a:t>multiprocessing.html</a:t>
            </a:r>
            <a:endParaRPr lang="en-US" sz="1400"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a:xfrm>
            <a:off x="8064500" y="361016"/>
            <a:ext cx="698500" cy="365125"/>
          </a:xfrm>
        </p:spPr>
        <p:txBody>
          <a:bodyPr/>
          <a:lstStyle/>
          <a:p>
            <a:fld id="{57AF16DE-A0D5-4438-950F-5B1E159C2C28}" type="slidenum">
              <a:rPr lang="en-US" smtClean="0"/>
              <a:t>148</a:t>
            </a:fld>
            <a:endParaRPr lang="en-US" dirty="0"/>
          </a:p>
        </p:txBody>
      </p:sp>
    </p:spTree>
    <p:extLst>
      <p:ext uri="{BB962C8B-B14F-4D97-AF65-F5344CB8AC3E}">
        <p14:creationId xmlns:p14="http://schemas.microsoft.com/office/powerpoint/2010/main" val="3424540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2877"/>
            <a:ext cx="6508377" cy="1143000"/>
          </a:xfrm>
        </p:spPr>
        <p:txBody>
          <a:bodyPr/>
          <a:lstStyle/>
          <a:p>
            <a:pPr algn="ctr"/>
            <a:r>
              <a:rPr lang="en-US" dirty="0" smtClean="0"/>
              <a:t>1965</a:t>
            </a:r>
            <a:br>
              <a:rPr lang="en-US" dirty="0" smtClean="0"/>
            </a:br>
            <a:r>
              <a:rPr lang="en-US" dirty="0" smtClean="0"/>
              <a:t>Moore’s Law</a:t>
            </a:r>
            <a:endParaRPr lang="en-US" dirty="0"/>
          </a:p>
        </p:txBody>
      </p:sp>
      <p:sp>
        <p:nvSpPr>
          <p:cNvPr id="8" name="TextBox 7"/>
          <p:cNvSpPr txBox="1"/>
          <p:nvPr/>
        </p:nvSpPr>
        <p:spPr>
          <a:xfrm>
            <a:off x="7095886" y="2532641"/>
            <a:ext cx="1852115" cy="369332"/>
          </a:xfrm>
          <a:prstGeom prst="rect">
            <a:avLst/>
          </a:prstGeom>
          <a:noFill/>
        </p:spPr>
        <p:txBody>
          <a:bodyPr wrap="none" rtlCol="0">
            <a:spAutoFit/>
          </a:bodyPr>
          <a:lstStyle/>
          <a:p>
            <a:r>
              <a:rPr lang="en-US" dirty="0" smtClean="0"/>
              <a:t>Gordon Moore</a:t>
            </a:r>
            <a:endParaRPr lang="en-US" dirty="0"/>
          </a:p>
        </p:txBody>
      </p:sp>
      <p:pic>
        <p:nvPicPr>
          <p:cNvPr id="6" name="Picture 5"/>
          <p:cNvPicPr>
            <a:picLocks noChangeAspect="1"/>
          </p:cNvPicPr>
          <p:nvPr/>
        </p:nvPicPr>
        <p:blipFill>
          <a:blip r:embed="rId3"/>
          <a:stretch>
            <a:fillRect/>
          </a:stretch>
        </p:blipFill>
        <p:spPr>
          <a:xfrm>
            <a:off x="6997700" y="146469"/>
            <a:ext cx="2146300" cy="2362200"/>
          </a:xfrm>
          <a:prstGeom prst="rect">
            <a:avLst/>
          </a:prstGeom>
        </p:spPr>
      </p:pic>
      <p:pic>
        <p:nvPicPr>
          <p:cNvPr id="11" name="Picture 10"/>
          <p:cNvPicPr>
            <a:picLocks noChangeAspect="1"/>
          </p:cNvPicPr>
          <p:nvPr/>
        </p:nvPicPr>
        <p:blipFill>
          <a:blip r:embed="rId4"/>
          <a:stretch>
            <a:fillRect/>
          </a:stretch>
        </p:blipFill>
        <p:spPr>
          <a:xfrm>
            <a:off x="1110938" y="2284808"/>
            <a:ext cx="6680200" cy="1346200"/>
          </a:xfrm>
          <a:prstGeom prst="rect">
            <a:avLst/>
          </a:prstGeom>
        </p:spPr>
      </p:pic>
      <p:pic>
        <p:nvPicPr>
          <p:cNvPr id="12" name="Picture 11"/>
          <p:cNvPicPr>
            <a:picLocks noChangeAspect="1"/>
          </p:cNvPicPr>
          <p:nvPr/>
        </p:nvPicPr>
        <p:blipFill>
          <a:blip r:embed="rId5"/>
          <a:stretch>
            <a:fillRect/>
          </a:stretch>
        </p:blipFill>
        <p:spPr>
          <a:xfrm>
            <a:off x="1110938" y="3747337"/>
            <a:ext cx="6961556" cy="1002464"/>
          </a:xfrm>
          <a:prstGeom prst="rect">
            <a:avLst/>
          </a:prstGeom>
        </p:spPr>
      </p:pic>
      <p:sp>
        <p:nvSpPr>
          <p:cNvPr id="13" name="TextBox 12"/>
          <p:cNvSpPr txBox="1"/>
          <p:nvPr/>
        </p:nvSpPr>
        <p:spPr>
          <a:xfrm>
            <a:off x="106407" y="5798558"/>
            <a:ext cx="8841594" cy="646331"/>
          </a:xfrm>
          <a:prstGeom prst="rect">
            <a:avLst/>
          </a:prstGeom>
          <a:noFill/>
        </p:spPr>
        <p:txBody>
          <a:bodyPr wrap="square" rtlCol="0">
            <a:spAutoFit/>
          </a:bodyPr>
          <a:lstStyle/>
          <a:p>
            <a:r>
              <a:rPr lang="en-US" b="1" dirty="0" smtClean="0"/>
              <a:t>1975</a:t>
            </a:r>
            <a:r>
              <a:rPr lang="en-US" dirty="0" smtClean="0"/>
              <a:t>: </a:t>
            </a:r>
            <a:r>
              <a:rPr lang="en-US" dirty="0" err="1"/>
              <a:t>Yarı</a:t>
            </a:r>
            <a:r>
              <a:rPr lang="en-US" dirty="0"/>
              <a:t> </a:t>
            </a:r>
            <a:r>
              <a:rPr lang="en-US" dirty="0" err="1"/>
              <a:t>iletken</a:t>
            </a:r>
            <a:r>
              <a:rPr lang="en-US" dirty="0"/>
              <a:t> </a:t>
            </a:r>
            <a:r>
              <a:rPr lang="en-US" dirty="0" err="1"/>
              <a:t>karmaşıklığı</a:t>
            </a:r>
            <a:r>
              <a:rPr lang="en-US" dirty="0"/>
              <a:t>, </a:t>
            </a:r>
            <a:r>
              <a:rPr lang="en-US" dirty="0" err="1"/>
              <a:t>yaklaşık</a:t>
            </a:r>
            <a:r>
              <a:rPr lang="en-US" dirty="0"/>
              <a:t> 1980 </a:t>
            </a:r>
            <a:r>
              <a:rPr lang="en-US" dirty="0" err="1"/>
              <a:t>yılına</a:t>
            </a:r>
            <a:r>
              <a:rPr lang="en-US" dirty="0"/>
              <a:t> </a:t>
            </a:r>
            <a:r>
              <a:rPr lang="en-US" dirty="0" err="1"/>
              <a:t>kadar</a:t>
            </a:r>
            <a:r>
              <a:rPr lang="en-US" dirty="0"/>
              <a:t> </a:t>
            </a:r>
            <a:r>
              <a:rPr lang="en-US" dirty="0" err="1"/>
              <a:t>yıllık</a:t>
            </a:r>
            <a:r>
              <a:rPr lang="en-US" dirty="0"/>
              <a:t> </a:t>
            </a:r>
            <a:r>
              <a:rPr lang="en-US" dirty="0" err="1"/>
              <a:t>iki</a:t>
            </a:r>
            <a:r>
              <a:rPr lang="en-US" dirty="0"/>
              <a:t> </a:t>
            </a:r>
            <a:r>
              <a:rPr lang="en-US" dirty="0" err="1"/>
              <a:t>katına</a:t>
            </a:r>
            <a:r>
              <a:rPr lang="en-US" dirty="0"/>
              <a:t> </a:t>
            </a:r>
            <a:r>
              <a:rPr lang="en-US" dirty="0" err="1"/>
              <a:t>çıkmaya</a:t>
            </a:r>
            <a:r>
              <a:rPr lang="en-US" dirty="0"/>
              <a:t> </a:t>
            </a:r>
            <a:r>
              <a:rPr lang="en-US" dirty="0" err="1"/>
              <a:t>devam</a:t>
            </a:r>
            <a:r>
              <a:rPr lang="en-US" dirty="0"/>
              <a:t> </a:t>
            </a:r>
            <a:r>
              <a:rPr lang="en-US" dirty="0" err="1"/>
              <a:t>edecek</a:t>
            </a:r>
            <a:r>
              <a:rPr lang="en-US" dirty="0"/>
              <a:t> </a:t>
            </a:r>
            <a:r>
              <a:rPr lang="en-US" dirty="0" err="1"/>
              <a:t>ve</a:t>
            </a:r>
            <a:r>
              <a:rPr lang="en-US" dirty="0"/>
              <a:t> </a:t>
            </a:r>
            <a:r>
              <a:rPr lang="en-US" dirty="0" err="1"/>
              <a:t>bundan</a:t>
            </a:r>
            <a:r>
              <a:rPr lang="en-US" dirty="0"/>
              <a:t> </a:t>
            </a:r>
            <a:r>
              <a:rPr lang="en-US" dirty="0" err="1"/>
              <a:t>yaklaşık</a:t>
            </a:r>
            <a:r>
              <a:rPr lang="en-US" dirty="0"/>
              <a:t> </a:t>
            </a:r>
            <a:r>
              <a:rPr lang="en-US" dirty="0" err="1"/>
              <a:t>iki</a:t>
            </a:r>
            <a:r>
              <a:rPr lang="en-US" dirty="0"/>
              <a:t> </a:t>
            </a:r>
            <a:r>
              <a:rPr lang="en-US" dirty="0" err="1"/>
              <a:t>yılda</a:t>
            </a:r>
            <a:r>
              <a:rPr lang="en-US" dirty="0"/>
              <a:t> </a:t>
            </a:r>
            <a:r>
              <a:rPr lang="en-US" dirty="0" err="1"/>
              <a:t>bir</a:t>
            </a:r>
            <a:r>
              <a:rPr lang="en-US" dirty="0"/>
              <a:t> </a:t>
            </a:r>
            <a:r>
              <a:rPr lang="en-US" dirty="0" err="1"/>
              <a:t>iki</a:t>
            </a:r>
            <a:r>
              <a:rPr lang="en-US" dirty="0"/>
              <a:t> </a:t>
            </a:r>
            <a:r>
              <a:rPr lang="en-US" dirty="0" err="1"/>
              <a:t>katına</a:t>
            </a:r>
            <a:r>
              <a:rPr lang="en-US" dirty="0"/>
              <a:t> </a:t>
            </a:r>
            <a:r>
              <a:rPr lang="en-US" dirty="0" err="1"/>
              <a:t>çıkacaktı</a:t>
            </a:r>
            <a:endParaRPr lang="en-US"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15</a:t>
            </a:fld>
            <a:endParaRPr lang="en-US"/>
          </a:p>
        </p:txBody>
      </p:sp>
    </p:spTree>
    <p:extLst>
      <p:ext uri="{BB962C8B-B14F-4D97-AF65-F5344CB8AC3E}">
        <p14:creationId xmlns:p14="http://schemas.microsoft.com/office/powerpoint/2010/main" val="78229885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2877"/>
            <a:ext cx="6508377" cy="1143000"/>
          </a:xfrm>
        </p:spPr>
        <p:txBody>
          <a:bodyPr/>
          <a:lstStyle/>
          <a:p>
            <a:pPr algn="ctr"/>
            <a:r>
              <a:rPr lang="en-US" dirty="0" smtClean="0"/>
              <a:t>1977</a:t>
            </a:r>
            <a:br>
              <a:rPr lang="en-US" dirty="0" smtClean="0"/>
            </a:br>
            <a:r>
              <a:rPr lang="en-US" dirty="0" smtClean="0"/>
              <a:t>von Neumann </a:t>
            </a:r>
            <a:r>
              <a:rPr lang="en-US" dirty="0" err="1" smtClean="0"/>
              <a:t>darboğazı</a:t>
            </a:r>
            <a:endParaRPr lang="en-US" dirty="0"/>
          </a:p>
        </p:txBody>
      </p:sp>
      <p:sp>
        <p:nvSpPr>
          <p:cNvPr id="8" name="TextBox 7"/>
          <p:cNvSpPr txBox="1"/>
          <p:nvPr/>
        </p:nvSpPr>
        <p:spPr>
          <a:xfrm>
            <a:off x="7234263" y="2315446"/>
            <a:ext cx="1577888" cy="369332"/>
          </a:xfrm>
          <a:prstGeom prst="rect">
            <a:avLst/>
          </a:prstGeom>
          <a:noFill/>
        </p:spPr>
        <p:txBody>
          <a:bodyPr wrap="none" rtlCol="0">
            <a:spAutoFit/>
          </a:bodyPr>
          <a:lstStyle/>
          <a:p>
            <a:r>
              <a:rPr lang="en-US" dirty="0" smtClean="0"/>
              <a:t>John Backus</a:t>
            </a:r>
            <a:endParaRPr lang="en-US" dirty="0"/>
          </a:p>
        </p:txBody>
      </p:sp>
      <p:sp>
        <p:nvSpPr>
          <p:cNvPr id="3" name="Rectangle 2"/>
          <p:cNvSpPr/>
          <p:nvPr/>
        </p:nvSpPr>
        <p:spPr>
          <a:xfrm>
            <a:off x="578160" y="5007870"/>
            <a:ext cx="7874085" cy="1200329"/>
          </a:xfrm>
          <a:prstGeom prst="rect">
            <a:avLst/>
          </a:prstGeom>
        </p:spPr>
        <p:txBody>
          <a:bodyPr wrap="square">
            <a:spAutoFit/>
          </a:bodyPr>
          <a:lstStyle/>
          <a:p>
            <a:r>
              <a:rPr lang="en-US" dirty="0" smtClean="0"/>
              <a:t>“</a:t>
            </a:r>
            <a:r>
              <a:rPr lang="is-IS" dirty="0" smtClean="0"/>
              <a:t>… </a:t>
            </a:r>
            <a:r>
              <a:rPr lang="en-US" dirty="0" smtClean="0"/>
              <a:t>programming </a:t>
            </a:r>
            <a:r>
              <a:rPr lang="en-US" dirty="0"/>
              <a:t>is basically planning and detailing the enormous traffic of words through the von Neumann bottleneck, and much of that traffic concerns not significant data itself, but where to find </a:t>
            </a:r>
            <a:r>
              <a:rPr lang="en-US" dirty="0" smtClean="0"/>
              <a:t>it.” [1977 Turing Award Lecture]</a:t>
            </a:r>
            <a:endParaRPr lang="en-US" dirty="0"/>
          </a:p>
        </p:txBody>
      </p:sp>
      <p:sp>
        <p:nvSpPr>
          <p:cNvPr id="4" name="Rectangle 3"/>
          <p:cNvSpPr/>
          <p:nvPr/>
        </p:nvSpPr>
        <p:spPr>
          <a:xfrm>
            <a:off x="261201" y="2723256"/>
            <a:ext cx="8686800" cy="2031325"/>
          </a:xfrm>
          <a:prstGeom prst="rect">
            <a:avLst/>
          </a:prstGeom>
        </p:spPr>
        <p:txBody>
          <a:bodyPr wrap="square">
            <a:spAutoFit/>
          </a:bodyPr>
          <a:lstStyle/>
          <a:p>
            <a:pPr marL="285750" indent="-285750">
              <a:buFont typeface="Arial"/>
              <a:buChar char="•"/>
            </a:pPr>
            <a:r>
              <a:rPr lang="en-US" dirty="0" err="1"/>
              <a:t>Bir</a:t>
            </a:r>
            <a:r>
              <a:rPr lang="en-US" dirty="0"/>
              <a:t> </a:t>
            </a:r>
            <a:r>
              <a:rPr lang="en-US" dirty="0" err="1"/>
              <a:t>sistem</a:t>
            </a:r>
            <a:r>
              <a:rPr lang="en-US" dirty="0"/>
              <a:t> </a:t>
            </a:r>
            <a:r>
              <a:rPr lang="en-US" dirty="0" err="1"/>
              <a:t>darboğazı</a:t>
            </a:r>
            <a:r>
              <a:rPr lang="en-US" dirty="0"/>
              <a:t>: </a:t>
            </a:r>
            <a:r>
              <a:rPr lang="en-US" dirty="0" err="1"/>
              <a:t>Merkezi</a:t>
            </a:r>
            <a:r>
              <a:rPr lang="en-US" dirty="0"/>
              <a:t> </a:t>
            </a:r>
            <a:r>
              <a:rPr lang="en-US" dirty="0" err="1"/>
              <a:t>İşlemci</a:t>
            </a:r>
            <a:r>
              <a:rPr lang="en-US" dirty="0"/>
              <a:t> </a:t>
            </a:r>
            <a:r>
              <a:rPr lang="en-US" dirty="0" err="1"/>
              <a:t>Birimleri</a:t>
            </a:r>
            <a:r>
              <a:rPr lang="en-US" dirty="0"/>
              <a:t> (</a:t>
            </a:r>
            <a:r>
              <a:rPr lang="en-US" dirty="0" err="1"/>
              <a:t>CPU'lar</a:t>
            </a:r>
            <a:r>
              <a:rPr lang="en-US" dirty="0"/>
              <a:t>) </a:t>
            </a:r>
            <a:r>
              <a:rPr lang="en-US" dirty="0" err="1"/>
              <a:t>ve</a:t>
            </a:r>
            <a:r>
              <a:rPr lang="en-US" dirty="0"/>
              <a:t> </a:t>
            </a:r>
            <a:r>
              <a:rPr lang="en-US" dirty="0" err="1"/>
              <a:t>Rasgele</a:t>
            </a:r>
            <a:r>
              <a:rPr lang="en-US" dirty="0"/>
              <a:t> </a:t>
            </a:r>
            <a:r>
              <a:rPr lang="en-US" dirty="0" err="1"/>
              <a:t>Erişim</a:t>
            </a:r>
            <a:r>
              <a:rPr lang="en-US" dirty="0"/>
              <a:t> </a:t>
            </a:r>
            <a:r>
              <a:rPr lang="en-US" dirty="0" err="1"/>
              <a:t>Belleği</a:t>
            </a:r>
            <a:r>
              <a:rPr lang="en-US" dirty="0"/>
              <a:t> </a:t>
            </a:r>
            <a:r>
              <a:rPr lang="en-US" dirty="0" err="1"/>
              <a:t>arasındaki</a:t>
            </a:r>
            <a:r>
              <a:rPr lang="en-US" dirty="0"/>
              <a:t> </a:t>
            </a:r>
            <a:r>
              <a:rPr lang="en-US" dirty="0" err="1"/>
              <a:t>bant</a:t>
            </a:r>
            <a:r>
              <a:rPr lang="en-US" dirty="0"/>
              <a:t> </a:t>
            </a:r>
            <a:r>
              <a:rPr lang="en-US" dirty="0" err="1"/>
              <a:t>genişliği</a:t>
            </a:r>
            <a:r>
              <a:rPr lang="en-US" dirty="0"/>
              <a:t> </a:t>
            </a:r>
            <a:r>
              <a:rPr lang="en-US" dirty="0" err="1"/>
              <a:t>tipik</a:t>
            </a:r>
            <a:r>
              <a:rPr lang="en-US" dirty="0"/>
              <a:t> </a:t>
            </a:r>
            <a:r>
              <a:rPr lang="en-US" dirty="0" err="1"/>
              <a:t>bir</a:t>
            </a:r>
            <a:r>
              <a:rPr lang="en-US" dirty="0"/>
              <a:t> </a:t>
            </a:r>
            <a:r>
              <a:rPr lang="en-US" dirty="0" err="1"/>
              <a:t>CPU'nun</a:t>
            </a:r>
            <a:r>
              <a:rPr lang="en-US" dirty="0"/>
              <a:t> </a:t>
            </a:r>
            <a:r>
              <a:rPr lang="en-US" dirty="0" err="1"/>
              <a:t>dahili</a:t>
            </a:r>
            <a:r>
              <a:rPr lang="en-US" dirty="0"/>
              <a:t> </a:t>
            </a:r>
            <a:r>
              <a:rPr lang="en-US" dirty="0" err="1"/>
              <a:t>olarak</a:t>
            </a:r>
            <a:r>
              <a:rPr lang="en-US" dirty="0"/>
              <a:t> </a:t>
            </a:r>
            <a:r>
              <a:rPr lang="en-US" dirty="0" err="1"/>
              <a:t>veri</a:t>
            </a:r>
            <a:r>
              <a:rPr lang="en-US" dirty="0"/>
              <a:t> </a:t>
            </a:r>
            <a:r>
              <a:rPr lang="en-US" dirty="0" err="1"/>
              <a:t>işleyebileceği</a:t>
            </a:r>
            <a:r>
              <a:rPr lang="en-US" dirty="0"/>
              <a:t> </a:t>
            </a:r>
            <a:r>
              <a:rPr lang="en-US" dirty="0" err="1"/>
              <a:t>hızdan</a:t>
            </a:r>
            <a:r>
              <a:rPr lang="en-US" dirty="0"/>
              <a:t> </a:t>
            </a:r>
            <a:r>
              <a:rPr lang="en-US" dirty="0" err="1"/>
              <a:t>çok</a:t>
            </a:r>
            <a:r>
              <a:rPr lang="en-US" dirty="0"/>
              <a:t> </a:t>
            </a:r>
            <a:r>
              <a:rPr lang="en-US" dirty="0" err="1"/>
              <a:t>daha</a:t>
            </a:r>
            <a:r>
              <a:rPr lang="en-US" dirty="0"/>
              <a:t> </a:t>
            </a:r>
            <a:r>
              <a:rPr lang="en-US" dirty="0" err="1"/>
              <a:t>düşüktür</a:t>
            </a:r>
            <a:r>
              <a:rPr lang="en-US" dirty="0"/>
              <a:t>.</a:t>
            </a:r>
          </a:p>
          <a:p>
            <a:pPr marL="285750" indent="-285750">
              <a:buFont typeface="Arial"/>
              <a:buChar char="•"/>
            </a:pPr>
            <a:endParaRPr lang="en-US" dirty="0"/>
          </a:p>
          <a:p>
            <a:pPr marL="285750" indent="-285750">
              <a:buFont typeface="Arial"/>
              <a:buChar char="•"/>
            </a:pPr>
            <a:r>
              <a:rPr lang="en-US" dirty="0" err="1"/>
              <a:t>Bir</a:t>
            </a:r>
            <a:r>
              <a:rPr lang="en-US" dirty="0"/>
              <a:t> '</a:t>
            </a:r>
            <a:r>
              <a:rPr lang="en-US" dirty="0" err="1"/>
              <a:t>entelektüel</a:t>
            </a:r>
            <a:r>
              <a:rPr lang="en-US" dirty="0"/>
              <a:t> </a:t>
            </a:r>
            <a:r>
              <a:rPr lang="en-US" dirty="0" err="1"/>
              <a:t>darboğaz</a:t>
            </a:r>
            <a:r>
              <a:rPr lang="en-US" dirty="0"/>
              <a:t>': </a:t>
            </a:r>
            <a:r>
              <a:rPr lang="en-US" dirty="0" err="1" smtClean="0"/>
              <a:t>programcılar</a:t>
            </a:r>
            <a:r>
              <a:rPr lang="en-US" dirty="0" smtClean="0"/>
              <a:t> CPU </a:t>
            </a:r>
            <a:r>
              <a:rPr lang="en-US" dirty="0" err="1"/>
              <a:t>ve</a:t>
            </a:r>
            <a:r>
              <a:rPr lang="en-US" dirty="0"/>
              <a:t> RAM </a:t>
            </a:r>
            <a:r>
              <a:rPr lang="en-US" dirty="0" err="1"/>
              <a:t>arasında</a:t>
            </a:r>
            <a:r>
              <a:rPr lang="en-US" dirty="0"/>
              <a:t> </a:t>
            </a:r>
            <a:r>
              <a:rPr lang="en-US" dirty="0" err="1" smtClean="0"/>
              <a:t>gidip</a:t>
            </a:r>
            <a:r>
              <a:rPr lang="en-US" dirty="0" smtClean="0"/>
              <a:t> </a:t>
            </a:r>
            <a:r>
              <a:rPr lang="en-US" dirty="0" err="1" smtClean="0"/>
              <a:t>gelen</a:t>
            </a:r>
            <a:r>
              <a:rPr lang="en-US" dirty="0" smtClean="0"/>
              <a:t> "</a:t>
            </a:r>
            <a:r>
              <a:rPr lang="en-US" dirty="0" err="1"/>
              <a:t>bir</a:t>
            </a:r>
            <a:r>
              <a:rPr lang="en-US" dirty="0"/>
              <a:t> </a:t>
            </a:r>
            <a:r>
              <a:rPr lang="en-US" dirty="0" err="1"/>
              <a:t>sürü</a:t>
            </a:r>
            <a:r>
              <a:rPr lang="en-US" dirty="0"/>
              <a:t> </a:t>
            </a:r>
            <a:r>
              <a:rPr lang="en-US" dirty="0" err="1" smtClean="0"/>
              <a:t>gerekli</a:t>
            </a:r>
            <a:r>
              <a:rPr lang="en-US" dirty="0" smtClean="0"/>
              <a:t>/</a:t>
            </a:r>
            <a:r>
              <a:rPr lang="en-US" dirty="0" err="1" smtClean="0"/>
              <a:t>gereksiz</a:t>
            </a:r>
            <a:r>
              <a:rPr lang="en-US" dirty="0" smtClean="0"/>
              <a:t> </a:t>
            </a:r>
            <a:r>
              <a:rPr lang="en-US" dirty="0" err="1" smtClean="0"/>
              <a:t>kelimeyi</a:t>
            </a:r>
            <a:r>
              <a:rPr lang="en-US" dirty="0" smtClean="0"/>
              <a:t>” </a:t>
            </a:r>
            <a:r>
              <a:rPr lang="en-US" dirty="0" err="1" smtClean="0"/>
              <a:t>azaltmak</a:t>
            </a:r>
            <a:r>
              <a:rPr lang="en-US" dirty="0" smtClean="0"/>
              <a:t> </a:t>
            </a:r>
            <a:r>
              <a:rPr lang="en-US" dirty="0" err="1" smtClean="0"/>
              <a:t>için</a:t>
            </a:r>
            <a:r>
              <a:rPr lang="en-US" dirty="0" smtClean="0"/>
              <a:t> </a:t>
            </a:r>
            <a:r>
              <a:rPr lang="en-US" dirty="0" err="1" smtClean="0"/>
              <a:t>gerekli</a:t>
            </a:r>
            <a:r>
              <a:rPr lang="en-US" dirty="0" smtClean="0"/>
              <a:t> </a:t>
            </a:r>
            <a:r>
              <a:rPr lang="en-US" dirty="0" err="1" smtClean="0"/>
              <a:t>kod</a:t>
            </a:r>
            <a:r>
              <a:rPr lang="en-US" dirty="0" smtClean="0"/>
              <a:t> </a:t>
            </a:r>
            <a:r>
              <a:rPr lang="en-US" dirty="0" err="1" smtClean="0"/>
              <a:t>optimizasyonlarını</a:t>
            </a:r>
            <a:r>
              <a:rPr lang="en-US" dirty="0" smtClean="0"/>
              <a:t> </a:t>
            </a:r>
            <a:r>
              <a:rPr lang="en-US" dirty="0" err="1"/>
              <a:t>düşünmek</a:t>
            </a:r>
            <a:r>
              <a:rPr lang="en-US" dirty="0"/>
              <a:t> </a:t>
            </a:r>
            <a:r>
              <a:rPr lang="en-US" dirty="0" err="1"/>
              <a:t>için</a:t>
            </a:r>
            <a:r>
              <a:rPr lang="en-US" dirty="0"/>
              <a:t> </a:t>
            </a:r>
            <a:r>
              <a:rPr lang="en-US" dirty="0" err="1"/>
              <a:t>çok</a:t>
            </a:r>
            <a:r>
              <a:rPr lang="en-US" dirty="0"/>
              <a:t> </a:t>
            </a:r>
            <a:r>
              <a:rPr lang="en-US" dirty="0" err="1"/>
              <a:t>zaman</a:t>
            </a:r>
            <a:r>
              <a:rPr lang="en-US" dirty="0"/>
              <a:t> </a:t>
            </a:r>
            <a:r>
              <a:rPr lang="en-US" dirty="0" err="1" smtClean="0"/>
              <a:t>harcıyorlar</a:t>
            </a:r>
            <a:r>
              <a:rPr lang="en-US" dirty="0" smtClean="0"/>
              <a:t>.</a:t>
            </a:r>
            <a:endParaRPr lang="en-US" dirty="0"/>
          </a:p>
        </p:txBody>
      </p:sp>
      <p:pic>
        <p:nvPicPr>
          <p:cNvPr id="5" name="Picture 4"/>
          <p:cNvPicPr>
            <a:picLocks noChangeAspect="1"/>
          </p:cNvPicPr>
          <p:nvPr/>
        </p:nvPicPr>
        <p:blipFill>
          <a:blip r:embed="rId3"/>
          <a:stretch>
            <a:fillRect/>
          </a:stretch>
        </p:blipFill>
        <p:spPr>
          <a:xfrm>
            <a:off x="7092580" y="97992"/>
            <a:ext cx="1855421" cy="2217454"/>
          </a:xfrm>
          <a:prstGeom prst="rect">
            <a:avLst/>
          </a:prstGeom>
        </p:spPr>
      </p:pic>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16</a:t>
            </a:fld>
            <a:endParaRPr lang="en-US"/>
          </a:p>
        </p:txBody>
      </p:sp>
    </p:spTree>
    <p:extLst>
      <p:ext uri="{BB962C8B-B14F-4D97-AF65-F5344CB8AC3E}">
        <p14:creationId xmlns:p14="http://schemas.microsoft.com/office/powerpoint/2010/main" val="23006329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işlemci</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7" name="Picture 6"/>
          <p:cNvPicPr>
            <a:picLocks noChangeAspect="1"/>
          </p:cNvPicPr>
          <p:nvPr/>
        </p:nvPicPr>
        <p:blipFill rotWithShape="1">
          <a:blip r:embed="rId2"/>
          <a:srcRect l="-2" t="112" r="55076" b="62419"/>
          <a:stretch/>
        </p:blipFill>
        <p:spPr>
          <a:xfrm>
            <a:off x="1791484" y="3128339"/>
            <a:ext cx="5174092" cy="1747541"/>
          </a:xfrm>
          <a:prstGeom prst="rect">
            <a:avLst/>
          </a:prstGeom>
        </p:spPr>
      </p:pic>
      <p:sp>
        <p:nvSpPr>
          <p:cNvPr id="9" name="Slide Number Placeholder 8"/>
          <p:cNvSpPr>
            <a:spLocks noGrp="1"/>
          </p:cNvSpPr>
          <p:nvPr>
            <p:ph type="sldNum" sz="quarter" idx="12"/>
          </p:nvPr>
        </p:nvSpPr>
        <p:spPr/>
        <p:txBody>
          <a:bodyPr/>
          <a:lstStyle/>
          <a:p>
            <a:fld id="{57AF16DE-A0D5-4438-950F-5B1E159C2C28}" type="slidenum">
              <a:rPr lang="en-US" smtClean="0"/>
              <a:t>17</a:t>
            </a:fld>
            <a:endParaRPr lang="en-US"/>
          </a:p>
        </p:txBody>
      </p:sp>
    </p:spTree>
    <p:extLst>
      <p:ext uri="{BB962C8B-B14F-4D97-AF65-F5344CB8AC3E}">
        <p14:creationId xmlns:p14="http://schemas.microsoft.com/office/powerpoint/2010/main" val="26027478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06" y="773360"/>
            <a:ext cx="8561179" cy="5425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335038" y="342900"/>
            <a:ext cx="6508377" cy="564243"/>
          </a:xfrm>
        </p:spPr>
        <p:txBody>
          <a:bodyPr/>
          <a:lstStyle/>
          <a:p>
            <a:r>
              <a:rPr lang="en-US" dirty="0" err="1" smtClean="0"/>
              <a:t>Bir</a:t>
            </a:r>
            <a:r>
              <a:rPr lang="en-US" dirty="0" smtClean="0"/>
              <a:t> </a:t>
            </a:r>
            <a:r>
              <a:rPr lang="en-US" dirty="0" err="1" smtClean="0"/>
              <a:t>zamanlar</a:t>
            </a:r>
            <a:r>
              <a:rPr lang="en-US" dirty="0" smtClean="0"/>
              <a:t>… 	</a:t>
            </a:r>
            <a:endParaRPr lang="en-US" dirty="0"/>
          </a:p>
        </p:txBody>
      </p:sp>
      <p:sp>
        <p:nvSpPr>
          <p:cNvPr id="9" name="Footer Placeholder 3"/>
          <p:cNvSpPr>
            <a:spLocks noGrp="1"/>
          </p:cNvSpPr>
          <p:nvPr>
            <p:ph type="ftr" sz="quarter" idx="11"/>
          </p:nvPr>
        </p:nvSpPr>
        <p:spPr>
          <a:xfrm>
            <a:off x="174812" y="6356350"/>
            <a:ext cx="6007100" cy="365125"/>
          </a:xfrm>
        </p:spPr>
        <p:txBody>
          <a:bodyPr/>
          <a:lstStyle/>
          <a:p>
            <a:r>
              <a:rPr lang="en-US" smtClean="0"/>
              <a:t>Veri Bilim - Yapay Öğrenme Yaz Okulu, 2017 "Matematiksel Temeller ve Vaka Çalışmaları"</a:t>
            </a:r>
            <a:endParaRPr lang="en-US" dirty="0"/>
          </a:p>
        </p:txBody>
      </p:sp>
      <p:sp>
        <p:nvSpPr>
          <p:cNvPr id="11" name="Slide Number Placeholder 10"/>
          <p:cNvSpPr>
            <a:spLocks noGrp="1"/>
          </p:cNvSpPr>
          <p:nvPr>
            <p:ph type="sldNum" sz="quarter" idx="12"/>
          </p:nvPr>
        </p:nvSpPr>
        <p:spPr/>
        <p:txBody>
          <a:bodyPr/>
          <a:lstStyle/>
          <a:p>
            <a:fld id="{57AF16DE-A0D5-4438-950F-5B1E159C2C28}" type="slidenum">
              <a:rPr lang="en-US" smtClean="0"/>
              <a:t>18</a:t>
            </a:fld>
            <a:endParaRPr lang="en-US"/>
          </a:p>
        </p:txBody>
      </p:sp>
      <p:pic>
        <p:nvPicPr>
          <p:cNvPr id="12" name="Picture 11"/>
          <p:cNvPicPr>
            <a:picLocks noChangeAspect="1"/>
          </p:cNvPicPr>
          <p:nvPr/>
        </p:nvPicPr>
        <p:blipFill>
          <a:blip r:embed="rId3"/>
          <a:stretch>
            <a:fillRect/>
          </a:stretch>
        </p:blipFill>
        <p:spPr>
          <a:xfrm>
            <a:off x="4367727" y="4330700"/>
            <a:ext cx="1423472" cy="1473200"/>
          </a:xfrm>
          <a:prstGeom prst="rect">
            <a:avLst/>
          </a:prstGeom>
        </p:spPr>
      </p:pic>
    </p:spTree>
    <p:extLst>
      <p:ext uri="{BB962C8B-B14F-4D97-AF65-F5344CB8AC3E}">
        <p14:creationId xmlns:p14="http://schemas.microsoft.com/office/powerpoint/2010/main" val="400090091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0"/>
            <a:ext cx="6508377" cy="967619"/>
          </a:xfrm>
        </p:spPr>
        <p:txBody>
          <a:bodyPr/>
          <a:lstStyle/>
          <a:p>
            <a:r>
              <a:rPr lang="en-US" dirty="0" err="1" smtClean="0"/>
              <a:t>Güç</a:t>
            </a:r>
            <a:r>
              <a:rPr lang="en-US" dirty="0" smtClean="0"/>
              <a:t> </a:t>
            </a:r>
            <a:r>
              <a:rPr lang="en-US" dirty="0" err="1" smtClean="0"/>
              <a:t>duvarı</a:t>
            </a:r>
            <a:endParaRPr lang="en-US" dirty="0"/>
          </a:p>
        </p:txBody>
      </p:sp>
      <p:pic>
        <p:nvPicPr>
          <p:cNvPr id="5" name="Content Placeholder 4"/>
          <p:cNvPicPr>
            <a:picLocks noGrp="1" noChangeAspect="1"/>
          </p:cNvPicPr>
          <p:nvPr>
            <p:ph idx="1"/>
          </p:nvPr>
        </p:nvPicPr>
        <p:blipFill>
          <a:blip r:embed="rId2"/>
          <a:srcRect l="-10828" r="-10828"/>
          <a:stretch>
            <a:fillRect/>
          </a:stretch>
        </p:blipFill>
        <p:spPr>
          <a:xfrm>
            <a:off x="84668" y="1149275"/>
            <a:ext cx="8383058" cy="5043790"/>
          </a:xfrm>
        </p:spPr>
      </p:pic>
      <p:sp>
        <p:nvSpPr>
          <p:cNvPr id="8" name="Footer Placeholder 3"/>
          <p:cNvSpPr>
            <a:spLocks noGrp="1"/>
          </p:cNvSpPr>
          <p:nvPr>
            <p:ph type="ftr" sz="quarter" idx="11"/>
          </p:nvPr>
        </p:nvSpPr>
        <p:spPr>
          <a:xfrm>
            <a:off x="174812" y="6356350"/>
            <a:ext cx="6007100" cy="365125"/>
          </a:xfrm>
        </p:spPr>
        <p:txBody>
          <a:bodyPr/>
          <a:lstStyle/>
          <a:p>
            <a:r>
              <a:rPr lang="en-US" smtClean="0"/>
              <a:t>Veri Bilim - Yapay Öğrenme Yaz Okulu, 2017 "Matematiksel Temeller ve Vaka Çalışmaları"</a:t>
            </a:r>
            <a:endParaRPr lang="en-US" dirty="0"/>
          </a:p>
        </p:txBody>
      </p:sp>
      <p:sp>
        <p:nvSpPr>
          <p:cNvPr id="10" name="Slide Number Placeholder 9"/>
          <p:cNvSpPr>
            <a:spLocks noGrp="1"/>
          </p:cNvSpPr>
          <p:nvPr>
            <p:ph type="sldNum" sz="quarter" idx="12"/>
          </p:nvPr>
        </p:nvSpPr>
        <p:spPr/>
        <p:txBody>
          <a:bodyPr/>
          <a:lstStyle/>
          <a:p>
            <a:fld id="{57AF16DE-A0D5-4438-950F-5B1E159C2C28}" type="slidenum">
              <a:rPr lang="en-US" smtClean="0"/>
              <a:t>19</a:t>
            </a:fld>
            <a:endParaRPr lang="en-US"/>
          </a:p>
        </p:txBody>
      </p:sp>
    </p:spTree>
    <p:extLst>
      <p:ext uri="{BB962C8B-B14F-4D97-AF65-F5344CB8AC3E}">
        <p14:creationId xmlns:p14="http://schemas.microsoft.com/office/powerpoint/2010/main" val="17059143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Yüksek</a:t>
            </a:r>
            <a:r>
              <a:rPr lang="en-US" dirty="0" smtClean="0"/>
              <a:t> </a:t>
            </a:r>
            <a:r>
              <a:rPr lang="en-US" b="1" dirty="0" err="1" smtClean="0"/>
              <a:t>başarım</a:t>
            </a:r>
            <a:r>
              <a:rPr lang="en-US" dirty="0" smtClean="0"/>
              <a:t>?	</a:t>
            </a:r>
            <a:endParaRPr lang="en-US" dirty="0"/>
          </a:p>
        </p:txBody>
      </p:sp>
      <p:sp>
        <p:nvSpPr>
          <p:cNvPr id="3" name="Content Placeholder 2"/>
          <p:cNvSpPr>
            <a:spLocks noGrp="1"/>
          </p:cNvSpPr>
          <p:nvPr>
            <p:ph idx="1"/>
          </p:nvPr>
        </p:nvSpPr>
        <p:spPr>
          <a:xfrm>
            <a:off x="457199" y="2209800"/>
            <a:ext cx="8255001" cy="3916363"/>
          </a:xfrm>
        </p:spPr>
        <p:txBody>
          <a:bodyPr/>
          <a:lstStyle/>
          <a:p>
            <a:r>
              <a:rPr lang="en-US" dirty="0"/>
              <a:t>1. (</a:t>
            </a:r>
            <a:r>
              <a:rPr lang="en-US" dirty="0" err="1" smtClean="0"/>
              <a:t>isim</a:t>
            </a:r>
            <a:r>
              <a:rPr lang="en-US" dirty="0"/>
              <a:t>)</a:t>
            </a:r>
            <a:r>
              <a:rPr lang="en-US" dirty="0" smtClean="0"/>
              <a:t> </a:t>
            </a:r>
            <a:r>
              <a:rPr lang="en-US" dirty="0" err="1"/>
              <a:t>Elde</a:t>
            </a:r>
            <a:r>
              <a:rPr lang="en-US" dirty="0"/>
              <a:t> </a:t>
            </a:r>
            <a:r>
              <a:rPr lang="en-US" dirty="0" err="1"/>
              <a:t>edilen</a:t>
            </a:r>
            <a:r>
              <a:rPr lang="en-US" dirty="0"/>
              <a:t> </a:t>
            </a:r>
            <a:r>
              <a:rPr lang="en-US" dirty="0" err="1"/>
              <a:t>bir</a:t>
            </a:r>
            <a:r>
              <a:rPr lang="en-US" dirty="0"/>
              <a:t> </a:t>
            </a:r>
            <a:r>
              <a:rPr lang="en-US" dirty="0" err="1"/>
              <a:t>başarı</a:t>
            </a:r>
            <a:endParaRPr lang="en-US" dirty="0"/>
          </a:p>
          <a:p>
            <a:r>
              <a:rPr lang="en-US" dirty="0"/>
              <a:t>2. </a:t>
            </a:r>
            <a:r>
              <a:rPr lang="en-US" dirty="0" err="1"/>
              <a:t>Herhangi</a:t>
            </a:r>
            <a:r>
              <a:rPr lang="en-US" dirty="0"/>
              <a:t> </a:t>
            </a:r>
            <a:r>
              <a:rPr lang="en-US" dirty="0" err="1"/>
              <a:t>bir</a:t>
            </a:r>
            <a:r>
              <a:rPr lang="en-US" dirty="0"/>
              <a:t> </a:t>
            </a:r>
            <a:r>
              <a:rPr lang="en-US" dirty="0" err="1"/>
              <a:t>olayı</a:t>
            </a:r>
            <a:r>
              <a:rPr lang="en-US" dirty="0"/>
              <a:t> </a:t>
            </a:r>
            <a:r>
              <a:rPr lang="en-US" dirty="0" err="1"/>
              <a:t>veya</a:t>
            </a:r>
            <a:r>
              <a:rPr lang="en-US" dirty="0"/>
              <a:t> </a:t>
            </a:r>
            <a:r>
              <a:rPr lang="en-US" dirty="0" err="1"/>
              <a:t>durumu</a:t>
            </a:r>
            <a:r>
              <a:rPr lang="en-US" dirty="0"/>
              <a:t> </a:t>
            </a:r>
            <a:r>
              <a:rPr lang="en-US" dirty="0" err="1"/>
              <a:t>başarma</a:t>
            </a:r>
            <a:r>
              <a:rPr lang="en-US" dirty="0"/>
              <a:t> </a:t>
            </a:r>
            <a:r>
              <a:rPr lang="en-US" dirty="0" err="1"/>
              <a:t>isteği</a:t>
            </a:r>
            <a:r>
              <a:rPr lang="en-US" dirty="0"/>
              <a:t> </a:t>
            </a:r>
            <a:r>
              <a:rPr lang="en-US" dirty="0" err="1"/>
              <a:t>ve</a:t>
            </a:r>
            <a:r>
              <a:rPr lang="en-US" dirty="0"/>
              <a:t> </a:t>
            </a:r>
            <a:r>
              <a:rPr lang="en-US" dirty="0" err="1"/>
              <a:t>gücü</a:t>
            </a:r>
            <a:endParaRPr lang="en-US" dirty="0"/>
          </a:p>
          <a:p>
            <a:r>
              <a:rPr lang="en-US" dirty="0"/>
              <a:t>3. </a:t>
            </a:r>
            <a:r>
              <a:rPr lang="en-US" dirty="0" err="1"/>
              <a:t>Kişinin</a:t>
            </a:r>
            <a:r>
              <a:rPr lang="en-US" dirty="0"/>
              <a:t> </a:t>
            </a:r>
            <a:r>
              <a:rPr lang="en-US" dirty="0" err="1"/>
              <a:t>yapabileceği</a:t>
            </a:r>
            <a:r>
              <a:rPr lang="en-US" dirty="0"/>
              <a:t> </a:t>
            </a:r>
            <a:r>
              <a:rPr lang="en-US" b="1" dirty="0"/>
              <a:t>en </a:t>
            </a:r>
            <a:r>
              <a:rPr lang="en-US" b="1" dirty="0" err="1"/>
              <a:t>iyi</a:t>
            </a:r>
            <a:r>
              <a:rPr lang="en-US" b="1" dirty="0"/>
              <a:t> </a:t>
            </a:r>
            <a:r>
              <a:rPr lang="en-US" dirty="0" err="1"/>
              <a:t>derece</a:t>
            </a:r>
            <a:r>
              <a:rPr lang="en-US" dirty="0"/>
              <a:t>, </a:t>
            </a:r>
            <a:r>
              <a:rPr lang="en-US" dirty="0" err="1"/>
              <a:t>performans</a:t>
            </a:r>
            <a:endParaRPr lang="en-US" dirty="0"/>
          </a:p>
          <a:p>
            <a:r>
              <a:rPr lang="en-US" dirty="0"/>
              <a:t>4. </a:t>
            </a:r>
            <a:r>
              <a:rPr lang="en-US" dirty="0" err="1"/>
              <a:t>Herhangi</a:t>
            </a:r>
            <a:r>
              <a:rPr lang="en-US" dirty="0"/>
              <a:t> </a:t>
            </a:r>
            <a:r>
              <a:rPr lang="en-US" dirty="0" err="1"/>
              <a:t>bir</a:t>
            </a:r>
            <a:r>
              <a:rPr lang="en-US" dirty="0"/>
              <a:t> </a:t>
            </a:r>
            <a:r>
              <a:rPr lang="en-US" dirty="0" err="1"/>
              <a:t>eseri</a:t>
            </a:r>
            <a:r>
              <a:rPr lang="en-US" dirty="0"/>
              <a:t>, </a:t>
            </a:r>
            <a:r>
              <a:rPr lang="en-US" dirty="0" err="1"/>
              <a:t>oyunu</a:t>
            </a:r>
            <a:r>
              <a:rPr lang="en-US" dirty="0"/>
              <a:t>, </a:t>
            </a:r>
            <a:r>
              <a:rPr lang="en-US" dirty="0" err="1"/>
              <a:t>işi</a:t>
            </a:r>
            <a:r>
              <a:rPr lang="en-US" dirty="0"/>
              <a:t> </a:t>
            </a:r>
            <a:r>
              <a:rPr lang="en-US" dirty="0" err="1"/>
              <a:t>vb.ni</a:t>
            </a:r>
            <a:r>
              <a:rPr lang="en-US" dirty="0"/>
              <a:t> </a:t>
            </a:r>
            <a:r>
              <a:rPr lang="en-US" dirty="0" err="1"/>
              <a:t>ortaya</a:t>
            </a:r>
            <a:r>
              <a:rPr lang="en-US" dirty="0"/>
              <a:t> </a:t>
            </a:r>
            <a:r>
              <a:rPr lang="en-US" dirty="0" err="1"/>
              <a:t>koyarken</a:t>
            </a:r>
            <a:r>
              <a:rPr lang="en-US" dirty="0"/>
              <a:t> </a:t>
            </a:r>
            <a:r>
              <a:rPr lang="en-US" dirty="0" err="1"/>
              <a:t>gösterilen</a:t>
            </a:r>
            <a:r>
              <a:rPr lang="en-US" dirty="0"/>
              <a:t> </a:t>
            </a:r>
            <a:r>
              <a:rPr lang="en-US" dirty="0" err="1"/>
              <a:t>başarı</a:t>
            </a:r>
            <a:r>
              <a:rPr lang="en-US" dirty="0"/>
              <a:t>, </a:t>
            </a:r>
            <a:r>
              <a:rPr lang="en-US" dirty="0" err="1"/>
              <a:t>performans</a:t>
            </a:r>
            <a:endParaRPr lang="en-US" dirty="0" smtClean="0"/>
          </a:p>
        </p:txBody>
      </p:sp>
      <p:sp>
        <p:nvSpPr>
          <p:cNvPr id="10" name="Footer Placeholder 3"/>
          <p:cNvSpPr>
            <a:spLocks noGrp="1"/>
          </p:cNvSpPr>
          <p:nvPr>
            <p:ph type="ftr" sz="quarter" idx="11"/>
          </p:nvPr>
        </p:nvSpPr>
        <p:spPr>
          <a:xfrm>
            <a:off x="174812" y="6356350"/>
            <a:ext cx="6007100" cy="365125"/>
          </a:xfrm>
        </p:spPr>
        <p:txBody>
          <a:bodyPr/>
          <a:lstStyle/>
          <a:p>
            <a:r>
              <a:rPr lang="en-US" smtClean="0"/>
              <a:t>Veri Bilim - Yapay Öğrenme Yaz Okulu, 2017 "Matematiksel Temeller ve Vaka Çalışmaları"</a:t>
            </a:r>
            <a:endParaRPr lang="en-US" dirty="0"/>
          </a:p>
        </p:txBody>
      </p:sp>
      <p:sp>
        <p:nvSpPr>
          <p:cNvPr id="12" name="Slide Number Placeholder 11"/>
          <p:cNvSpPr>
            <a:spLocks noGrp="1"/>
          </p:cNvSpPr>
          <p:nvPr>
            <p:ph type="sldNum" sz="quarter" idx="12"/>
          </p:nvPr>
        </p:nvSpPr>
        <p:spPr/>
        <p:txBody>
          <a:bodyPr/>
          <a:lstStyle/>
          <a:p>
            <a:fld id="{57AF16DE-A0D5-4438-950F-5B1E159C2C28}" type="slidenum">
              <a:rPr lang="en-US" smtClean="0"/>
              <a:t>2</a:t>
            </a:fld>
            <a:endParaRPr lang="en-US"/>
          </a:p>
        </p:txBody>
      </p:sp>
    </p:spTree>
    <p:extLst>
      <p:ext uri="{BB962C8B-B14F-4D97-AF65-F5344CB8AC3E}">
        <p14:creationId xmlns:p14="http://schemas.microsoft.com/office/powerpoint/2010/main" val="42136907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Line 3"/>
          <p:cNvSpPr>
            <a:spLocks noChangeShapeType="1"/>
          </p:cNvSpPr>
          <p:nvPr/>
        </p:nvSpPr>
        <p:spPr bwMode="auto">
          <a:xfrm>
            <a:off x="1327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 name="Line 4"/>
          <p:cNvSpPr>
            <a:spLocks noChangeShapeType="1"/>
          </p:cNvSpPr>
          <p:nvPr/>
        </p:nvSpPr>
        <p:spPr bwMode="auto">
          <a:xfrm>
            <a:off x="1404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 name="Line 5"/>
          <p:cNvSpPr>
            <a:spLocks noChangeShapeType="1"/>
          </p:cNvSpPr>
          <p:nvPr/>
        </p:nvSpPr>
        <p:spPr bwMode="auto">
          <a:xfrm>
            <a:off x="1480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 name="Line 6"/>
          <p:cNvSpPr>
            <a:spLocks noChangeShapeType="1"/>
          </p:cNvSpPr>
          <p:nvPr/>
        </p:nvSpPr>
        <p:spPr bwMode="auto">
          <a:xfrm>
            <a:off x="1556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 name="Line 7"/>
          <p:cNvSpPr>
            <a:spLocks noChangeShapeType="1"/>
          </p:cNvSpPr>
          <p:nvPr/>
        </p:nvSpPr>
        <p:spPr bwMode="auto">
          <a:xfrm>
            <a:off x="1632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 name="Line 8"/>
          <p:cNvSpPr>
            <a:spLocks noChangeShapeType="1"/>
          </p:cNvSpPr>
          <p:nvPr/>
        </p:nvSpPr>
        <p:spPr bwMode="auto">
          <a:xfrm>
            <a:off x="1708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 name="Line 9"/>
          <p:cNvSpPr>
            <a:spLocks noChangeShapeType="1"/>
          </p:cNvSpPr>
          <p:nvPr/>
        </p:nvSpPr>
        <p:spPr bwMode="auto">
          <a:xfrm>
            <a:off x="1785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 name="Line 10"/>
          <p:cNvSpPr>
            <a:spLocks noChangeShapeType="1"/>
          </p:cNvSpPr>
          <p:nvPr/>
        </p:nvSpPr>
        <p:spPr bwMode="auto">
          <a:xfrm>
            <a:off x="1861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 name="Line 11"/>
          <p:cNvSpPr>
            <a:spLocks noChangeShapeType="1"/>
          </p:cNvSpPr>
          <p:nvPr/>
        </p:nvSpPr>
        <p:spPr bwMode="auto">
          <a:xfrm>
            <a:off x="1937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 name="Line 12"/>
          <p:cNvSpPr>
            <a:spLocks noChangeShapeType="1"/>
          </p:cNvSpPr>
          <p:nvPr/>
        </p:nvSpPr>
        <p:spPr bwMode="auto">
          <a:xfrm>
            <a:off x="2013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 name="Line 13"/>
          <p:cNvSpPr>
            <a:spLocks noChangeShapeType="1"/>
          </p:cNvSpPr>
          <p:nvPr/>
        </p:nvSpPr>
        <p:spPr bwMode="auto">
          <a:xfrm>
            <a:off x="2089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 name="Line 14"/>
          <p:cNvSpPr>
            <a:spLocks noChangeShapeType="1"/>
          </p:cNvSpPr>
          <p:nvPr/>
        </p:nvSpPr>
        <p:spPr bwMode="auto">
          <a:xfrm>
            <a:off x="2166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 name="Line 15"/>
          <p:cNvSpPr>
            <a:spLocks noChangeShapeType="1"/>
          </p:cNvSpPr>
          <p:nvPr/>
        </p:nvSpPr>
        <p:spPr bwMode="auto">
          <a:xfrm>
            <a:off x="2242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 name="Line 16"/>
          <p:cNvSpPr>
            <a:spLocks noChangeShapeType="1"/>
          </p:cNvSpPr>
          <p:nvPr/>
        </p:nvSpPr>
        <p:spPr bwMode="auto">
          <a:xfrm>
            <a:off x="2318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 name="Line 17"/>
          <p:cNvSpPr>
            <a:spLocks noChangeShapeType="1"/>
          </p:cNvSpPr>
          <p:nvPr/>
        </p:nvSpPr>
        <p:spPr bwMode="auto">
          <a:xfrm>
            <a:off x="2394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 name="Line 18"/>
          <p:cNvSpPr>
            <a:spLocks noChangeShapeType="1"/>
          </p:cNvSpPr>
          <p:nvPr/>
        </p:nvSpPr>
        <p:spPr bwMode="auto">
          <a:xfrm>
            <a:off x="2470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 name="Line 19"/>
          <p:cNvSpPr>
            <a:spLocks noChangeShapeType="1"/>
          </p:cNvSpPr>
          <p:nvPr/>
        </p:nvSpPr>
        <p:spPr bwMode="auto">
          <a:xfrm>
            <a:off x="2547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 name="Line 20"/>
          <p:cNvSpPr>
            <a:spLocks noChangeShapeType="1"/>
          </p:cNvSpPr>
          <p:nvPr/>
        </p:nvSpPr>
        <p:spPr bwMode="auto">
          <a:xfrm>
            <a:off x="2623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 name="Line 21"/>
          <p:cNvSpPr>
            <a:spLocks noChangeShapeType="1"/>
          </p:cNvSpPr>
          <p:nvPr/>
        </p:nvSpPr>
        <p:spPr bwMode="auto">
          <a:xfrm>
            <a:off x="2699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 name="Line 22"/>
          <p:cNvSpPr>
            <a:spLocks noChangeShapeType="1"/>
          </p:cNvSpPr>
          <p:nvPr/>
        </p:nvSpPr>
        <p:spPr bwMode="auto">
          <a:xfrm>
            <a:off x="2775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 name="Line 23"/>
          <p:cNvSpPr>
            <a:spLocks noChangeShapeType="1"/>
          </p:cNvSpPr>
          <p:nvPr/>
        </p:nvSpPr>
        <p:spPr bwMode="auto">
          <a:xfrm>
            <a:off x="2851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 name="Line 24"/>
          <p:cNvSpPr>
            <a:spLocks noChangeShapeType="1"/>
          </p:cNvSpPr>
          <p:nvPr/>
        </p:nvSpPr>
        <p:spPr bwMode="auto">
          <a:xfrm>
            <a:off x="2928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 name="Line 25"/>
          <p:cNvSpPr>
            <a:spLocks noChangeShapeType="1"/>
          </p:cNvSpPr>
          <p:nvPr/>
        </p:nvSpPr>
        <p:spPr bwMode="auto">
          <a:xfrm>
            <a:off x="3004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8" name="Line 26"/>
          <p:cNvSpPr>
            <a:spLocks noChangeShapeType="1"/>
          </p:cNvSpPr>
          <p:nvPr/>
        </p:nvSpPr>
        <p:spPr bwMode="auto">
          <a:xfrm>
            <a:off x="3080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9" name="Line 27"/>
          <p:cNvSpPr>
            <a:spLocks noChangeShapeType="1"/>
          </p:cNvSpPr>
          <p:nvPr/>
        </p:nvSpPr>
        <p:spPr bwMode="auto">
          <a:xfrm>
            <a:off x="3156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 name="Line 28"/>
          <p:cNvSpPr>
            <a:spLocks noChangeShapeType="1"/>
          </p:cNvSpPr>
          <p:nvPr/>
        </p:nvSpPr>
        <p:spPr bwMode="auto">
          <a:xfrm>
            <a:off x="3232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1" name="Line 29"/>
          <p:cNvSpPr>
            <a:spLocks noChangeShapeType="1"/>
          </p:cNvSpPr>
          <p:nvPr/>
        </p:nvSpPr>
        <p:spPr bwMode="auto">
          <a:xfrm>
            <a:off x="3309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2" name="Line 30"/>
          <p:cNvSpPr>
            <a:spLocks noChangeShapeType="1"/>
          </p:cNvSpPr>
          <p:nvPr/>
        </p:nvSpPr>
        <p:spPr bwMode="auto">
          <a:xfrm>
            <a:off x="3385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3" name="Line 31"/>
          <p:cNvSpPr>
            <a:spLocks noChangeShapeType="1"/>
          </p:cNvSpPr>
          <p:nvPr/>
        </p:nvSpPr>
        <p:spPr bwMode="auto">
          <a:xfrm>
            <a:off x="3461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4" name="Line 32"/>
          <p:cNvSpPr>
            <a:spLocks noChangeShapeType="1"/>
          </p:cNvSpPr>
          <p:nvPr/>
        </p:nvSpPr>
        <p:spPr bwMode="auto">
          <a:xfrm>
            <a:off x="3537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5" name="Line 33"/>
          <p:cNvSpPr>
            <a:spLocks noChangeShapeType="1"/>
          </p:cNvSpPr>
          <p:nvPr/>
        </p:nvSpPr>
        <p:spPr bwMode="auto">
          <a:xfrm>
            <a:off x="3613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6" name="Line 34"/>
          <p:cNvSpPr>
            <a:spLocks noChangeShapeType="1"/>
          </p:cNvSpPr>
          <p:nvPr/>
        </p:nvSpPr>
        <p:spPr bwMode="auto">
          <a:xfrm>
            <a:off x="3690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7" name="Line 35"/>
          <p:cNvSpPr>
            <a:spLocks noChangeShapeType="1"/>
          </p:cNvSpPr>
          <p:nvPr/>
        </p:nvSpPr>
        <p:spPr bwMode="auto">
          <a:xfrm>
            <a:off x="3766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8" name="Line 36"/>
          <p:cNvSpPr>
            <a:spLocks noChangeShapeType="1"/>
          </p:cNvSpPr>
          <p:nvPr/>
        </p:nvSpPr>
        <p:spPr bwMode="auto">
          <a:xfrm>
            <a:off x="3842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9" name="Line 37"/>
          <p:cNvSpPr>
            <a:spLocks noChangeShapeType="1"/>
          </p:cNvSpPr>
          <p:nvPr/>
        </p:nvSpPr>
        <p:spPr bwMode="auto">
          <a:xfrm>
            <a:off x="3918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0" name="Line 38"/>
          <p:cNvSpPr>
            <a:spLocks noChangeShapeType="1"/>
          </p:cNvSpPr>
          <p:nvPr/>
        </p:nvSpPr>
        <p:spPr bwMode="auto">
          <a:xfrm>
            <a:off x="3994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1" name="Line 39"/>
          <p:cNvSpPr>
            <a:spLocks noChangeShapeType="1"/>
          </p:cNvSpPr>
          <p:nvPr/>
        </p:nvSpPr>
        <p:spPr bwMode="auto">
          <a:xfrm>
            <a:off x="4071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2" name="Line 40"/>
          <p:cNvSpPr>
            <a:spLocks noChangeShapeType="1"/>
          </p:cNvSpPr>
          <p:nvPr/>
        </p:nvSpPr>
        <p:spPr bwMode="auto">
          <a:xfrm>
            <a:off x="4147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3" name="Line 41"/>
          <p:cNvSpPr>
            <a:spLocks noChangeShapeType="1"/>
          </p:cNvSpPr>
          <p:nvPr/>
        </p:nvSpPr>
        <p:spPr bwMode="auto">
          <a:xfrm>
            <a:off x="4223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4" name="Line 42"/>
          <p:cNvSpPr>
            <a:spLocks noChangeShapeType="1"/>
          </p:cNvSpPr>
          <p:nvPr/>
        </p:nvSpPr>
        <p:spPr bwMode="auto">
          <a:xfrm>
            <a:off x="4299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5" name="Line 43"/>
          <p:cNvSpPr>
            <a:spLocks noChangeShapeType="1"/>
          </p:cNvSpPr>
          <p:nvPr/>
        </p:nvSpPr>
        <p:spPr bwMode="auto">
          <a:xfrm>
            <a:off x="4375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6" name="Line 44"/>
          <p:cNvSpPr>
            <a:spLocks noChangeShapeType="1"/>
          </p:cNvSpPr>
          <p:nvPr/>
        </p:nvSpPr>
        <p:spPr bwMode="auto">
          <a:xfrm>
            <a:off x="4452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7" name="Line 45"/>
          <p:cNvSpPr>
            <a:spLocks noChangeShapeType="1"/>
          </p:cNvSpPr>
          <p:nvPr/>
        </p:nvSpPr>
        <p:spPr bwMode="auto">
          <a:xfrm>
            <a:off x="4528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8" name="Line 46"/>
          <p:cNvSpPr>
            <a:spLocks noChangeShapeType="1"/>
          </p:cNvSpPr>
          <p:nvPr/>
        </p:nvSpPr>
        <p:spPr bwMode="auto">
          <a:xfrm>
            <a:off x="4604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49" name="Line 47"/>
          <p:cNvSpPr>
            <a:spLocks noChangeShapeType="1"/>
          </p:cNvSpPr>
          <p:nvPr/>
        </p:nvSpPr>
        <p:spPr bwMode="auto">
          <a:xfrm>
            <a:off x="4680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0" name="Line 48"/>
          <p:cNvSpPr>
            <a:spLocks noChangeShapeType="1"/>
          </p:cNvSpPr>
          <p:nvPr/>
        </p:nvSpPr>
        <p:spPr bwMode="auto">
          <a:xfrm>
            <a:off x="4756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1" name="Line 49"/>
          <p:cNvSpPr>
            <a:spLocks noChangeShapeType="1"/>
          </p:cNvSpPr>
          <p:nvPr/>
        </p:nvSpPr>
        <p:spPr bwMode="auto">
          <a:xfrm>
            <a:off x="4833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2" name="Line 50"/>
          <p:cNvSpPr>
            <a:spLocks noChangeShapeType="1"/>
          </p:cNvSpPr>
          <p:nvPr/>
        </p:nvSpPr>
        <p:spPr bwMode="auto">
          <a:xfrm>
            <a:off x="4909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3" name="Line 51"/>
          <p:cNvSpPr>
            <a:spLocks noChangeShapeType="1"/>
          </p:cNvSpPr>
          <p:nvPr/>
        </p:nvSpPr>
        <p:spPr bwMode="auto">
          <a:xfrm>
            <a:off x="4985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4" name="Line 52"/>
          <p:cNvSpPr>
            <a:spLocks noChangeShapeType="1"/>
          </p:cNvSpPr>
          <p:nvPr/>
        </p:nvSpPr>
        <p:spPr bwMode="auto">
          <a:xfrm>
            <a:off x="5061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5" name="Line 53"/>
          <p:cNvSpPr>
            <a:spLocks noChangeShapeType="1"/>
          </p:cNvSpPr>
          <p:nvPr/>
        </p:nvSpPr>
        <p:spPr bwMode="auto">
          <a:xfrm>
            <a:off x="5137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6" name="Line 54"/>
          <p:cNvSpPr>
            <a:spLocks noChangeShapeType="1"/>
          </p:cNvSpPr>
          <p:nvPr/>
        </p:nvSpPr>
        <p:spPr bwMode="auto">
          <a:xfrm>
            <a:off x="5214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7" name="Line 55"/>
          <p:cNvSpPr>
            <a:spLocks noChangeShapeType="1"/>
          </p:cNvSpPr>
          <p:nvPr/>
        </p:nvSpPr>
        <p:spPr bwMode="auto">
          <a:xfrm>
            <a:off x="5290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8" name="Line 56"/>
          <p:cNvSpPr>
            <a:spLocks noChangeShapeType="1"/>
          </p:cNvSpPr>
          <p:nvPr/>
        </p:nvSpPr>
        <p:spPr bwMode="auto">
          <a:xfrm>
            <a:off x="5366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59" name="Line 57"/>
          <p:cNvSpPr>
            <a:spLocks noChangeShapeType="1"/>
          </p:cNvSpPr>
          <p:nvPr/>
        </p:nvSpPr>
        <p:spPr bwMode="auto">
          <a:xfrm>
            <a:off x="5442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0" name="Line 58"/>
          <p:cNvSpPr>
            <a:spLocks noChangeShapeType="1"/>
          </p:cNvSpPr>
          <p:nvPr/>
        </p:nvSpPr>
        <p:spPr bwMode="auto">
          <a:xfrm>
            <a:off x="5518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1" name="Line 59"/>
          <p:cNvSpPr>
            <a:spLocks noChangeShapeType="1"/>
          </p:cNvSpPr>
          <p:nvPr/>
        </p:nvSpPr>
        <p:spPr bwMode="auto">
          <a:xfrm>
            <a:off x="5595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2" name="Line 60"/>
          <p:cNvSpPr>
            <a:spLocks noChangeShapeType="1"/>
          </p:cNvSpPr>
          <p:nvPr/>
        </p:nvSpPr>
        <p:spPr bwMode="auto">
          <a:xfrm>
            <a:off x="5671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3" name="Line 61"/>
          <p:cNvSpPr>
            <a:spLocks noChangeShapeType="1"/>
          </p:cNvSpPr>
          <p:nvPr/>
        </p:nvSpPr>
        <p:spPr bwMode="auto">
          <a:xfrm>
            <a:off x="5747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4" name="Line 62"/>
          <p:cNvSpPr>
            <a:spLocks noChangeShapeType="1"/>
          </p:cNvSpPr>
          <p:nvPr/>
        </p:nvSpPr>
        <p:spPr bwMode="auto">
          <a:xfrm>
            <a:off x="5823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5" name="Line 63"/>
          <p:cNvSpPr>
            <a:spLocks noChangeShapeType="1"/>
          </p:cNvSpPr>
          <p:nvPr/>
        </p:nvSpPr>
        <p:spPr bwMode="auto">
          <a:xfrm>
            <a:off x="5899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6" name="Line 64"/>
          <p:cNvSpPr>
            <a:spLocks noChangeShapeType="1"/>
          </p:cNvSpPr>
          <p:nvPr/>
        </p:nvSpPr>
        <p:spPr bwMode="auto">
          <a:xfrm>
            <a:off x="5976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7" name="Line 65"/>
          <p:cNvSpPr>
            <a:spLocks noChangeShapeType="1"/>
          </p:cNvSpPr>
          <p:nvPr/>
        </p:nvSpPr>
        <p:spPr bwMode="auto">
          <a:xfrm>
            <a:off x="60523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8" name="Line 66"/>
          <p:cNvSpPr>
            <a:spLocks noChangeShapeType="1"/>
          </p:cNvSpPr>
          <p:nvPr/>
        </p:nvSpPr>
        <p:spPr bwMode="auto">
          <a:xfrm>
            <a:off x="61285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69" name="Line 67"/>
          <p:cNvSpPr>
            <a:spLocks noChangeShapeType="1"/>
          </p:cNvSpPr>
          <p:nvPr/>
        </p:nvSpPr>
        <p:spPr bwMode="auto">
          <a:xfrm>
            <a:off x="62047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0" name="Line 68"/>
          <p:cNvSpPr>
            <a:spLocks noChangeShapeType="1"/>
          </p:cNvSpPr>
          <p:nvPr/>
        </p:nvSpPr>
        <p:spPr bwMode="auto">
          <a:xfrm>
            <a:off x="62809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1" name="Line 69"/>
          <p:cNvSpPr>
            <a:spLocks noChangeShapeType="1"/>
          </p:cNvSpPr>
          <p:nvPr/>
        </p:nvSpPr>
        <p:spPr bwMode="auto">
          <a:xfrm>
            <a:off x="6357144" y="42304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2" name="Line 70"/>
          <p:cNvSpPr>
            <a:spLocks noChangeShapeType="1"/>
          </p:cNvSpPr>
          <p:nvPr/>
        </p:nvSpPr>
        <p:spPr bwMode="auto">
          <a:xfrm>
            <a:off x="1327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3" name="Line 71"/>
          <p:cNvSpPr>
            <a:spLocks noChangeShapeType="1"/>
          </p:cNvSpPr>
          <p:nvPr/>
        </p:nvSpPr>
        <p:spPr bwMode="auto">
          <a:xfrm>
            <a:off x="1404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4" name="Line 72"/>
          <p:cNvSpPr>
            <a:spLocks noChangeShapeType="1"/>
          </p:cNvSpPr>
          <p:nvPr/>
        </p:nvSpPr>
        <p:spPr bwMode="auto">
          <a:xfrm>
            <a:off x="1480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5" name="Line 73"/>
          <p:cNvSpPr>
            <a:spLocks noChangeShapeType="1"/>
          </p:cNvSpPr>
          <p:nvPr/>
        </p:nvSpPr>
        <p:spPr bwMode="auto">
          <a:xfrm>
            <a:off x="1556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6" name="Line 74"/>
          <p:cNvSpPr>
            <a:spLocks noChangeShapeType="1"/>
          </p:cNvSpPr>
          <p:nvPr/>
        </p:nvSpPr>
        <p:spPr bwMode="auto">
          <a:xfrm>
            <a:off x="1632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7" name="Line 75"/>
          <p:cNvSpPr>
            <a:spLocks noChangeShapeType="1"/>
          </p:cNvSpPr>
          <p:nvPr/>
        </p:nvSpPr>
        <p:spPr bwMode="auto">
          <a:xfrm>
            <a:off x="1708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8" name="Line 76"/>
          <p:cNvSpPr>
            <a:spLocks noChangeShapeType="1"/>
          </p:cNvSpPr>
          <p:nvPr/>
        </p:nvSpPr>
        <p:spPr bwMode="auto">
          <a:xfrm>
            <a:off x="1785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79" name="Line 77"/>
          <p:cNvSpPr>
            <a:spLocks noChangeShapeType="1"/>
          </p:cNvSpPr>
          <p:nvPr/>
        </p:nvSpPr>
        <p:spPr bwMode="auto">
          <a:xfrm>
            <a:off x="1861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0" name="Line 78"/>
          <p:cNvSpPr>
            <a:spLocks noChangeShapeType="1"/>
          </p:cNvSpPr>
          <p:nvPr/>
        </p:nvSpPr>
        <p:spPr bwMode="auto">
          <a:xfrm>
            <a:off x="1937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1" name="Line 79"/>
          <p:cNvSpPr>
            <a:spLocks noChangeShapeType="1"/>
          </p:cNvSpPr>
          <p:nvPr/>
        </p:nvSpPr>
        <p:spPr bwMode="auto">
          <a:xfrm>
            <a:off x="2013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2" name="Line 80"/>
          <p:cNvSpPr>
            <a:spLocks noChangeShapeType="1"/>
          </p:cNvSpPr>
          <p:nvPr/>
        </p:nvSpPr>
        <p:spPr bwMode="auto">
          <a:xfrm>
            <a:off x="2089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3" name="Line 81"/>
          <p:cNvSpPr>
            <a:spLocks noChangeShapeType="1"/>
          </p:cNvSpPr>
          <p:nvPr/>
        </p:nvSpPr>
        <p:spPr bwMode="auto">
          <a:xfrm>
            <a:off x="2166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4" name="Line 82"/>
          <p:cNvSpPr>
            <a:spLocks noChangeShapeType="1"/>
          </p:cNvSpPr>
          <p:nvPr/>
        </p:nvSpPr>
        <p:spPr bwMode="auto">
          <a:xfrm>
            <a:off x="2242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5" name="Line 83"/>
          <p:cNvSpPr>
            <a:spLocks noChangeShapeType="1"/>
          </p:cNvSpPr>
          <p:nvPr/>
        </p:nvSpPr>
        <p:spPr bwMode="auto">
          <a:xfrm>
            <a:off x="2318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6" name="Line 84"/>
          <p:cNvSpPr>
            <a:spLocks noChangeShapeType="1"/>
          </p:cNvSpPr>
          <p:nvPr/>
        </p:nvSpPr>
        <p:spPr bwMode="auto">
          <a:xfrm>
            <a:off x="2394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7" name="Line 85"/>
          <p:cNvSpPr>
            <a:spLocks noChangeShapeType="1"/>
          </p:cNvSpPr>
          <p:nvPr/>
        </p:nvSpPr>
        <p:spPr bwMode="auto">
          <a:xfrm>
            <a:off x="2470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8" name="Line 86"/>
          <p:cNvSpPr>
            <a:spLocks noChangeShapeType="1"/>
          </p:cNvSpPr>
          <p:nvPr/>
        </p:nvSpPr>
        <p:spPr bwMode="auto">
          <a:xfrm>
            <a:off x="2547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89" name="Line 87"/>
          <p:cNvSpPr>
            <a:spLocks noChangeShapeType="1"/>
          </p:cNvSpPr>
          <p:nvPr/>
        </p:nvSpPr>
        <p:spPr bwMode="auto">
          <a:xfrm>
            <a:off x="2623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0" name="Line 88"/>
          <p:cNvSpPr>
            <a:spLocks noChangeShapeType="1"/>
          </p:cNvSpPr>
          <p:nvPr/>
        </p:nvSpPr>
        <p:spPr bwMode="auto">
          <a:xfrm>
            <a:off x="2699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1" name="Line 89"/>
          <p:cNvSpPr>
            <a:spLocks noChangeShapeType="1"/>
          </p:cNvSpPr>
          <p:nvPr/>
        </p:nvSpPr>
        <p:spPr bwMode="auto">
          <a:xfrm>
            <a:off x="2775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2" name="Line 90"/>
          <p:cNvSpPr>
            <a:spLocks noChangeShapeType="1"/>
          </p:cNvSpPr>
          <p:nvPr/>
        </p:nvSpPr>
        <p:spPr bwMode="auto">
          <a:xfrm>
            <a:off x="2851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3" name="Line 91"/>
          <p:cNvSpPr>
            <a:spLocks noChangeShapeType="1"/>
          </p:cNvSpPr>
          <p:nvPr/>
        </p:nvSpPr>
        <p:spPr bwMode="auto">
          <a:xfrm>
            <a:off x="2928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4" name="Line 92"/>
          <p:cNvSpPr>
            <a:spLocks noChangeShapeType="1"/>
          </p:cNvSpPr>
          <p:nvPr/>
        </p:nvSpPr>
        <p:spPr bwMode="auto">
          <a:xfrm>
            <a:off x="3004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5" name="Line 93"/>
          <p:cNvSpPr>
            <a:spLocks noChangeShapeType="1"/>
          </p:cNvSpPr>
          <p:nvPr/>
        </p:nvSpPr>
        <p:spPr bwMode="auto">
          <a:xfrm>
            <a:off x="3080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6" name="Line 94"/>
          <p:cNvSpPr>
            <a:spLocks noChangeShapeType="1"/>
          </p:cNvSpPr>
          <p:nvPr/>
        </p:nvSpPr>
        <p:spPr bwMode="auto">
          <a:xfrm>
            <a:off x="3156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7" name="Line 95"/>
          <p:cNvSpPr>
            <a:spLocks noChangeShapeType="1"/>
          </p:cNvSpPr>
          <p:nvPr/>
        </p:nvSpPr>
        <p:spPr bwMode="auto">
          <a:xfrm>
            <a:off x="3232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8" name="Line 96"/>
          <p:cNvSpPr>
            <a:spLocks noChangeShapeType="1"/>
          </p:cNvSpPr>
          <p:nvPr/>
        </p:nvSpPr>
        <p:spPr bwMode="auto">
          <a:xfrm>
            <a:off x="3309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99" name="Line 97"/>
          <p:cNvSpPr>
            <a:spLocks noChangeShapeType="1"/>
          </p:cNvSpPr>
          <p:nvPr/>
        </p:nvSpPr>
        <p:spPr bwMode="auto">
          <a:xfrm>
            <a:off x="3385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0" name="Line 98"/>
          <p:cNvSpPr>
            <a:spLocks noChangeShapeType="1"/>
          </p:cNvSpPr>
          <p:nvPr/>
        </p:nvSpPr>
        <p:spPr bwMode="auto">
          <a:xfrm>
            <a:off x="3461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1" name="Line 99"/>
          <p:cNvSpPr>
            <a:spLocks noChangeShapeType="1"/>
          </p:cNvSpPr>
          <p:nvPr/>
        </p:nvSpPr>
        <p:spPr bwMode="auto">
          <a:xfrm>
            <a:off x="3537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2" name="Line 100"/>
          <p:cNvSpPr>
            <a:spLocks noChangeShapeType="1"/>
          </p:cNvSpPr>
          <p:nvPr/>
        </p:nvSpPr>
        <p:spPr bwMode="auto">
          <a:xfrm>
            <a:off x="3613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3" name="Line 101"/>
          <p:cNvSpPr>
            <a:spLocks noChangeShapeType="1"/>
          </p:cNvSpPr>
          <p:nvPr/>
        </p:nvSpPr>
        <p:spPr bwMode="auto">
          <a:xfrm>
            <a:off x="3690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4" name="Line 102"/>
          <p:cNvSpPr>
            <a:spLocks noChangeShapeType="1"/>
          </p:cNvSpPr>
          <p:nvPr/>
        </p:nvSpPr>
        <p:spPr bwMode="auto">
          <a:xfrm>
            <a:off x="3766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5" name="Line 103"/>
          <p:cNvSpPr>
            <a:spLocks noChangeShapeType="1"/>
          </p:cNvSpPr>
          <p:nvPr/>
        </p:nvSpPr>
        <p:spPr bwMode="auto">
          <a:xfrm>
            <a:off x="3842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6" name="Line 104"/>
          <p:cNvSpPr>
            <a:spLocks noChangeShapeType="1"/>
          </p:cNvSpPr>
          <p:nvPr/>
        </p:nvSpPr>
        <p:spPr bwMode="auto">
          <a:xfrm>
            <a:off x="3918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7" name="Line 105"/>
          <p:cNvSpPr>
            <a:spLocks noChangeShapeType="1"/>
          </p:cNvSpPr>
          <p:nvPr/>
        </p:nvSpPr>
        <p:spPr bwMode="auto">
          <a:xfrm>
            <a:off x="3994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8" name="Line 106"/>
          <p:cNvSpPr>
            <a:spLocks noChangeShapeType="1"/>
          </p:cNvSpPr>
          <p:nvPr/>
        </p:nvSpPr>
        <p:spPr bwMode="auto">
          <a:xfrm>
            <a:off x="4071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09" name="Line 107"/>
          <p:cNvSpPr>
            <a:spLocks noChangeShapeType="1"/>
          </p:cNvSpPr>
          <p:nvPr/>
        </p:nvSpPr>
        <p:spPr bwMode="auto">
          <a:xfrm>
            <a:off x="4147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0" name="Line 108"/>
          <p:cNvSpPr>
            <a:spLocks noChangeShapeType="1"/>
          </p:cNvSpPr>
          <p:nvPr/>
        </p:nvSpPr>
        <p:spPr bwMode="auto">
          <a:xfrm>
            <a:off x="4223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1" name="Line 109"/>
          <p:cNvSpPr>
            <a:spLocks noChangeShapeType="1"/>
          </p:cNvSpPr>
          <p:nvPr/>
        </p:nvSpPr>
        <p:spPr bwMode="auto">
          <a:xfrm>
            <a:off x="4299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2" name="Line 110"/>
          <p:cNvSpPr>
            <a:spLocks noChangeShapeType="1"/>
          </p:cNvSpPr>
          <p:nvPr/>
        </p:nvSpPr>
        <p:spPr bwMode="auto">
          <a:xfrm>
            <a:off x="4375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3" name="Line 111"/>
          <p:cNvSpPr>
            <a:spLocks noChangeShapeType="1"/>
          </p:cNvSpPr>
          <p:nvPr/>
        </p:nvSpPr>
        <p:spPr bwMode="auto">
          <a:xfrm>
            <a:off x="4452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4" name="Line 112"/>
          <p:cNvSpPr>
            <a:spLocks noChangeShapeType="1"/>
          </p:cNvSpPr>
          <p:nvPr/>
        </p:nvSpPr>
        <p:spPr bwMode="auto">
          <a:xfrm>
            <a:off x="4528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5" name="Line 113"/>
          <p:cNvSpPr>
            <a:spLocks noChangeShapeType="1"/>
          </p:cNvSpPr>
          <p:nvPr/>
        </p:nvSpPr>
        <p:spPr bwMode="auto">
          <a:xfrm>
            <a:off x="4604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6" name="Line 114"/>
          <p:cNvSpPr>
            <a:spLocks noChangeShapeType="1"/>
          </p:cNvSpPr>
          <p:nvPr/>
        </p:nvSpPr>
        <p:spPr bwMode="auto">
          <a:xfrm>
            <a:off x="4680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7" name="Line 115"/>
          <p:cNvSpPr>
            <a:spLocks noChangeShapeType="1"/>
          </p:cNvSpPr>
          <p:nvPr/>
        </p:nvSpPr>
        <p:spPr bwMode="auto">
          <a:xfrm>
            <a:off x="4756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8" name="Line 116"/>
          <p:cNvSpPr>
            <a:spLocks noChangeShapeType="1"/>
          </p:cNvSpPr>
          <p:nvPr/>
        </p:nvSpPr>
        <p:spPr bwMode="auto">
          <a:xfrm>
            <a:off x="4833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19" name="Line 117"/>
          <p:cNvSpPr>
            <a:spLocks noChangeShapeType="1"/>
          </p:cNvSpPr>
          <p:nvPr/>
        </p:nvSpPr>
        <p:spPr bwMode="auto">
          <a:xfrm>
            <a:off x="4909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0" name="Line 118"/>
          <p:cNvSpPr>
            <a:spLocks noChangeShapeType="1"/>
          </p:cNvSpPr>
          <p:nvPr/>
        </p:nvSpPr>
        <p:spPr bwMode="auto">
          <a:xfrm>
            <a:off x="4985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1" name="Line 119"/>
          <p:cNvSpPr>
            <a:spLocks noChangeShapeType="1"/>
          </p:cNvSpPr>
          <p:nvPr/>
        </p:nvSpPr>
        <p:spPr bwMode="auto">
          <a:xfrm>
            <a:off x="5061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2" name="Line 120"/>
          <p:cNvSpPr>
            <a:spLocks noChangeShapeType="1"/>
          </p:cNvSpPr>
          <p:nvPr/>
        </p:nvSpPr>
        <p:spPr bwMode="auto">
          <a:xfrm>
            <a:off x="5137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3" name="Line 121"/>
          <p:cNvSpPr>
            <a:spLocks noChangeShapeType="1"/>
          </p:cNvSpPr>
          <p:nvPr/>
        </p:nvSpPr>
        <p:spPr bwMode="auto">
          <a:xfrm>
            <a:off x="5214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4" name="Line 122"/>
          <p:cNvSpPr>
            <a:spLocks noChangeShapeType="1"/>
          </p:cNvSpPr>
          <p:nvPr/>
        </p:nvSpPr>
        <p:spPr bwMode="auto">
          <a:xfrm>
            <a:off x="5290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5" name="Line 123"/>
          <p:cNvSpPr>
            <a:spLocks noChangeShapeType="1"/>
          </p:cNvSpPr>
          <p:nvPr/>
        </p:nvSpPr>
        <p:spPr bwMode="auto">
          <a:xfrm>
            <a:off x="5366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6" name="Line 124"/>
          <p:cNvSpPr>
            <a:spLocks noChangeShapeType="1"/>
          </p:cNvSpPr>
          <p:nvPr/>
        </p:nvSpPr>
        <p:spPr bwMode="auto">
          <a:xfrm>
            <a:off x="5442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7" name="Line 125"/>
          <p:cNvSpPr>
            <a:spLocks noChangeShapeType="1"/>
          </p:cNvSpPr>
          <p:nvPr/>
        </p:nvSpPr>
        <p:spPr bwMode="auto">
          <a:xfrm>
            <a:off x="5518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8" name="Line 126"/>
          <p:cNvSpPr>
            <a:spLocks noChangeShapeType="1"/>
          </p:cNvSpPr>
          <p:nvPr/>
        </p:nvSpPr>
        <p:spPr bwMode="auto">
          <a:xfrm>
            <a:off x="5595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29" name="Line 127"/>
          <p:cNvSpPr>
            <a:spLocks noChangeShapeType="1"/>
          </p:cNvSpPr>
          <p:nvPr/>
        </p:nvSpPr>
        <p:spPr bwMode="auto">
          <a:xfrm>
            <a:off x="5671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0" name="Line 128"/>
          <p:cNvSpPr>
            <a:spLocks noChangeShapeType="1"/>
          </p:cNvSpPr>
          <p:nvPr/>
        </p:nvSpPr>
        <p:spPr bwMode="auto">
          <a:xfrm>
            <a:off x="5747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1" name="Line 129"/>
          <p:cNvSpPr>
            <a:spLocks noChangeShapeType="1"/>
          </p:cNvSpPr>
          <p:nvPr/>
        </p:nvSpPr>
        <p:spPr bwMode="auto">
          <a:xfrm>
            <a:off x="5823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2" name="Line 130"/>
          <p:cNvSpPr>
            <a:spLocks noChangeShapeType="1"/>
          </p:cNvSpPr>
          <p:nvPr/>
        </p:nvSpPr>
        <p:spPr bwMode="auto">
          <a:xfrm>
            <a:off x="5899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3" name="Line 131"/>
          <p:cNvSpPr>
            <a:spLocks noChangeShapeType="1"/>
          </p:cNvSpPr>
          <p:nvPr/>
        </p:nvSpPr>
        <p:spPr bwMode="auto">
          <a:xfrm>
            <a:off x="5976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4" name="Line 132"/>
          <p:cNvSpPr>
            <a:spLocks noChangeShapeType="1"/>
          </p:cNvSpPr>
          <p:nvPr/>
        </p:nvSpPr>
        <p:spPr bwMode="auto">
          <a:xfrm>
            <a:off x="6052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5" name="Line 133"/>
          <p:cNvSpPr>
            <a:spLocks noChangeShapeType="1"/>
          </p:cNvSpPr>
          <p:nvPr/>
        </p:nvSpPr>
        <p:spPr bwMode="auto">
          <a:xfrm>
            <a:off x="6128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6" name="Line 134"/>
          <p:cNvSpPr>
            <a:spLocks noChangeShapeType="1"/>
          </p:cNvSpPr>
          <p:nvPr/>
        </p:nvSpPr>
        <p:spPr bwMode="auto">
          <a:xfrm>
            <a:off x="62047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7" name="Line 135"/>
          <p:cNvSpPr>
            <a:spLocks noChangeShapeType="1"/>
          </p:cNvSpPr>
          <p:nvPr/>
        </p:nvSpPr>
        <p:spPr bwMode="auto">
          <a:xfrm>
            <a:off x="62809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8" name="Line 136"/>
          <p:cNvSpPr>
            <a:spLocks noChangeShapeType="1"/>
          </p:cNvSpPr>
          <p:nvPr/>
        </p:nvSpPr>
        <p:spPr bwMode="auto">
          <a:xfrm>
            <a:off x="63571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39" name="Line 137"/>
          <p:cNvSpPr>
            <a:spLocks noChangeShapeType="1"/>
          </p:cNvSpPr>
          <p:nvPr/>
        </p:nvSpPr>
        <p:spPr bwMode="auto">
          <a:xfrm>
            <a:off x="64333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0" name="Line 138"/>
          <p:cNvSpPr>
            <a:spLocks noChangeShapeType="1"/>
          </p:cNvSpPr>
          <p:nvPr/>
        </p:nvSpPr>
        <p:spPr bwMode="auto">
          <a:xfrm>
            <a:off x="6509544" y="32652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1" name="Line 139"/>
          <p:cNvSpPr>
            <a:spLocks noChangeShapeType="1"/>
          </p:cNvSpPr>
          <p:nvPr/>
        </p:nvSpPr>
        <p:spPr bwMode="auto">
          <a:xfrm>
            <a:off x="1327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2" name="Line 140"/>
          <p:cNvSpPr>
            <a:spLocks noChangeShapeType="1"/>
          </p:cNvSpPr>
          <p:nvPr/>
        </p:nvSpPr>
        <p:spPr bwMode="auto">
          <a:xfrm>
            <a:off x="1404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3" name="Line 141"/>
          <p:cNvSpPr>
            <a:spLocks noChangeShapeType="1"/>
          </p:cNvSpPr>
          <p:nvPr/>
        </p:nvSpPr>
        <p:spPr bwMode="auto">
          <a:xfrm>
            <a:off x="1480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4" name="Line 142"/>
          <p:cNvSpPr>
            <a:spLocks noChangeShapeType="1"/>
          </p:cNvSpPr>
          <p:nvPr/>
        </p:nvSpPr>
        <p:spPr bwMode="auto">
          <a:xfrm>
            <a:off x="1556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5" name="Line 143"/>
          <p:cNvSpPr>
            <a:spLocks noChangeShapeType="1"/>
          </p:cNvSpPr>
          <p:nvPr/>
        </p:nvSpPr>
        <p:spPr bwMode="auto">
          <a:xfrm>
            <a:off x="1632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6" name="Line 144"/>
          <p:cNvSpPr>
            <a:spLocks noChangeShapeType="1"/>
          </p:cNvSpPr>
          <p:nvPr/>
        </p:nvSpPr>
        <p:spPr bwMode="auto">
          <a:xfrm>
            <a:off x="1708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7" name="Line 145"/>
          <p:cNvSpPr>
            <a:spLocks noChangeShapeType="1"/>
          </p:cNvSpPr>
          <p:nvPr/>
        </p:nvSpPr>
        <p:spPr bwMode="auto">
          <a:xfrm>
            <a:off x="1785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8" name="Line 146"/>
          <p:cNvSpPr>
            <a:spLocks noChangeShapeType="1"/>
          </p:cNvSpPr>
          <p:nvPr/>
        </p:nvSpPr>
        <p:spPr bwMode="auto">
          <a:xfrm>
            <a:off x="1861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49" name="Line 147"/>
          <p:cNvSpPr>
            <a:spLocks noChangeShapeType="1"/>
          </p:cNvSpPr>
          <p:nvPr/>
        </p:nvSpPr>
        <p:spPr bwMode="auto">
          <a:xfrm>
            <a:off x="1937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0" name="Line 148"/>
          <p:cNvSpPr>
            <a:spLocks noChangeShapeType="1"/>
          </p:cNvSpPr>
          <p:nvPr/>
        </p:nvSpPr>
        <p:spPr bwMode="auto">
          <a:xfrm>
            <a:off x="2013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1" name="Line 149"/>
          <p:cNvSpPr>
            <a:spLocks noChangeShapeType="1"/>
          </p:cNvSpPr>
          <p:nvPr/>
        </p:nvSpPr>
        <p:spPr bwMode="auto">
          <a:xfrm>
            <a:off x="2089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2" name="Line 150"/>
          <p:cNvSpPr>
            <a:spLocks noChangeShapeType="1"/>
          </p:cNvSpPr>
          <p:nvPr/>
        </p:nvSpPr>
        <p:spPr bwMode="auto">
          <a:xfrm>
            <a:off x="2166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3" name="Line 151"/>
          <p:cNvSpPr>
            <a:spLocks noChangeShapeType="1"/>
          </p:cNvSpPr>
          <p:nvPr/>
        </p:nvSpPr>
        <p:spPr bwMode="auto">
          <a:xfrm>
            <a:off x="2242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4" name="Line 152"/>
          <p:cNvSpPr>
            <a:spLocks noChangeShapeType="1"/>
          </p:cNvSpPr>
          <p:nvPr/>
        </p:nvSpPr>
        <p:spPr bwMode="auto">
          <a:xfrm>
            <a:off x="2318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5" name="Line 153"/>
          <p:cNvSpPr>
            <a:spLocks noChangeShapeType="1"/>
          </p:cNvSpPr>
          <p:nvPr/>
        </p:nvSpPr>
        <p:spPr bwMode="auto">
          <a:xfrm>
            <a:off x="2394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6" name="Line 154"/>
          <p:cNvSpPr>
            <a:spLocks noChangeShapeType="1"/>
          </p:cNvSpPr>
          <p:nvPr/>
        </p:nvSpPr>
        <p:spPr bwMode="auto">
          <a:xfrm>
            <a:off x="2470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7" name="Line 155"/>
          <p:cNvSpPr>
            <a:spLocks noChangeShapeType="1"/>
          </p:cNvSpPr>
          <p:nvPr/>
        </p:nvSpPr>
        <p:spPr bwMode="auto">
          <a:xfrm>
            <a:off x="2547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8" name="Line 156"/>
          <p:cNvSpPr>
            <a:spLocks noChangeShapeType="1"/>
          </p:cNvSpPr>
          <p:nvPr/>
        </p:nvSpPr>
        <p:spPr bwMode="auto">
          <a:xfrm>
            <a:off x="2623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59" name="Line 157"/>
          <p:cNvSpPr>
            <a:spLocks noChangeShapeType="1"/>
          </p:cNvSpPr>
          <p:nvPr/>
        </p:nvSpPr>
        <p:spPr bwMode="auto">
          <a:xfrm>
            <a:off x="2699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0" name="Line 158"/>
          <p:cNvSpPr>
            <a:spLocks noChangeShapeType="1"/>
          </p:cNvSpPr>
          <p:nvPr/>
        </p:nvSpPr>
        <p:spPr bwMode="auto">
          <a:xfrm>
            <a:off x="2775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1" name="Line 159"/>
          <p:cNvSpPr>
            <a:spLocks noChangeShapeType="1"/>
          </p:cNvSpPr>
          <p:nvPr/>
        </p:nvSpPr>
        <p:spPr bwMode="auto">
          <a:xfrm>
            <a:off x="2851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2" name="Line 160"/>
          <p:cNvSpPr>
            <a:spLocks noChangeShapeType="1"/>
          </p:cNvSpPr>
          <p:nvPr/>
        </p:nvSpPr>
        <p:spPr bwMode="auto">
          <a:xfrm>
            <a:off x="2928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3" name="Line 161"/>
          <p:cNvSpPr>
            <a:spLocks noChangeShapeType="1"/>
          </p:cNvSpPr>
          <p:nvPr/>
        </p:nvSpPr>
        <p:spPr bwMode="auto">
          <a:xfrm>
            <a:off x="3004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4" name="Line 162"/>
          <p:cNvSpPr>
            <a:spLocks noChangeShapeType="1"/>
          </p:cNvSpPr>
          <p:nvPr/>
        </p:nvSpPr>
        <p:spPr bwMode="auto">
          <a:xfrm>
            <a:off x="3080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5" name="Line 163"/>
          <p:cNvSpPr>
            <a:spLocks noChangeShapeType="1"/>
          </p:cNvSpPr>
          <p:nvPr/>
        </p:nvSpPr>
        <p:spPr bwMode="auto">
          <a:xfrm>
            <a:off x="3156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6" name="Line 164"/>
          <p:cNvSpPr>
            <a:spLocks noChangeShapeType="1"/>
          </p:cNvSpPr>
          <p:nvPr/>
        </p:nvSpPr>
        <p:spPr bwMode="auto">
          <a:xfrm>
            <a:off x="3232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7" name="Line 165"/>
          <p:cNvSpPr>
            <a:spLocks noChangeShapeType="1"/>
          </p:cNvSpPr>
          <p:nvPr/>
        </p:nvSpPr>
        <p:spPr bwMode="auto">
          <a:xfrm>
            <a:off x="3309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8" name="Line 166"/>
          <p:cNvSpPr>
            <a:spLocks noChangeShapeType="1"/>
          </p:cNvSpPr>
          <p:nvPr/>
        </p:nvSpPr>
        <p:spPr bwMode="auto">
          <a:xfrm>
            <a:off x="3385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69" name="Line 167"/>
          <p:cNvSpPr>
            <a:spLocks noChangeShapeType="1"/>
          </p:cNvSpPr>
          <p:nvPr/>
        </p:nvSpPr>
        <p:spPr bwMode="auto">
          <a:xfrm>
            <a:off x="3461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0" name="Line 168"/>
          <p:cNvSpPr>
            <a:spLocks noChangeShapeType="1"/>
          </p:cNvSpPr>
          <p:nvPr/>
        </p:nvSpPr>
        <p:spPr bwMode="auto">
          <a:xfrm>
            <a:off x="3537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1" name="Line 169"/>
          <p:cNvSpPr>
            <a:spLocks noChangeShapeType="1"/>
          </p:cNvSpPr>
          <p:nvPr/>
        </p:nvSpPr>
        <p:spPr bwMode="auto">
          <a:xfrm>
            <a:off x="3613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2" name="Line 170"/>
          <p:cNvSpPr>
            <a:spLocks noChangeShapeType="1"/>
          </p:cNvSpPr>
          <p:nvPr/>
        </p:nvSpPr>
        <p:spPr bwMode="auto">
          <a:xfrm>
            <a:off x="3690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3" name="Line 171"/>
          <p:cNvSpPr>
            <a:spLocks noChangeShapeType="1"/>
          </p:cNvSpPr>
          <p:nvPr/>
        </p:nvSpPr>
        <p:spPr bwMode="auto">
          <a:xfrm>
            <a:off x="3766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4" name="Line 172"/>
          <p:cNvSpPr>
            <a:spLocks noChangeShapeType="1"/>
          </p:cNvSpPr>
          <p:nvPr/>
        </p:nvSpPr>
        <p:spPr bwMode="auto">
          <a:xfrm>
            <a:off x="3842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5" name="Line 173"/>
          <p:cNvSpPr>
            <a:spLocks noChangeShapeType="1"/>
          </p:cNvSpPr>
          <p:nvPr/>
        </p:nvSpPr>
        <p:spPr bwMode="auto">
          <a:xfrm>
            <a:off x="3918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6" name="Line 174"/>
          <p:cNvSpPr>
            <a:spLocks noChangeShapeType="1"/>
          </p:cNvSpPr>
          <p:nvPr/>
        </p:nvSpPr>
        <p:spPr bwMode="auto">
          <a:xfrm>
            <a:off x="3994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7" name="Line 175"/>
          <p:cNvSpPr>
            <a:spLocks noChangeShapeType="1"/>
          </p:cNvSpPr>
          <p:nvPr/>
        </p:nvSpPr>
        <p:spPr bwMode="auto">
          <a:xfrm>
            <a:off x="4071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8" name="Line 176"/>
          <p:cNvSpPr>
            <a:spLocks noChangeShapeType="1"/>
          </p:cNvSpPr>
          <p:nvPr/>
        </p:nvSpPr>
        <p:spPr bwMode="auto">
          <a:xfrm>
            <a:off x="4147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79" name="Line 177"/>
          <p:cNvSpPr>
            <a:spLocks noChangeShapeType="1"/>
          </p:cNvSpPr>
          <p:nvPr/>
        </p:nvSpPr>
        <p:spPr bwMode="auto">
          <a:xfrm>
            <a:off x="4223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0" name="Line 178"/>
          <p:cNvSpPr>
            <a:spLocks noChangeShapeType="1"/>
          </p:cNvSpPr>
          <p:nvPr/>
        </p:nvSpPr>
        <p:spPr bwMode="auto">
          <a:xfrm>
            <a:off x="4299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1" name="Line 179"/>
          <p:cNvSpPr>
            <a:spLocks noChangeShapeType="1"/>
          </p:cNvSpPr>
          <p:nvPr/>
        </p:nvSpPr>
        <p:spPr bwMode="auto">
          <a:xfrm>
            <a:off x="4375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2" name="Line 180"/>
          <p:cNvSpPr>
            <a:spLocks noChangeShapeType="1"/>
          </p:cNvSpPr>
          <p:nvPr/>
        </p:nvSpPr>
        <p:spPr bwMode="auto">
          <a:xfrm>
            <a:off x="4452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3" name="Line 181"/>
          <p:cNvSpPr>
            <a:spLocks noChangeShapeType="1"/>
          </p:cNvSpPr>
          <p:nvPr/>
        </p:nvSpPr>
        <p:spPr bwMode="auto">
          <a:xfrm>
            <a:off x="4528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4" name="Line 182"/>
          <p:cNvSpPr>
            <a:spLocks noChangeShapeType="1"/>
          </p:cNvSpPr>
          <p:nvPr/>
        </p:nvSpPr>
        <p:spPr bwMode="auto">
          <a:xfrm>
            <a:off x="4604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5" name="Line 183"/>
          <p:cNvSpPr>
            <a:spLocks noChangeShapeType="1"/>
          </p:cNvSpPr>
          <p:nvPr/>
        </p:nvSpPr>
        <p:spPr bwMode="auto">
          <a:xfrm>
            <a:off x="4680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6" name="Line 184"/>
          <p:cNvSpPr>
            <a:spLocks noChangeShapeType="1"/>
          </p:cNvSpPr>
          <p:nvPr/>
        </p:nvSpPr>
        <p:spPr bwMode="auto">
          <a:xfrm>
            <a:off x="4756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7" name="Line 185"/>
          <p:cNvSpPr>
            <a:spLocks noChangeShapeType="1"/>
          </p:cNvSpPr>
          <p:nvPr/>
        </p:nvSpPr>
        <p:spPr bwMode="auto">
          <a:xfrm>
            <a:off x="4833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8" name="Line 186"/>
          <p:cNvSpPr>
            <a:spLocks noChangeShapeType="1"/>
          </p:cNvSpPr>
          <p:nvPr/>
        </p:nvSpPr>
        <p:spPr bwMode="auto">
          <a:xfrm>
            <a:off x="4909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89" name="Line 187"/>
          <p:cNvSpPr>
            <a:spLocks noChangeShapeType="1"/>
          </p:cNvSpPr>
          <p:nvPr/>
        </p:nvSpPr>
        <p:spPr bwMode="auto">
          <a:xfrm>
            <a:off x="4985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0" name="Line 188"/>
          <p:cNvSpPr>
            <a:spLocks noChangeShapeType="1"/>
          </p:cNvSpPr>
          <p:nvPr/>
        </p:nvSpPr>
        <p:spPr bwMode="auto">
          <a:xfrm>
            <a:off x="5061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1" name="Line 189"/>
          <p:cNvSpPr>
            <a:spLocks noChangeShapeType="1"/>
          </p:cNvSpPr>
          <p:nvPr/>
        </p:nvSpPr>
        <p:spPr bwMode="auto">
          <a:xfrm>
            <a:off x="5137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2" name="Line 190"/>
          <p:cNvSpPr>
            <a:spLocks noChangeShapeType="1"/>
          </p:cNvSpPr>
          <p:nvPr/>
        </p:nvSpPr>
        <p:spPr bwMode="auto">
          <a:xfrm>
            <a:off x="5214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3" name="Line 191"/>
          <p:cNvSpPr>
            <a:spLocks noChangeShapeType="1"/>
          </p:cNvSpPr>
          <p:nvPr/>
        </p:nvSpPr>
        <p:spPr bwMode="auto">
          <a:xfrm>
            <a:off x="5290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4" name="Line 192"/>
          <p:cNvSpPr>
            <a:spLocks noChangeShapeType="1"/>
          </p:cNvSpPr>
          <p:nvPr/>
        </p:nvSpPr>
        <p:spPr bwMode="auto">
          <a:xfrm>
            <a:off x="5366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5" name="Line 193"/>
          <p:cNvSpPr>
            <a:spLocks noChangeShapeType="1"/>
          </p:cNvSpPr>
          <p:nvPr/>
        </p:nvSpPr>
        <p:spPr bwMode="auto">
          <a:xfrm>
            <a:off x="5442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6" name="Line 194"/>
          <p:cNvSpPr>
            <a:spLocks noChangeShapeType="1"/>
          </p:cNvSpPr>
          <p:nvPr/>
        </p:nvSpPr>
        <p:spPr bwMode="auto">
          <a:xfrm>
            <a:off x="5518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7" name="Line 195"/>
          <p:cNvSpPr>
            <a:spLocks noChangeShapeType="1"/>
          </p:cNvSpPr>
          <p:nvPr/>
        </p:nvSpPr>
        <p:spPr bwMode="auto">
          <a:xfrm>
            <a:off x="5595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8" name="Line 196"/>
          <p:cNvSpPr>
            <a:spLocks noChangeShapeType="1"/>
          </p:cNvSpPr>
          <p:nvPr/>
        </p:nvSpPr>
        <p:spPr bwMode="auto">
          <a:xfrm>
            <a:off x="5671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199" name="Line 197"/>
          <p:cNvSpPr>
            <a:spLocks noChangeShapeType="1"/>
          </p:cNvSpPr>
          <p:nvPr/>
        </p:nvSpPr>
        <p:spPr bwMode="auto">
          <a:xfrm>
            <a:off x="5747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0" name="Line 198"/>
          <p:cNvSpPr>
            <a:spLocks noChangeShapeType="1"/>
          </p:cNvSpPr>
          <p:nvPr/>
        </p:nvSpPr>
        <p:spPr bwMode="auto">
          <a:xfrm>
            <a:off x="5823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1" name="Line 199"/>
          <p:cNvSpPr>
            <a:spLocks noChangeShapeType="1"/>
          </p:cNvSpPr>
          <p:nvPr/>
        </p:nvSpPr>
        <p:spPr bwMode="auto">
          <a:xfrm>
            <a:off x="5899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2" name="Line 200"/>
          <p:cNvSpPr>
            <a:spLocks noChangeShapeType="1"/>
          </p:cNvSpPr>
          <p:nvPr/>
        </p:nvSpPr>
        <p:spPr bwMode="auto">
          <a:xfrm>
            <a:off x="5976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3" name="Line 201"/>
          <p:cNvSpPr>
            <a:spLocks noChangeShapeType="1"/>
          </p:cNvSpPr>
          <p:nvPr/>
        </p:nvSpPr>
        <p:spPr bwMode="auto">
          <a:xfrm>
            <a:off x="6052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4" name="Line 202"/>
          <p:cNvSpPr>
            <a:spLocks noChangeShapeType="1"/>
          </p:cNvSpPr>
          <p:nvPr/>
        </p:nvSpPr>
        <p:spPr bwMode="auto">
          <a:xfrm>
            <a:off x="6128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5" name="Line 203"/>
          <p:cNvSpPr>
            <a:spLocks noChangeShapeType="1"/>
          </p:cNvSpPr>
          <p:nvPr/>
        </p:nvSpPr>
        <p:spPr bwMode="auto">
          <a:xfrm>
            <a:off x="62047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6" name="Line 204"/>
          <p:cNvSpPr>
            <a:spLocks noChangeShapeType="1"/>
          </p:cNvSpPr>
          <p:nvPr/>
        </p:nvSpPr>
        <p:spPr bwMode="auto">
          <a:xfrm>
            <a:off x="62809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7" name="Line 205"/>
          <p:cNvSpPr>
            <a:spLocks noChangeShapeType="1"/>
          </p:cNvSpPr>
          <p:nvPr/>
        </p:nvSpPr>
        <p:spPr bwMode="auto">
          <a:xfrm>
            <a:off x="63571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8" name="Line 206"/>
          <p:cNvSpPr>
            <a:spLocks noChangeShapeType="1"/>
          </p:cNvSpPr>
          <p:nvPr/>
        </p:nvSpPr>
        <p:spPr bwMode="auto">
          <a:xfrm>
            <a:off x="64333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09" name="Line 207"/>
          <p:cNvSpPr>
            <a:spLocks noChangeShapeType="1"/>
          </p:cNvSpPr>
          <p:nvPr/>
        </p:nvSpPr>
        <p:spPr bwMode="auto">
          <a:xfrm>
            <a:off x="6509544" y="2300014"/>
            <a:ext cx="127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0" name="Line 208"/>
          <p:cNvSpPr>
            <a:spLocks noChangeShapeType="1"/>
          </p:cNvSpPr>
          <p:nvPr/>
        </p:nvSpPr>
        <p:spPr bwMode="auto">
          <a:xfrm flipV="1">
            <a:off x="1175544" y="2287314"/>
            <a:ext cx="0" cy="292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1" name="Line 209"/>
          <p:cNvSpPr>
            <a:spLocks noChangeShapeType="1"/>
          </p:cNvSpPr>
          <p:nvPr/>
        </p:nvSpPr>
        <p:spPr bwMode="auto">
          <a:xfrm>
            <a:off x="1137444" y="5208314"/>
            <a:ext cx="6350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2" name="Line 210"/>
          <p:cNvSpPr>
            <a:spLocks noChangeShapeType="1"/>
          </p:cNvSpPr>
          <p:nvPr/>
        </p:nvSpPr>
        <p:spPr bwMode="auto">
          <a:xfrm>
            <a:off x="1175544" y="5208314"/>
            <a:ext cx="53594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3" name="Line 211"/>
          <p:cNvSpPr>
            <a:spLocks noChangeShapeType="1"/>
          </p:cNvSpPr>
          <p:nvPr/>
        </p:nvSpPr>
        <p:spPr bwMode="auto">
          <a:xfrm flipV="1">
            <a:off x="11755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4" name="Line 212"/>
          <p:cNvSpPr>
            <a:spLocks noChangeShapeType="1"/>
          </p:cNvSpPr>
          <p:nvPr/>
        </p:nvSpPr>
        <p:spPr bwMode="auto">
          <a:xfrm flipV="1">
            <a:off x="14422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5" name="Line 213"/>
          <p:cNvSpPr>
            <a:spLocks noChangeShapeType="1"/>
          </p:cNvSpPr>
          <p:nvPr/>
        </p:nvSpPr>
        <p:spPr bwMode="auto">
          <a:xfrm flipV="1">
            <a:off x="17216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6" name="Line 214"/>
          <p:cNvSpPr>
            <a:spLocks noChangeShapeType="1"/>
          </p:cNvSpPr>
          <p:nvPr/>
        </p:nvSpPr>
        <p:spPr bwMode="auto">
          <a:xfrm flipV="1">
            <a:off x="19883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7" name="Line 215"/>
          <p:cNvSpPr>
            <a:spLocks noChangeShapeType="1"/>
          </p:cNvSpPr>
          <p:nvPr/>
        </p:nvSpPr>
        <p:spPr bwMode="auto">
          <a:xfrm flipV="1">
            <a:off x="22550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8" name="Line 216"/>
          <p:cNvSpPr>
            <a:spLocks noChangeShapeType="1"/>
          </p:cNvSpPr>
          <p:nvPr/>
        </p:nvSpPr>
        <p:spPr bwMode="auto">
          <a:xfrm flipV="1">
            <a:off x="25217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19" name="Line 217"/>
          <p:cNvSpPr>
            <a:spLocks noChangeShapeType="1"/>
          </p:cNvSpPr>
          <p:nvPr/>
        </p:nvSpPr>
        <p:spPr bwMode="auto">
          <a:xfrm flipV="1">
            <a:off x="2788444" y="51479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0" name="Line 218"/>
          <p:cNvSpPr>
            <a:spLocks noChangeShapeType="1"/>
          </p:cNvSpPr>
          <p:nvPr/>
        </p:nvSpPr>
        <p:spPr bwMode="auto">
          <a:xfrm flipV="1">
            <a:off x="30551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1" name="Line 219"/>
          <p:cNvSpPr>
            <a:spLocks noChangeShapeType="1"/>
          </p:cNvSpPr>
          <p:nvPr/>
        </p:nvSpPr>
        <p:spPr bwMode="auto">
          <a:xfrm flipV="1">
            <a:off x="33218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2" name="Line 220"/>
          <p:cNvSpPr>
            <a:spLocks noChangeShapeType="1"/>
          </p:cNvSpPr>
          <p:nvPr/>
        </p:nvSpPr>
        <p:spPr bwMode="auto">
          <a:xfrm flipV="1">
            <a:off x="36012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3" name="Line 221"/>
          <p:cNvSpPr>
            <a:spLocks noChangeShapeType="1"/>
          </p:cNvSpPr>
          <p:nvPr/>
        </p:nvSpPr>
        <p:spPr bwMode="auto">
          <a:xfrm flipV="1">
            <a:off x="38679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4" name="Line 222"/>
          <p:cNvSpPr>
            <a:spLocks noChangeShapeType="1"/>
          </p:cNvSpPr>
          <p:nvPr/>
        </p:nvSpPr>
        <p:spPr bwMode="auto">
          <a:xfrm flipV="1">
            <a:off x="41346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5" name="Line 223"/>
          <p:cNvSpPr>
            <a:spLocks noChangeShapeType="1"/>
          </p:cNvSpPr>
          <p:nvPr/>
        </p:nvSpPr>
        <p:spPr bwMode="auto">
          <a:xfrm flipV="1">
            <a:off x="44013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6" name="Line 224"/>
          <p:cNvSpPr>
            <a:spLocks noChangeShapeType="1"/>
          </p:cNvSpPr>
          <p:nvPr/>
        </p:nvSpPr>
        <p:spPr bwMode="auto">
          <a:xfrm flipV="1">
            <a:off x="46680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7" name="Line 225"/>
          <p:cNvSpPr>
            <a:spLocks noChangeShapeType="1"/>
          </p:cNvSpPr>
          <p:nvPr/>
        </p:nvSpPr>
        <p:spPr bwMode="auto">
          <a:xfrm flipV="1">
            <a:off x="49347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8" name="Line 226"/>
          <p:cNvSpPr>
            <a:spLocks noChangeShapeType="1"/>
          </p:cNvSpPr>
          <p:nvPr/>
        </p:nvSpPr>
        <p:spPr bwMode="auto">
          <a:xfrm flipV="1">
            <a:off x="52014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29" name="Line 227"/>
          <p:cNvSpPr>
            <a:spLocks noChangeShapeType="1"/>
          </p:cNvSpPr>
          <p:nvPr/>
        </p:nvSpPr>
        <p:spPr bwMode="auto">
          <a:xfrm flipV="1">
            <a:off x="54808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0" name="Line 228"/>
          <p:cNvSpPr>
            <a:spLocks noChangeShapeType="1"/>
          </p:cNvSpPr>
          <p:nvPr/>
        </p:nvSpPr>
        <p:spPr bwMode="auto">
          <a:xfrm flipV="1">
            <a:off x="57475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1" name="Line 229"/>
          <p:cNvSpPr>
            <a:spLocks noChangeShapeType="1"/>
          </p:cNvSpPr>
          <p:nvPr/>
        </p:nvSpPr>
        <p:spPr bwMode="auto">
          <a:xfrm flipV="1">
            <a:off x="60142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2" name="Line 230"/>
          <p:cNvSpPr>
            <a:spLocks noChangeShapeType="1"/>
          </p:cNvSpPr>
          <p:nvPr/>
        </p:nvSpPr>
        <p:spPr bwMode="auto">
          <a:xfrm flipV="1">
            <a:off x="6280944" y="513528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3" name="Freeform 231"/>
          <p:cNvSpPr>
            <a:spLocks/>
          </p:cNvSpPr>
          <p:nvPr/>
        </p:nvSpPr>
        <p:spPr bwMode="auto">
          <a:xfrm>
            <a:off x="1169194" y="2319064"/>
            <a:ext cx="5373687" cy="2884488"/>
          </a:xfrm>
          <a:custGeom>
            <a:avLst/>
            <a:gdLst>
              <a:gd name="T0" fmla="*/ 0 w 3385"/>
              <a:gd name="T1" fmla="*/ 1816 h 1817"/>
              <a:gd name="T2" fmla="*/ 168 w 3385"/>
              <a:gd name="T3" fmla="*/ 1752 h 1817"/>
              <a:gd name="T4" fmla="*/ 344 w 3385"/>
              <a:gd name="T5" fmla="*/ 1696 h 1817"/>
              <a:gd name="T6" fmla="*/ 512 w 3385"/>
              <a:gd name="T7" fmla="*/ 1640 h 1817"/>
              <a:gd name="T8" fmla="*/ 680 w 3385"/>
              <a:gd name="T9" fmla="*/ 1576 h 1817"/>
              <a:gd name="T10" fmla="*/ 848 w 3385"/>
              <a:gd name="T11" fmla="*/ 1520 h 1817"/>
              <a:gd name="T12" fmla="*/ 1016 w 3385"/>
              <a:gd name="T13" fmla="*/ 1456 h 1817"/>
              <a:gd name="T14" fmla="*/ 1184 w 3385"/>
              <a:gd name="T15" fmla="*/ 1400 h 1817"/>
              <a:gd name="T16" fmla="*/ 1352 w 3385"/>
              <a:gd name="T17" fmla="*/ 1296 h 1817"/>
              <a:gd name="T18" fmla="*/ 1528 w 3385"/>
              <a:gd name="T19" fmla="*/ 1184 h 1817"/>
              <a:gd name="T20" fmla="*/ 1696 w 3385"/>
              <a:gd name="T21" fmla="*/ 1080 h 1817"/>
              <a:gd name="T22" fmla="*/ 1864 w 3385"/>
              <a:gd name="T23" fmla="*/ 968 h 1817"/>
              <a:gd name="T24" fmla="*/ 2032 w 3385"/>
              <a:gd name="T25" fmla="*/ 864 h 1817"/>
              <a:gd name="T26" fmla="*/ 2200 w 3385"/>
              <a:gd name="T27" fmla="*/ 752 h 1817"/>
              <a:gd name="T28" fmla="*/ 2368 w 3385"/>
              <a:gd name="T29" fmla="*/ 648 h 1817"/>
              <a:gd name="T30" fmla="*/ 2536 w 3385"/>
              <a:gd name="T31" fmla="*/ 536 h 1817"/>
              <a:gd name="T32" fmla="*/ 2712 w 3385"/>
              <a:gd name="T33" fmla="*/ 432 h 1817"/>
              <a:gd name="T34" fmla="*/ 2880 w 3385"/>
              <a:gd name="T35" fmla="*/ 328 h 1817"/>
              <a:gd name="T36" fmla="*/ 3048 w 3385"/>
              <a:gd name="T37" fmla="*/ 216 h 1817"/>
              <a:gd name="T38" fmla="*/ 3216 w 3385"/>
              <a:gd name="T39" fmla="*/ 112 h 1817"/>
              <a:gd name="T40" fmla="*/ 3384 w 3385"/>
              <a:gd name="T41" fmla="*/ 0 h 1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34" name="Freeform 232"/>
          <p:cNvSpPr>
            <a:spLocks/>
          </p:cNvSpPr>
          <p:nvPr/>
        </p:nvSpPr>
        <p:spPr bwMode="auto">
          <a:xfrm>
            <a:off x="1169194" y="4630464"/>
            <a:ext cx="5373687" cy="573088"/>
          </a:xfrm>
          <a:custGeom>
            <a:avLst/>
            <a:gdLst>
              <a:gd name="T0" fmla="*/ 0 w 3385"/>
              <a:gd name="T1" fmla="*/ 360 h 361"/>
              <a:gd name="T2" fmla="*/ 168 w 3385"/>
              <a:gd name="T3" fmla="*/ 344 h 361"/>
              <a:gd name="T4" fmla="*/ 344 w 3385"/>
              <a:gd name="T5" fmla="*/ 320 h 361"/>
              <a:gd name="T6" fmla="*/ 512 w 3385"/>
              <a:gd name="T7" fmla="*/ 304 h 361"/>
              <a:gd name="T8" fmla="*/ 680 w 3385"/>
              <a:gd name="T9" fmla="*/ 288 h 361"/>
              <a:gd name="T10" fmla="*/ 848 w 3385"/>
              <a:gd name="T11" fmla="*/ 272 h 361"/>
              <a:gd name="T12" fmla="*/ 1016 w 3385"/>
              <a:gd name="T13" fmla="*/ 248 h 361"/>
              <a:gd name="T14" fmla="*/ 1184 w 3385"/>
              <a:gd name="T15" fmla="*/ 232 h 361"/>
              <a:gd name="T16" fmla="*/ 1352 w 3385"/>
              <a:gd name="T17" fmla="*/ 216 h 361"/>
              <a:gd name="T18" fmla="*/ 1528 w 3385"/>
              <a:gd name="T19" fmla="*/ 200 h 361"/>
              <a:gd name="T20" fmla="*/ 1696 w 3385"/>
              <a:gd name="T21" fmla="*/ 176 h 361"/>
              <a:gd name="T22" fmla="*/ 1864 w 3385"/>
              <a:gd name="T23" fmla="*/ 160 h 361"/>
              <a:gd name="T24" fmla="*/ 2032 w 3385"/>
              <a:gd name="T25" fmla="*/ 144 h 361"/>
              <a:gd name="T26" fmla="*/ 2200 w 3385"/>
              <a:gd name="T27" fmla="*/ 128 h 361"/>
              <a:gd name="T28" fmla="*/ 2368 w 3385"/>
              <a:gd name="T29" fmla="*/ 104 h 361"/>
              <a:gd name="T30" fmla="*/ 2536 w 3385"/>
              <a:gd name="T31" fmla="*/ 88 h 361"/>
              <a:gd name="T32" fmla="*/ 2712 w 3385"/>
              <a:gd name="T33" fmla="*/ 72 h 361"/>
              <a:gd name="T34" fmla="*/ 2880 w 3385"/>
              <a:gd name="T35" fmla="*/ 56 h 361"/>
              <a:gd name="T36" fmla="*/ 3048 w 3385"/>
              <a:gd name="T37" fmla="*/ 32 h 361"/>
              <a:gd name="T38" fmla="*/ 3216 w 3385"/>
              <a:gd name="T39" fmla="*/ 16 h 361"/>
              <a:gd name="T40" fmla="*/ 3384 w 3385"/>
              <a:gd name="T41" fmla="*/ 0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cs typeface="+mn-cs"/>
            </a:endParaRPr>
          </a:p>
        </p:txBody>
      </p:sp>
      <p:sp>
        <p:nvSpPr>
          <p:cNvPr id="235" name="Rectangle 233"/>
          <p:cNvSpPr>
            <a:spLocks noChangeArrowheads="1"/>
          </p:cNvSpPr>
          <p:nvPr/>
        </p:nvSpPr>
        <p:spPr bwMode="auto">
          <a:xfrm>
            <a:off x="1137444" y="5162277"/>
            <a:ext cx="50800" cy="66675"/>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6" name="Rectangle 234"/>
          <p:cNvSpPr>
            <a:spLocks noChangeArrowheads="1"/>
          </p:cNvSpPr>
          <p:nvPr/>
        </p:nvSpPr>
        <p:spPr bwMode="auto">
          <a:xfrm>
            <a:off x="1404144" y="5060677"/>
            <a:ext cx="50800" cy="66675"/>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7" name="Rectangle 235"/>
          <p:cNvSpPr>
            <a:spLocks noChangeArrowheads="1"/>
          </p:cNvSpPr>
          <p:nvPr/>
        </p:nvSpPr>
        <p:spPr bwMode="auto">
          <a:xfrm>
            <a:off x="1683544" y="49797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8" name="Rectangle 236"/>
          <p:cNvSpPr>
            <a:spLocks noChangeArrowheads="1"/>
          </p:cNvSpPr>
          <p:nvPr/>
        </p:nvSpPr>
        <p:spPr bwMode="auto">
          <a:xfrm>
            <a:off x="1950244" y="48908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39" name="Rectangle 237"/>
          <p:cNvSpPr>
            <a:spLocks noChangeArrowheads="1"/>
          </p:cNvSpPr>
          <p:nvPr/>
        </p:nvSpPr>
        <p:spPr bwMode="auto">
          <a:xfrm>
            <a:off x="2216944" y="47892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0" name="Rectangle 238"/>
          <p:cNvSpPr>
            <a:spLocks noChangeArrowheads="1"/>
          </p:cNvSpPr>
          <p:nvPr/>
        </p:nvSpPr>
        <p:spPr bwMode="auto">
          <a:xfrm>
            <a:off x="2483644" y="47003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1" name="Rectangle 239"/>
          <p:cNvSpPr>
            <a:spLocks noChangeArrowheads="1"/>
          </p:cNvSpPr>
          <p:nvPr/>
        </p:nvSpPr>
        <p:spPr bwMode="auto">
          <a:xfrm>
            <a:off x="2750344" y="45987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2" name="Rectangle 240"/>
          <p:cNvSpPr>
            <a:spLocks noChangeArrowheads="1"/>
          </p:cNvSpPr>
          <p:nvPr/>
        </p:nvSpPr>
        <p:spPr bwMode="auto">
          <a:xfrm>
            <a:off x="3017044" y="45098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3" name="Rectangle 241"/>
          <p:cNvSpPr>
            <a:spLocks noChangeArrowheads="1"/>
          </p:cNvSpPr>
          <p:nvPr/>
        </p:nvSpPr>
        <p:spPr bwMode="auto">
          <a:xfrm>
            <a:off x="3283744" y="43447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4" name="Rectangle 242"/>
          <p:cNvSpPr>
            <a:spLocks noChangeArrowheads="1"/>
          </p:cNvSpPr>
          <p:nvPr/>
        </p:nvSpPr>
        <p:spPr bwMode="auto">
          <a:xfrm>
            <a:off x="3563144" y="41669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5" name="Rectangle 243"/>
          <p:cNvSpPr>
            <a:spLocks noChangeArrowheads="1"/>
          </p:cNvSpPr>
          <p:nvPr/>
        </p:nvSpPr>
        <p:spPr bwMode="auto">
          <a:xfrm>
            <a:off x="3829844" y="40018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6" name="Rectangle 244"/>
          <p:cNvSpPr>
            <a:spLocks noChangeArrowheads="1"/>
          </p:cNvSpPr>
          <p:nvPr/>
        </p:nvSpPr>
        <p:spPr bwMode="auto">
          <a:xfrm>
            <a:off x="4096544" y="38240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7" name="Rectangle 245"/>
          <p:cNvSpPr>
            <a:spLocks noChangeArrowheads="1"/>
          </p:cNvSpPr>
          <p:nvPr/>
        </p:nvSpPr>
        <p:spPr bwMode="auto">
          <a:xfrm>
            <a:off x="4363244" y="36589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8" name="Rectangle 246"/>
          <p:cNvSpPr>
            <a:spLocks noChangeArrowheads="1"/>
          </p:cNvSpPr>
          <p:nvPr/>
        </p:nvSpPr>
        <p:spPr bwMode="auto">
          <a:xfrm>
            <a:off x="4629944" y="34811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49" name="Rectangle 247"/>
          <p:cNvSpPr>
            <a:spLocks noChangeArrowheads="1"/>
          </p:cNvSpPr>
          <p:nvPr/>
        </p:nvSpPr>
        <p:spPr bwMode="auto">
          <a:xfrm>
            <a:off x="4896644" y="33160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0" name="Rectangle 248"/>
          <p:cNvSpPr>
            <a:spLocks noChangeArrowheads="1"/>
          </p:cNvSpPr>
          <p:nvPr/>
        </p:nvSpPr>
        <p:spPr bwMode="auto">
          <a:xfrm>
            <a:off x="5163344" y="31382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1" name="Rectangle 249"/>
          <p:cNvSpPr>
            <a:spLocks noChangeArrowheads="1"/>
          </p:cNvSpPr>
          <p:nvPr/>
        </p:nvSpPr>
        <p:spPr bwMode="auto">
          <a:xfrm>
            <a:off x="5442744" y="29731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2" name="Rectangle 250"/>
          <p:cNvSpPr>
            <a:spLocks noChangeArrowheads="1"/>
          </p:cNvSpPr>
          <p:nvPr/>
        </p:nvSpPr>
        <p:spPr bwMode="auto">
          <a:xfrm>
            <a:off x="5709444" y="28080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3" name="Rectangle 251"/>
          <p:cNvSpPr>
            <a:spLocks noChangeArrowheads="1"/>
          </p:cNvSpPr>
          <p:nvPr/>
        </p:nvSpPr>
        <p:spPr bwMode="auto">
          <a:xfrm>
            <a:off x="5976144" y="26302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4" name="Rectangle 252"/>
          <p:cNvSpPr>
            <a:spLocks noChangeArrowheads="1"/>
          </p:cNvSpPr>
          <p:nvPr/>
        </p:nvSpPr>
        <p:spPr bwMode="auto">
          <a:xfrm>
            <a:off x="6242844" y="24651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5" name="Rectangle 253"/>
          <p:cNvSpPr>
            <a:spLocks noChangeArrowheads="1"/>
          </p:cNvSpPr>
          <p:nvPr/>
        </p:nvSpPr>
        <p:spPr bwMode="auto">
          <a:xfrm>
            <a:off x="6509544" y="2287314"/>
            <a:ext cx="50800" cy="50800"/>
          </a:xfrm>
          <a:prstGeom prst="rect">
            <a:avLst/>
          </a:prstGeom>
          <a:solidFill>
            <a:srgbClr val="DD0806"/>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6" name="Rectangle 254"/>
          <p:cNvSpPr>
            <a:spLocks noChangeArrowheads="1"/>
          </p:cNvSpPr>
          <p:nvPr/>
        </p:nvSpPr>
        <p:spPr bwMode="auto">
          <a:xfrm>
            <a:off x="1137444" y="51622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7" name="Rectangle 255"/>
          <p:cNvSpPr>
            <a:spLocks noChangeArrowheads="1"/>
          </p:cNvSpPr>
          <p:nvPr/>
        </p:nvSpPr>
        <p:spPr bwMode="auto">
          <a:xfrm>
            <a:off x="1404144" y="51368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8" name="Rectangle 256"/>
          <p:cNvSpPr>
            <a:spLocks noChangeArrowheads="1"/>
          </p:cNvSpPr>
          <p:nvPr/>
        </p:nvSpPr>
        <p:spPr bwMode="auto">
          <a:xfrm>
            <a:off x="1683544" y="50987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59" name="Rectangle 257"/>
          <p:cNvSpPr>
            <a:spLocks noChangeArrowheads="1"/>
          </p:cNvSpPr>
          <p:nvPr/>
        </p:nvSpPr>
        <p:spPr bwMode="auto">
          <a:xfrm>
            <a:off x="1950244" y="50733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0" name="Rectangle 258"/>
          <p:cNvSpPr>
            <a:spLocks noChangeArrowheads="1"/>
          </p:cNvSpPr>
          <p:nvPr/>
        </p:nvSpPr>
        <p:spPr bwMode="auto">
          <a:xfrm>
            <a:off x="2216944" y="50479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1" name="Rectangle 259"/>
          <p:cNvSpPr>
            <a:spLocks noChangeArrowheads="1"/>
          </p:cNvSpPr>
          <p:nvPr/>
        </p:nvSpPr>
        <p:spPr bwMode="auto">
          <a:xfrm>
            <a:off x="2483644" y="50225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2" name="Rectangle 260"/>
          <p:cNvSpPr>
            <a:spLocks noChangeArrowheads="1"/>
          </p:cNvSpPr>
          <p:nvPr/>
        </p:nvSpPr>
        <p:spPr bwMode="auto">
          <a:xfrm>
            <a:off x="2750344" y="4984477"/>
            <a:ext cx="50800" cy="66675"/>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3" name="Rectangle 261"/>
          <p:cNvSpPr>
            <a:spLocks noChangeArrowheads="1"/>
          </p:cNvSpPr>
          <p:nvPr/>
        </p:nvSpPr>
        <p:spPr bwMode="auto">
          <a:xfrm>
            <a:off x="3017044" y="49670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4" name="Rectangle 262"/>
          <p:cNvSpPr>
            <a:spLocks noChangeArrowheads="1"/>
          </p:cNvSpPr>
          <p:nvPr/>
        </p:nvSpPr>
        <p:spPr bwMode="auto">
          <a:xfrm>
            <a:off x="3283744" y="49416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5" name="Rectangle 263"/>
          <p:cNvSpPr>
            <a:spLocks noChangeArrowheads="1"/>
          </p:cNvSpPr>
          <p:nvPr/>
        </p:nvSpPr>
        <p:spPr bwMode="auto">
          <a:xfrm>
            <a:off x="3563144" y="49162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6" name="Rectangle 264"/>
          <p:cNvSpPr>
            <a:spLocks noChangeArrowheads="1"/>
          </p:cNvSpPr>
          <p:nvPr/>
        </p:nvSpPr>
        <p:spPr bwMode="auto">
          <a:xfrm>
            <a:off x="3829844" y="48781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7" name="Rectangle 265"/>
          <p:cNvSpPr>
            <a:spLocks noChangeArrowheads="1"/>
          </p:cNvSpPr>
          <p:nvPr/>
        </p:nvSpPr>
        <p:spPr bwMode="auto">
          <a:xfrm>
            <a:off x="4096544" y="48527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8" name="Rectangle 266"/>
          <p:cNvSpPr>
            <a:spLocks noChangeArrowheads="1"/>
          </p:cNvSpPr>
          <p:nvPr/>
        </p:nvSpPr>
        <p:spPr bwMode="auto">
          <a:xfrm>
            <a:off x="4363244" y="48273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69" name="Rectangle 267"/>
          <p:cNvSpPr>
            <a:spLocks noChangeArrowheads="1"/>
          </p:cNvSpPr>
          <p:nvPr/>
        </p:nvSpPr>
        <p:spPr bwMode="auto">
          <a:xfrm>
            <a:off x="4629944" y="48019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0" name="Rectangle 268"/>
          <p:cNvSpPr>
            <a:spLocks noChangeArrowheads="1"/>
          </p:cNvSpPr>
          <p:nvPr/>
        </p:nvSpPr>
        <p:spPr bwMode="auto">
          <a:xfrm>
            <a:off x="4896644" y="47638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1" name="Rectangle 269"/>
          <p:cNvSpPr>
            <a:spLocks noChangeArrowheads="1"/>
          </p:cNvSpPr>
          <p:nvPr/>
        </p:nvSpPr>
        <p:spPr bwMode="auto">
          <a:xfrm>
            <a:off x="5163344" y="47384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2" name="Rectangle 270"/>
          <p:cNvSpPr>
            <a:spLocks noChangeArrowheads="1"/>
          </p:cNvSpPr>
          <p:nvPr/>
        </p:nvSpPr>
        <p:spPr bwMode="auto">
          <a:xfrm>
            <a:off x="5442744" y="47130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3" name="Rectangle 271"/>
          <p:cNvSpPr>
            <a:spLocks noChangeArrowheads="1"/>
          </p:cNvSpPr>
          <p:nvPr/>
        </p:nvSpPr>
        <p:spPr bwMode="auto">
          <a:xfrm>
            <a:off x="5709444" y="46876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4" name="Rectangle 272"/>
          <p:cNvSpPr>
            <a:spLocks noChangeArrowheads="1"/>
          </p:cNvSpPr>
          <p:nvPr/>
        </p:nvSpPr>
        <p:spPr bwMode="auto">
          <a:xfrm>
            <a:off x="5976144" y="46495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5" name="Rectangle 273"/>
          <p:cNvSpPr>
            <a:spLocks noChangeArrowheads="1"/>
          </p:cNvSpPr>
          <p:nvPr/>
        </p:nvSpPr>
        <p:spPr bwMode="auto">
          <a:xfrm>
            <a:off x="6242844" y="4624114"/>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276" name="Rectangle 274"/>
          <p:cNvSpPr>
            <a:spLocks noChangeArrowheads="1"/>
          </p:cNvSpPr>
          <p:nvPr/>
        </p:nvSpPr>
        <p:spPr bwMode="auto">
          <a:xfrm>
            <a:off x="770731" y="4951139"/>
            <a:ext cx="307975"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800" b="1">
                <a:latin typeface="Geneva" charset="0"/>
                <a:cs typeface="+mn-cs"/>
              </a:rPr>
              <a:t>1</a:t>
            </a:r>
          </a:p>
        </p:txBody>
      </p:sp>
      <p:sp>
        <p:nvSpPr>
          <p:cNvPr id="277" name="Rectangle 275"/>
          <p:cNvSpPr>
            <a:spLocks noChangeArrowheads="1"/>
          </p:cNvSpPr>
          <p:nvPr/>
        </p:nvSpPr>
        <p:spPr bwMode="auto">
          <a:xfrm>
            <a:off x="735806" y="3971652"/>
            <a:ext cx="434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800" b="1">
                <a:latin typeface="Geneva" charset="0"/>
                <a:cs typeface="+mn-cs"/>
              </a:rPr>
              <a:t>10</a:t>
            </a:r>
          </a:p>
        </p:txBody>
      </p:sp>
      <p:sp>
        <p:nvSpPr>
          <p:cNvPr id="278" name="Rectangle 276"/>
          <p:cNvSpPr>
            <a:spLocks noChangeArrowheads="1"/>
          </p:cNvSpPr>
          <p:nvPr/>
        </p:nvSpPr>
        <p:spPr bwMode="auto">
          <a:xfrm>
            <a:off x="583406" y="3057252"/>
            <a:ext cx="561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800" b="1">
                <a:latin typeface="Geneva" charset="0"/>
                <a:cs typeface="+mn-cs"/>
              </a:rPr>
              <a:t>100</a:t>
            </a:r>
          </a:p>
        </p:txBody>
      </p:sp>
      <p:sp>
        <p:nvSpPr>
          <p:cNvPr id="279" name="Rectangle 277"/>
          <p:cNvSpPr>
            <a:spLocks noChangeArrowheads="1"/>
          </p:cNvSpPr>
          <p:nvPr/>
        </p:nvSpPr>
        <p:spPr bwMode="auto">
          <a:xfrm>
            <a:off x="507206" y="2066652"/>
            <a:ext cx="68897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800" b="1" dirty="0">
                <a:latin typeface="Geneva" charset="0"/>
                <a:cs typeface="+mn-cs"/>
              </a:rPr>
              <a:t>1000</a:t>
            </a:r>
          </a:p>
        </p:txBody>
      </p:sp>
      <p:sp>
        <p:nvSpPr>
          <p:cNvPr id="280" name="Rectangle 278"/>
          <p:cNvSpPr>
            <a:spLocks noChangeArrowheads="1"/>
          </p:cNvSpPr>
          <p:nvPr/>
        </p:nvSpPr>
        <p:spPr bwMode="auto">
          <a:xfrm rot="16200000">
            <a:off x="9080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1980</a:t>
            </a:r>
          </a:p>
        </p:txBody>
      </p:sp>
      <p:sp>
        <p:nvSpPr>
          <p:cNvPr id="281" name="Rectangle 279"/>
          <p:cNvSpPr>
            <a:spLocks noChangeArrowheads="1"/>
          </p:cNvSpPr>
          <p:nvPr/>
        </p:nvSpPr>
        <p:spPr bwMode="auto">
          <a:xfrm rot="16200000">
            <a:off x="11747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1981</a:t>
            </a:r>
          </a:p>
        </p:txBody>
      </p:sp>
      <p:sp>
        <p:nvSpPr>
          <p:cNvPr id="282" name="Rectangle 280"/>
          <p:cNvSpPr>
            <a:spLocks noChangeArrowheads="1"/>
          </p:cNvSpPr>
          <p:nvPr/>
        </p:nvSpPr>
        <p:spPr bwMode="auto">
          <a:xfrm rot="16200000">
            <a:off x="17081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1983</a:t>
            </a:r>
          </a:p>
        </p:txBody>
      </p:sp>
      <p:sp>
        <p:nvSpPr>
          <p:cNvPr id="283" name="Rectangle 281"/>
          <p:cNvSpPr>
            <a:spLocks noChangeArrowheads="1"/>
          </p:cNvSpPr>
          <p:nvPr/>
        </p:nvSpPr>
        <p:spPr bwMode="auto">
          <a:xfrm rot="16200000">
            <a:off x="19748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1984</a:t>
            </a:r>
          </a:p>
        </p:txBody>
      </p:sp>
      <p:sp>
        <p:nvSpPr>
          <p:cNvPr id="284" name="Rectangle 282"/>
          <p:cNvSpPr>
            <a:spLocks noChangeArrowheads="1"/>
          </p:cNvSpPr>
          <p:nvPr/>
        </p:nvSpPr>
        <p:spPr bwMode="auto">
          <a:xfrm rot="16200000">
            <a:off x="22415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1985</a:t>
            </a:r>
          </a:p>
        </p:txBody>
      </p:sp>
      <p:sp>
        <p:nvSpPr>
          <p:cNvPr id="285" name="Rectangle 283"/>
          <p:cNvSpPr>
            <a:spLocks noChangeArrowheads="1"/>
          </p:cNvSpPr>
          <p:nvPr/>
        </p:nvSpPr>
        <p:spPr bwMode="auto">
          <a:xfrm rot="16200000">
            <a:off x="25209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1986</a:t>
            </a:r>
          </a:p>
        </p:txBody>
      </p:sp>
      <p:sp>
        <p:nvSpPr>
          <p:cNvPr id="286" name="Rectangle 284"/>
          <p:cNvSpPr>
            <a:spLocks noChangeArrowheads="1"/>
          </p:cNvSpPr>
          <p:nvPr/>
        </p:nvSpPr>
        <p:spPr bwMode="auto">
          <a:xfrm rot="16200000">
            <a:off x="27876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1987</a:t>
            </a:r>
          </a:p>
        </p:txBody>
      </p:sp>
      <p:sp>
        <p:nvSpPr>
          <p:cNvPr id="287" name="Rectangle 285"/>
          <p:cNvSpPr>
            <a:spLocks noChangeArrowheads="1"/>
          </p:cNvSpPr>
          <p:nvPr/>
        </p:nvSpPr>
        <p:spPr bwMode="auto">
          <a:xfrm rot="16200000">
            <a:off x="30543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1988</a:t>
            </a:r>
          </a:p>
        </p:txBody>
      </p:sp>
      <p:sp>
        <p:nvSpPr>
          <p:cNvPr id="288" name="Rectangle 286"/>
          <p:cNvSpPr>
            <a:spLocks noChangeArrowheads="1"/>
          </p:cNvSpPr>
          <p:nvPr/>
        </p:nvSpPr>
        <p:spPr bwMode="auto">
          <a:xfrm rot="16200000">
            <a:off x="33210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1989</a:t>
            </a:r>
          </a:p>
        </p:txBody>
      </p:sp>
      <p:sp>
        <p:nvSpPr>
          <p:cNvPr id="289" name="Rectangle 287"/>
          <p:cNvSpPr>
            <a:spLocks noChangeArrowheads="1"/>
          </p:cNvSpPr>
          <p:nvPr/>
        </p:nvSpPr>
        <p:spPr bwMode="auto">
          <a:xfrm rot="16200000">
            <a:off x="35877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1990</a:t>
            </a:r>
          </a:p>
        </p:txBody>
      </p:sp>
      <p:sp>
        <p:nvSpPr>
          <p:cNvPr id="290" name="Rectangle 288"/>
          <p:cNvSpPr>
            <a:spLocks noChangeArrowheads="1"/>
          </p:cNvSpPr>
          <p:nvPr/>
        </p:nvSpPr>
        <p:spPr bwMode="auto">
          <a:xfrm rot="16200000">
            <a:off x="38544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1991</a:t>
            </a:r>
          </a:p>
        </p:txBody>
      </p:sp>
      <p:sp>
        <p:nvSpPr>
          <p:cNvPr id="291" name="Rectangle 289"/>
          <p:cNvSpPr>
            <a:spLocks noChangeArrowheads="1"/>
          </p:cNvSpPr>
          <p:nvPr/>
        </p:nvSpPr>
        <p:spPr bwMode="auto">
          <a:xfrm rot="16200000">
            <a:off x="41338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1992</a:t>
            </a:r>
          </a:p>
        </p:txBody>
      </p:sp>
      <p:sp>
        <p:nvSpPr>
          <p:cNvPr id="292" name="Rectangle 290"/>
          <p:cNvSpPr>
            <a:spLocks noChangeArrowheads="1"/>
          </p:cNvSpPr>
          <p:nvPr/>
        </p:nvSpPr>
        <p:spPr bwMode="auto">
          <a:xfrm rot="16200000">
            <a:off x="44005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1993</a:t>
            </a:r>
          </a:p>
        </p:txBody>
      </p:sp>
      <p:sp>
        <p:nvSpPr>
          <p:cNvPr id="293" name="Rectangle 291"/>
          <p:cNvSpPr>
            <a:spLocks noChangeArrowheads="1"/>
          </p:cNvSpPr>
          <p:nvPr/>
        </p:nvSpPr>
        <p:spPr bwMode="auto">
          <a:xfrm rot="16200000">
            <a:off x="46672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1994</a:t>
            </a:r>
          </a:p>
        </p:txBody>
      </p:sp>
      <p:sp>
        <p:nvSpPr>
          <p:cNvPr id="294" name="Rectangle 292"/>
          <p:cNvSpPr>
            <a:spLocks noChangeArrowheads="1"/>
          </p:cNvSpPr>
          <p:nvPr/>
        </p:nvSpPr>
        <p:spPr bwMode="auto">
          <a:xfrm rot="16200000">
            <a:off x="49339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1995</a:t>
            </a:r>
          </a:p>
        </p:txBody>
      </p:sp>
      <p:sp>
        <p:nvSpPr>
          <p:cNvPr id="295" name="Rectangle 293"/>
          <p:cNvSpPr>
            <a:spLocks noChangeArrowheads="1"/>
          </p:cNvSpPr>
          <p:nvPr/>
        </p:nvSpPr>
        <p:spPr bwMode="auto">
          <a:xfrm rot="16200000">
            <a:off x="52006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1996</a:t>
            </a:r>
          </a:p>
        </p:txBody>
      </p:sp>
      <p:sp>
        <p:nvSpPr>
          <p:cNvPr id="296" name="Rectangle 294"/>
          <p:cNvSpPr>
            <a:spLocks noChangeArrowheads="1"/>
          </p:cNvSpPr>
          <p:nvPr/>
        </p:nvSpPr>
        <p:spPr bwMode="auto">
          <a:xfrm rot="16200000">
            <a:off x="54673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1997</a:t>
            </a:r>
          </a:p>
        </p:txBody>
      </p:sp>
      <p:sp>
        <p:nvSpPr>
          <p:cNvPr id="297" name="Rectangle 295"/>
          <p:cNvSpPr>
            <a:spLocks noChangeArrowheads="1"/>
          </p:cNvSpPr>
          <p:nvPr/>
        </p:nvSpPr>
        <p:spPr bwMode="auto">
          <a:xfrm rot="16200000">
            <a:off x="57340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1998</a:t>
            </a:r>
          </a:p>
        </p:txBody>
      </p:sp>
      <p:sp>
        <p:nvSpPr>
          <p:cNvPr id="298" name="Rectangle 296"/>
          <p:cNvSpPr>
            <a:spLocks noChangeArrowheads="1"/>
          </p:cNvSpPr>
          <p:nvPr/>
        </p:nvSpPr>
        <p:spPr bwMode="auto">
          <a:xfrm rot="16200000">
            <a:off x="60134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1999</a:t>
            </a:r>
          </a:p>
        </p:txBody>
      </p:sp>
      <p:sp>
        <p:nvSpPr>
          <p:cNvPr id="299" name="Rectangle 297"/>
          <p:cNvSpPr>
            <a:spLocks noChangeArrowheads="1"/>
          </p:cNvSpPr>
          <p:nvPr/>
        </p:nvSpPr>
        <p:spPr bwMode="auto">
          <a:xfrm rot="16200000">
            <a:off x="62801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2000</a:t>
            </a:r>
          </a:p>
        </p:txBody>
      </p:sp>
      <p:sp>
        <p:nvSpPr>
          <p:cNvPr id="300" name="Rectangle 298"/>
          <p:cNvSpPr>
            <a:spLocks noChangeArrowheads="1"/>
          </p:cNvSpPr>
          <p:nvPr/>
        </p:nvSpPr>
        <p:spPr bwMode="auto">
          <a:xfrm>
            <a:off x="5993606" y="4716189"/>
            <a:ext cx="636588"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200" b="1">
                <a:solidFill>
                  <a:srgbClr val="000000"/>
                </a:solidFill>
                <a:cs typeface="+mn-cs"/>
              </a:rPr>
              <a:t>DRAM</a:t>
            </a:r>
          </a:p>
        </p:txBody>
      </p:sp>
      <p:sp>
        <p:nvSpPr>
          <p:cNvPr id="301" name="Rectangle 299"/>
          <p:cNvSpPr>
            <a:spLocks noChangeArrowheads="1"/>
          </p:cNvSpPr>
          <p:nvPr/>
        </p:nvSpPr>
        <p:spPr bwMode="auto">
          <a:xfrm>
            <a:off x="6298406" y="2506389"/>
            <a:ext cx="501650"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200" b="1">
                <a:solidFill>
                  <a:srgbClr val="000000"/>
                </a:solidFill>
                <a:latin typeface="Geneva" charset="0"/>
                <a:cs typeface="+mn-cs"/>
              </a:rPr>
              <a:t>CPU</a:t>
            </a:r>
          </a:p>
        </p:txBody>
      </p:sp>
      <p:sp>
        <p:nvSpPr>
          <p:cNvPr id="302" name="Rectangle 300"/>
          <p:cNvSpPr>
            <a:spLocks noChangeArrowheads="1"/>
          </p:cNvSpPr>
          <p:nvPr/>
        </p:nvSpPr>
        <p:spPr bwMode="auto">
          <a:xfrm rot="16200000">
            <a:off x="1479550" y="5482158"/>
            <a:ext cx="796925"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pPr eaLnBrk="0" hangingPunct="0">
              <a:defRPr/>
            </a:pPr>
            <a:r>
              <a:rPr lang="en-US" altLang="zh-CN" sz="1800" b="1">
                <a:latin typeface="Geneva" charset="0"/>
                <a:cs typeface="+mn-cs"/>
              </a:rPr>
              <a:t>1982</a:t>
            </a:r>
          </a:p>
        </p:txBody>
      </p:sp>
      <p:sp>
        <p:nvSpPr>
          <p:cNvPr id="303" name="Line 301"/>
          <p:cNvSpPr>
            <a:spLocks noChangeShapeType="1"/>
          </p:cNvSpPr>
          <p:nvPr/>
        </p:nvSpPr>
        <p:spPr bwMode="auto">
          <a:xfrm>
            <a:off x="5066506" y="3293789"/>
            <a:ext cx="0" cy="1438275"/>
          </a:xfrm>
          <a:prstGeom prst="line">
            <a:avLst/>
          </a:prstGeom>
          <a:noFill/>
          <a:ln w="25400">
            <a:solidFill>
              <a:srgbClr val="FC012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4" name="Rectangle 302"/>
          <p:cNvSpPr>
            <a:spLocks noChangeArrowheads="1"/>
          </p:cNvSpPr>
          <p:nvPr/>
        </p:nvSpPr>
        <p:spPr bwMode="auto">
          <a:xfrm>
            <a:off x="5180806" y="3335064"/>
            <a:ext cx="2162577" cy="1013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2000" b="1" dirty="0" err="1" smtClean="0">
                <a:solidFill>
                  <a:srgbClr val="1D02C2"/>
                </a:solidFill>
                <a:cs typeface="+mn-cs"/>
              </a:rPr>
              <a:t>İşlemci-Hafıza</a:t>
            </a:r>
            <a:endParaRPr lang="en-US" altLang="zh-CN" sz="2000" b="1" dirty="0">
              <a:solidFill>
                <a:srgbClr val="1D02C2"/>
              </a:solidFill>
              <a:cs typeface="+mn-cs"/>
            </a:endParaRPr>
          </a:p>
          <a:p>
            <a:pPr eaLnBrk="0" hangingPunct="0">
              <a:defRPr/>
            </a:pPr>
            <a:r>
              <a:rPr lang="en-US" altLang="zh-CN" sz="2000" b="1" dirty="0" err="1" smtClean="0">
                <a:solidFill>
                  <a:srgbClr val="1D02C2"/>
                </a:solidFill>
                <a:cs typeface="+mn-cs"/>
              </a:rPr>
              <a:t>Perfomans</a:t>
            </a:r>
            <a:r>
              <a:rPr lang="en-US" altLang="zh-CN" sz="2000" b="1" dirty="0" smtClean="0">
                <a:solidFill>
                  <a:srgbClr val="1D02C2"/>
                </a:solidFill>
                <a:cs typeface="+mn-cs"/>
              </a:rPr>
              <a:t> </a:t>
            </a:r>
            <a:r>
              <a:rPr lang="en-US" altLang="zh-CN" sz="2000" b="1" dirty="0" err="1" smtClean="0">
                <a:solidFill>
                  <a:srgbClr val="1D02C2"/>
                </a:solidFill>
                <a:cs typeface="+mn-cs"/>
              </a:rPr>
              <a:t>farkı</a:t>
            </a:r>
            <a:r>
              <a:rPr lang="en-US" altLang="zh-CN" sz="2000" b="1" dirty="0" smtClean="0">
                <a:solidFill>
                  <a:srgbClr val="1D02C2"/>
                </a:solidFill>
                <a:cs typeface="+mn-cs"/>
              </a:rPr>
              <a:t>:</a:t>
            </a:r>
            <a:r>
              <a:rPr lang="en-US" altLang="zh-CN" sz="2000" b="1" dirty="0">
                <a:solidFill>
                  <a:srgbClr val="1D02C2"/>
                </a:solidFill>
                <a:cs typeface="+mn-cs"/>
              </a:rPr>
              <a:t/>
            </a:r>
            <a:br>
              <a:rPr lang="en-US" altLang="zh-CN" sz="2000" b="1" dirty="0">
                <a:solidFill>
                  <a:srgbClr val="1D02C2"/>
                </a:solidFill>
                <a:cs typeface="+mn-cs"/>
              </a:rPr>
            </a:br>
            <a:r>
              <a:rPr lang="en-US" altLang="zh-CN" sz="2000" b="1" dirty="0" smtClean="0">
                <a:solidFill>
                  <a:srgbClr val="1D02C2"/>
                </a:solidFill>
                <a:cs typeface="+mn-cs"/>
              </a:rPr>
              <a:t>(</a:t>
            </a:r>
            <a:r>
              <a:rPr lang="en-US" altLang="zh-CN" sz="2000" b="1" dirty="0" err="1" smtClean="0">
                <a:solidFill>
                  <a:srgbClr val="1D02C2"/>
                </a:solidFill>
                <a:cs typeface="+mn-cs"/>
              </a:rPr>
              <a:t>yılda</a:t>
            </a:r>
            <a:r>
              <a:rPr lang="en-US" altLang="zh-CN" sz="2000" b="1" dirty="0" smtClean="0">
                <a:solidFill>
                  <a:srgbClr val="1D02C2"/>
                </a:solidFill>
                <a:cs typeface="+mn-cs"/>
              </a:rPr>
              <a:t> 50% </a:t>
            </a:r>
            <a:r>
              <a:rPr lang="en-US" altLang="zh-CN" sz="2000" b="1" dirty="0" err="1" smtClean="0">
                <a:solidFill>
                  <a:srgbClr val="1D02C2"/>
                </a:solidFill>
                <a:cs typeface="+mn-cs"/>
              </a:rPr>
              <a:t>artış</a:t>
            </a:r>
            <a:r>
              <a:rPr lang="en-US" altLang="zh-CN" sz="2000" b="1" dirty="0" smtClean="0">
                <a:solidFill>
                  <a:srgbClr val="1D02C2"/>
                </a:solidFill>
                <a:cs typeface="+mn-cs"/>
              </a:rPr>
              <a:t>)</a:t>
            </a:r>
            <a:endParaRPr lang="en-US" altLang="zh-CN" sz="2000" b="1" dirty="0">
              <a:solidFill>
                <a:srgbClr val="1D02C2"/>
              </a:solidFill>
              <a:cs typeface="+mn-cs"/>
            </a:endParaRPr>
          </a:p>
        </p:txBody>
      </p:sp>
      <p:sp>
        <p:nvSpPr>
          <p:cNvPr id="305" name="Rectangle 303"/>
          <p:cNvSpPr>
            <a:spLocks noChangeArrowheads="1"/>
          </p:cNvSpPr>
          <p:nvPr/>
        </p:nvSpPr>
        <p:spPr bwMode="auto">
          <a:xfrm rot="16200000">
            <a:off x="-228831" y="3586657"/>
            <a:ext cx="1429216"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en-US" altLang="zh-CN" sz="1800" b="1" dirty="0" err="1" smtClean="0">
                <a:cs typeface="+mn-cs"/>
              </a:rPr>
              <a:t>Performans</a:t>
            </a:r>
            <a:endParaRPr lang="en-US" altLang="zh-CN" sz="1800" b="1" dirty="0">
              <a:cs typeface="+mn-cs"/>
            </a:endParaRPr>
          </a:p>
        </p:txBody>
      </p:sp>
      <p:sp>
        <p:nvSpPr>
          <p:cNvPr id="306" name="Rectangle 304"/>
          <p:cNvSpPr>
            <a:spLocks noChangeArrowheads="1"/>
          </p:cNvSpPr>
          <p:nvPr/>
        </p:nvSpPr>
        <p:spPr bwMode="auto">
          <a:xfrm>
            <a:off x="3613944" y="2461269"/>
            <a:ext cx="2224318"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pPr eaLnBrk="0" hangingPunct="0">
              <a:defRPr/>
            </a:pPr>
            <a:r>
              <a:rPr lang="zh-CN" altLang="en-US" sz="2000" b="1" dirty="0">
                <a:solidFill>
                  <a:srgbClr val="FC0128"/>
                </a:solidFill>
                <a:cs typeface="+mn-cs"/>
              </a:rPr>
              <a:t>“</a:t>
            </a:r>
            <a:r>
              <a:rPr lang="en-US" altLang="zh-CN" sz="2000" b="1" dirty="0" smtClean="0">
                <a:solidFill>
                  <a:srgbClr val="FC0128"/>
                </a:solidFill>
                <a:cs typeface="+mn-cs"/>
              </a:rPr>
              <a:t>Moore </a:t>
            </a:r>
            <a:r>
              <a:rPr lang="en-US" altLang="zh-CN" sz="2000" b="1" dirty="0" err="1" smtClean="0">
                <a:solidFill>
                  <a:srgbClr val="FC0128"/>
                </a:solidFill>
                <a:cs typeface="+mn-cs"/>
              </a:rPr>
              <a:t>Yasası</a:t>
            </a:r>
            <a:r>
              <a:rPr lang="en-US" altLang="zh-CN" sz="2000" b="1" dirty="0" smtClean="0">
                <a:solidFill>
                  <a:srgbClr val="FC0128"/>
                </a:solidFill>
                <a:cs typeface="+mn-cs"/>
              </a:rPr>
              <a:t>”</a:t>
            </a:r>
            <a:endParaRPr lang="en-US" altLang="zh-CN" sz="2000" b="1" dirty="0">
              <a:solidFill>
                <a:srgbClr val="FC0128"/>
              </a:solidFill>
              <a:cs typeface="+mn-cs"/>
            </a:endParaRPr>
          </a:p>
        </p:txBody>
      </p:sp>
      <p:sp>
        <p:nvSpPr>
          <p:cNvPr id="307" name="Line 305"/>
          <p:cNvSpPr>
            <a:spLocks noChangeShapeType="1"/>
          </p:cNvSpPr>
          <p:nvPr/>
        </p:nvSpPr>
        <p:spPr bwMode="auto">
          <a:xfrm flipV="1">
            <a:off x="6514306" y="5141639"/>
            <a:ext cx="0" cy="10795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08" name="Rectangle 306"/>
          <p:cNvSpPr>
            <a:spLocks noChangeArrowheads="1"/>
          </p:cNvSpPr>
          <p:nvPr/>
        </p:nvSpPr>
        <p:spPr bwMode="auto">
          <a:xfrm>
            <a:off x="6476206" y="4589189"/>
            <a:ext cx="50800" cy="50800"/>
          </a:xfrm>
          <a:prstGeom prst="rect">
            <a:avLst/>
          </a:prstGeom>
          <a:solidFill>
            <a:srgbClr val="008011"/>
          </a:solidFill>
          <a:ln w="1270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cs typeface="+mn-cs"/>
            </a:endParaRPr>
          </a:p>
        </p:txBody>
      </p:sp>
      <p:sp>
        <p:nvSpPr>
          <p:cNvPr id="310" name="Title 1"/>
          <p:cNvSpPr>
            <a:spLocks noGrp="1"/>
          </p:cNvSpPr>
          <p:nvPr>
            <p:ph type="title"/>
          </p:nvPr>
        </p:nvSpPr>
        <p:spPr>
          <a:xfrm>
            <a:off x="435955" y="254000"/>
            <a:ext cx="6508377" cy="844852"/>
          </a:xfrm>
        </p:spPr>
        <p:txBody>
          <a:bodyPr/>
          <a:lstStyle/>
          <a:p>
            <a:r>
              <a:rPr lang="en-US" dirty="0" err="1" smtClean="0"/>
              <a:t>Hafıza</a:t>
            </a:r>
            <a:r>
              <a:rPr lang="en-US" dirty="0"/>
              <a:t> </a:t>
            </a:r>
            <a:r>
              <a:rPr lang="en-US" dirty="0" err="1" smtClean="0"/>
              <a:t>duvarı</a:t>
            </a:r>
            <a:endParaRPr lang="en-US" dirty="0"/>
          </a:p>
        </p:txBody>
      </p:sp>
      <p:sp>
        <p:nvSpPr>
          <p:cNvPr id="312" name="Slide Number Placeholder 311"/>
          <p:cNvSpPr>
            <a:spLocks noGrp="1"/>
          </p:cNvSpPr>
          <p:nvPr>
            <p:ph type="sldNum" sz="quarter" idx="12"/>
          </p:nvPr>
        </p:nvSpPr>
        <p:spPr/>
        <p:txBody>
          <a:bodyPr/>
          <a:lstStyle/>
          <a:p>
            <a:fld id="{57AF16DE-A0D5-4438-950F-5B1E159C2C28}" type="slidenum">
              <a:rPr lang="en-US" smtClean="0"/>
              <a:t>20</a:t>
            </a:fld>
            <a:endParaRPr lang="en-US"/>
          </a:p>
        </p:txBody>
      </p:sp>
    </p:spTree>
    <p:extLst>
      <p:ext uri="{BB962C8B-B14F-4D97-AF65-F5344CB8AC3E}">
        <p14:creationId xmlns:p14="http://schemas.microsoft.com/office/powerpoint/2010/main" val="15085689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70656" y="6423636"/>
            <a:ext cx="6007100" cy="365125"/>
          </a:xfrm>
        </p:spPr>
        <p:txBody>
          <a:bodyPr/>
          <a:lstStyle/>
          <a:p>
            <a:r>
              <a:rPr lang="en-US" smtClean="0"/>
              <a:t>Veri Bilim - Yapay Öğrenme Yaz Okulu, 2017 "Matematiksel Temeller ve Vaka Çalışmaları"</a:t>
            </a:r>
            <a:endParaRPr lang="en-US" dirty="0"/>
          </a:p>
        </p:txBody>
      </p:sp>
      <p:sp>
        <p:nvSpPr>
          <p:cNvPr id="7" name="Rectangle 3"/>
          <p:cNvSpPr>
            <a:spLocks noChangeArrowheads="1"/>
          </p:cNvSpPr>
          <p:nvPr/>
        </p:nvSpPr>
        <p:spPr bwMode="auto">
          <a:xfrm>
            <a:off x="203994" y="1118970"/>
            <a:ext cx="2244830" cy="6365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i="1" dirty="0">
                <a:solidFill>
                  <a:schemeClr val="tx1"/>
                </a:solidFill>
                <a:latin typeface="Comic Sans MS" charset="0"/>
              </a:rPr>
              <a:t>CPU </a:t>
            </a:r>
            <a:r>
              <a:rPr lang="en-US" sz="1400" i="1" dirty="0" err="1" smtClean="0">
                <a:solidFill>
                  <a:schemeClr val="tx1"/>
                </a:solidFill>
                <a:latin typeface="Comic Sans MS" charset="0"/>
              </a:rPr>
              <a:t>yazmaçları</a:t>
            </a:r>
            <a:endParaRPr lang="en-US" sz="1400" i="1" dirty="0">
              <a:solidFill>
                <a:schemeClr val="tx1"/>
              </a:solidFill>
              <a:latin typeface="Comic Sans MS" charset="0"/>
            </a:endParaRPr>
          </a:p>
          <a:p>
            <a:pPr>
              <a:lnSpc>
                <a:spcPct val="90000"/>
              </a:lnSpc>
              <a:spcBef>
                <a:spcPct val="0"/>
              </a:spcBef>
            </a:pPr>
            <a:r>
              <a:rPr lang="en-US" sz="1400" dirty="0">
                <a:solidFill>
                  <a:schemeClr val="tx1"/>
                </a:solidFill>
                <a:latin typeface="Comic Sans MS" charset="0"/>
              </a:rPr>
              <a:t>100s </a:t>
            </a:r>
            <a:r>
              <a:rPr lang="en-US" sz="1400" dirty="0" smtClean="0">
                <a:solidFill>
                  <a:schemeClr val="tx1"/>
                </a:solidFill>
                <a:latin typeface="Comic Sans MS" charset="0"/>
              </a:rPr>
              <a:t>Byte</a:t>
            </a:r>
            <a:endParaRPr lang="en-US" sz="1400" dirty="0">
              <a:solidFill>
                <a:schemeClr val="tx1"/>
              </a:solidFill>
              <a:latin typeface="Comic Sans MS" charset="0"/>
            </a:endParaRPr>
          </a:p>
          <a:p>
            <a:pPr>
              <a:lnSpc>
                <a:spcPct val="90000"/>
              </a:lnSpc>
              <a:spcBef>
                <a:spcPct val="0"/>
              </a:spcBef>
            </a:pPr>
            <a:r>
              <a:rPr lang="en-US" sz="1400" dirty="0">
                <a:solidFill>
                  <a:schemeClr val="tx1"/>
                </a:solidFill>
                <a:latin typeface="Comic Sans MS" charset="0"/>
              </a:rPr>
              <a:t>300 – 500 </a:t>
            </a:r>
            <a:r>
              <a:rPr lang="en-US" sz="1400" dirty="0" err="1">
                <a:solidFill>
                  <a:schemeClr val="tx1"/>
                </a:solidFill>
                <a:latin typeface="Comic Sans MS" charset="0"/>
              </a:rPr>
              <a:t>ps</a:t>
            </a:r>
            <a:r>
              <a:rPr lang="en-US" sz="1400" dirty="0">
                <a:solidFill>
                  <a:schemeClr val="tx1"/>
                </a:solidFill>
                <a:latin typeface="Comic Sans MS" charset="0"/>
              </a:rPr>
              <a:t> (0.3-0.5 ns)</a:t>
            </a:r>
          </a:p>
        </p:txBody>
      </p:sp>
      <p:sp>
        <p:nvSpPr>
          <p:cNvPr id="8" name="Rectangle 4"/>
          <p:cNvSpPr>
            <a:spLocks noChangeArrowheads="1"/>
          </p:cNvSpPr>
          <p:nvPr/>
        </p:nvSpPr>
        <p:spPr bwMode="auto">
          <a:xfrm>
            <a:off x="203994" y="2006382"/>
            <a:ext cx="1659546" cy="6365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i="1" dirty="0">
                <a:solidFill>
                  <a:schemeClr val="tx1"/>
                </a:solidFill>
                <a:latin typeface="Comic Sans MS" charset="0"/>
              </a:rPr>
              <a:t>L1 </a:t>
            </a:r>
            <a:r>
              <a:rPr lang="en-US" sz="1400" i="1" dirty="0" err="1" smtClean="0">
                <a:solidFill>
                  <a:schemeClr val="tx1"/>
                </a:solidFill>
                <a:latin typeface="Comic Sans MS" charset="0"/>
              </a:rPr>
              <a:t>ve</a:t>
            </a:r>
            <a:r>
              <a:rPr lang="en-US" sz="1400" i="1" dirty="0" smtClean="0">
                <a:solidFill>
                  <a:schemeClr val="tx1"/>
                </a:solidFill>
                <a:latin typeface="Comic Sans MS" charset="0"/>
              </a:rPr>
              <a:t> L2 </a:t>
            </a:r>
            <a:r>
              <a:rPr lang="en-US" sz="1400" i="1" dirty="0" err="1" smtClean="0">
                <a:solidFill>
                  <a:schemeClr val="tx1"/>
                </a:solidFill>
                <a:latin typeface="Comic Sans MS" charset="0"/>
              </a:rPr>
              <a:t>önbelleği</a:t>
            </a:r>
            <a:endParaRPr lang="en-US" sz="1400" i="1" dirty="0">
              <a:solidFill>
                <a:schemeClr val="tx1"/>
              </a:solidFill>
              <a:latin typeface="Comic Sans MS" charset="0"/>
            </a:endParaRPr>
          </a:p>
          <a:p>
            <a:pPr>
              <a:lnSpc>
                <a:spcPct val="90000"/>
              </a:lnSpc>
              <a:spcBef>
                <a:spcPct val="0"/>
              </a:spcBef>
            </a:pPr>
            <a:r>
              <a:rPr lang="en-US" sz="1400" smtClean="0">
                <a:solidFill>
                  <a:schemeClr val="tx1"/>
                </a:solidFill>
                <a:latin typeface="Comic Sans MS" charset="0"/>
              </a:rPr>
              <a:t>10ns</a:t>
            </a:r>
            <a:r>
              <a:rPr lang="en-US" sz="1400">
                <a:solidFill>
                  <a:schemeClr val="tx1"/>
                </a:solidFill>
                <a:latin typeface="Comic Sans MS" charset="0"/>
              </a:rPr>
              <a:t>-</a:t>
            </a:r>
            <a:r>
              <a:rPr lang="en-US" sz="1400" smtClean="0">
                <a:solidFill>
                  <a:schemeClr val="tx1"/>
                </a:solidFill>
                <a:latin typeface="Comic Sans MS" charset="0"/>
              </a:rPr>
              <a:t>100ns </a:t>
            </a:r>
            <a:endParaRPr lang="en-US" sz="1400" dirty="0" smtClean="0">
              <a:solidFill>
                <a:schemeClr val="tx1"/>
              </a:solidFill>
              <a:latin typeface="Comic Sans MS" charset="0"/>
            </a:endParaRPr>
          </a:p>
          <a:p>
            <a:pPr>
              <a:lnSpc>
                <a:spcPct val="90000"/>
              </a:lnSpc>
              <a:spcBef>
                <a:spcPct val="0"/>
              </a:spcBef>
            </a:pPr>
            <a:r>
              <a:rPr lang="en-US" sz="1400" dirty="0" smtClean="0">
                <a:solidFill>
                  <a:schemeClr val="tx1"/>
                </a:solidFill>
                <a:latin typeface="Comic Sans MS" charset="0"/>
              </a:rPr>
              <a:t>$</a:t>
            </a:r>
            <a:r>
              <a:rPr lang="en-US" sz="1400" dirty="0">
                <a:solidFill>
                  <a:schemeClr val="tx1"/>
                </a:solidFill>
                <a:latin typeface="Comic Sans MS" charset="0"/>
              </a:rPr>
              <a:t>1000s/ </a:t>
            </a:r>
            <a:r>
              <a:rPr lang="en-US" sz="1400" dirty="0" err="1">
                <a:solidFill>
                  <a:schemeClr val="tx1"/>
                </a:solidFill>
                <a:latin typeface="Comic Sans MS" charset="0"/>
              </a:rPr>
              <a:t>GByte</a:t>
            </a:r>
            <a:endParaRPr lang="en-US" sz="1400" dirty="0">
              <a:solidFill>
                <a:schemeClr val="tx1"/>
              </a:solidFill>
              <a:latin typeface="Comic Sans MS" charset="0"/>
            </a:endParaRPr>
          </a:p>
        </p:txBody>
      </p:sp>
      <p:sp>
        <p:nvSpPr>
          <p:cNvPr id="9" name="Rectangle 5"/>
          <p:cNvSpPr>
            <a:spLocks noChangeArrowheads="1"/>
          </p:cNvSpPr>
          <p:nvPr/>
        </p:nvSpPr>
        <p:spPr bwMode="auto">
          <a:xfrm>
            <a:off x="189706" y="3244632"/>
            <a:ext cx="1317142" cy="6365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smtClean="0">
                <a:solidFill>
                  <a:schemeClr val="tx1"/>
                </a:solidFill>
                <a:latin typeface="Comic Sans MS" charset="0"/>
              </a:rPr>
              <a:t>G </a:t>
            </a:r>
            <a:r>
              <a:rPr lang="en-US" sz="1400" dirty="0">
                <a:solidFill>
                  <a:schemeClr val="tx1"/>
                </a:solidFill>
                <a:latin typeface="Comic Sans MS" charset="0"/>
              </a:rPr>
              <a:t>Bytes</a:t>
            </a:r>
          </a:p>
          <a:p>
            <a:pPr>
              <a:lnSpc>
                <a:spcPct val="90000"/>
              </a:lnSpc>
              <a:spcBef>
                <a:spcPct val="0"/>
              </a:spcBef>
            </a:pPr>
            <a:r>
              <a:rPr lang="en-US" sz="1400" dirty="0">
                <a:solidFill>
                  <a:schemeClr val="tx1"/>
                </a:solidFill>
                <a:latin typeface="Comic Sans MS" charset="0"/>
              </a:rPr>
              <a:t>80ns- 200ns</a:t>
            </a:r>
          </a:p>
          <a:p>
            <a:pPr>
              <a:lnSpc>
                <a:spcPct val="90000"/>
              </a:lnSpc>
              <a:spcBef>
                <a:spcPct val="0"/>
              </a:spcBef>
            </a:pPr>
            <a:r>
              <a:rPr lang="en-US" sz="1400" dirty="0">
                <a:solidFill>
                  <a:schemeClr val="tx1"/>
                </a:solidFill>
                <a:latin typeface="Comic Sans MS" charset="0"/>
              </a:rPr>
              <a:t>~$100/ </a:t>
            </a:r>
            <a:r>
              <a:rPr lang="en-US" sz="1400" dirty="0" err="1">
                <a:solidFill>
                  <a:schemeClr val="tx1"/>
                </a:solidFill>
                <a:latin typeface="Comic Sans MS" charset="0"/>
              </a:rPr>
              <a:t>GByte</a:t>
            </a:r>
            <a:endParaRPr lang="en-US" sz="1400" dirty="0">
              <a:solidFill>
                <a:schemeClr val="tx1"/>
              </a:solidFill>
              <a:latin typeface="Comic Sans MS" charset="0"/>
            </a:endParaRPr>
          </a:p>
        </p:txBody>
      </p:sp>
      <p:sp>
        <p:nvSpPr>
          <p:cNvPr id="10" name="Rectangle 6"/>
          <p:cNvSpPr>
            <a:spLocks noChangeArrowheads="1"/>
          </p:cNvSpPr>
          <p:nvPr/>
        </p:nvSpPr>
        <p:spPr bwMode="auto">
          <a:xfrm>
            <a:off x="189706" y="4387632"/>
            <a:ext cx="1680218" cy="6365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63500" tIns="25400" rIns="63500" bIns="25400">
            <a:spAutoFit/>
          </a:bodyPr>
          <a:lstStyle/>
          <a:p>
            <a:pPr>
              <a:lnSpc>
                <a:spcPct val="90000"/>
              </a:lnSpc>
              <a:spcBef>
                <a:spcPct val="0"/>
              </a:spcBef>
            </a:pPr>
            <a:r>
              <a:rPr lang="en-US" sz="1400" dirty="0" smtClean="0">
                <a:solidFill>
                  <a:schemeClr val="tx1"/>
                </a:solidFill>
                <a:latin typeface="Comic Sans MS" charset="0"/>
              </a:rPr>
              <a:t>T Byte, </a:t>
            </a:r>
            <a:r>
              <a:rPr lang="en-US" sz="1400" dirty="0">
                <a:solidFill>
                  <a:schemeClr val="tx1"/>
                </a:solidFill>
                <a:latin typeface="Comic Sans MS" charset="0"/>
              </a:rPr>
              <a:t>10 </a:t>
            </a:r>
            <a:r>
              <a:rPr lang="en-US" sz="1400" dirty="0" err="1">
                <a:solidFill>
                  <a:schemeClr val="tx1"/>
                </a:solidFill>
                <a:latin typeface="Comic Sans MS" charset="0"/>
              </a:rPr>
              <a:t>ms</a:t>
            </a:r>
            <a:r>
              <a:rPr lang="en-US" sz="1400" dirty="0">
                <a:solidFill>
                  <a:schemeClr val="tx1"/>
                </a:solidFill>
                <a:latin typeface="Comic Sans MS" charset="0"/>
              </a:rPr>
              <a:t> </a:t>
            </a:r>
            <a:br>
              <a:rPr lang="en-US" sz="1400" dirty="0">
                <a:solidFill>
                  <a:schemeClr val="tx1"/>
                </a:solidFill>
                <a:latin typeface="Comic Sans MS" charset="0"/>
              </a:rPr>
            </a:br>
            <a:r>
              <a:rPr lang="en-US" sz="1400" dirty="0">
                <a:solidFill>
                  <a:schemeClr val="tx1"/>
                </a:solidFill>
                <a:latin typeface="Comic Sans MS" charset="0"/>
              </a:rPr>
              <a:t>(10,000,000 ns)</a:t>
            </a:r>
          </a:p>
          <a:p>
            <a:pPr>
              <a:lnSpc>
                <a:spcPct val="90000"/>
              </a:lnSpc>
              <a:spcBef>
                <a:spcPct val="0"/>
              </a:spcBef>
            </a:pPr>
            <a:r>
              <a:rPr lang="en-US" sz="1400" dirty="0">
                <a:solidFill>
                  <a:schemeClr val="tx1"/>
                </a:solidFill>
                <a:latin typeface="Comic Sans MS" charset="0"/>
              </a:rPr>
              <a:t>~$1 / </a:t>
            </a:r>
            <a:r>
              <a:rPr lang="en-US" sz="1400" dirty="0" err="1">
                <a:solidFill>
                  <a:schemeClr val="tx1"/>
                </a:solidFill>
                <a:latin typeface="Comic Sans MS" charset="0"/>
              </a:rPr>
              <a:t>GByte</a:t>
            </a:r>
            <a:endParaRPr lang="en-US" sz="1400" dirty="0">
              <a:solidFill>
                <a:schemeClr val="tx1"/>
              </a:solidFill>
              <a:latin typeface="Comic Sans MS" charset="0"/>
            </a:endParaRPr>
          </a:p>
        </p:txBody>
      </p:sp>
      <p:sp>
        <p:nvSpPr>
          <p:cNvPr id="11" name="Rectangle 8"/>
          <p:cNvSpPr>
            <a:spLocks noChangeArrowheads="1"/>
          </p:cNvSpPr>
          <p:nvPr/>
        </p:nvSpPr>
        <p:spPr bwMode="auto">
          <a:xfrm>
            <a:off x="189706" y="5606832"/>
            <a:ext cx="1251833" cy="8304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err="1" smtClean="0">
                <a:solidFill>
                  <a:schemeClr val="tx1"/>
                </a:solidFill>
                <a:latin typeface="Comic Sans MS" charset="0"/>
              </a:rPr>
              <a:t>Sonsuz</a:t>
            </a:r>
            <a:endParaRPr lang="en-US" sz="1400" dirty="0">
              <a:solidFill>
                <a:schemeClr val="tx1"/>
              </a:solidFill>
              <a:latin typeface="Comic Sans MS" charset="0"/>
            </a:endParaRPr>
          </a:p>
          <a:p>
            <a:pPr>
              <a:lnSpc>
                <a:spcPct val="90000"/>
              </a:lnSpc>
              <a:spcBef>
                <a:spcPct val="0"/>
              </a:spcBef>
            </a:pPr>
            <a:r>
              <a:rPr lang="en-US" sz="1400" dirty="0" err="1" smtClean="0">
                <a:latin typeface="Comic Sans MS" charset="0"/>
              </a:rPr>
              <a:t>saniye</a:t>
            </a:r>
            <a:r>
              <a:rPr lang="en-US" sz="1400" dirty="0" err="1" smtClean="0">
                <a:solidFill>
                  <a:schemeClr val="tx1"/>
                </a:solidFill>
                <a:latin typeface="Comic Sans MS" charset="0"/>
              </a:rPr>
              <a:t>-dakika</a:t>
            </a:r>
            <a:endParaRPr lang="en-US" sz="1400" dirty="0" smtClean="0">
              <a:solidFill>
                <a:schemeClr val="tx1"/>
              </a:solidFill>
              <a:latin typeface="Comic Sans MS" charset="0"/>
            </a:endParaRPr>
          </a:p>
          <a:p>
            <a:pPr>
              <a:lnSpc>
                <a:spcPct val="90000"/>
              </a:lnSpc>
              <a:spcBef>
                <a:spcPct val="0"/>
              </a:spcBef>
            </a:pPr>
            <a:r>
              <a:rPr lang="en-US" sz="1400" dirty="0" smtClean="0">
                <a:solidFill>
                  <a:schemeClr val="tx1"/>
                </a:solidFill>
                <a:latin typeface="Comic Sans MS" charset="0"/>
              </a:rPr>
              <a:t>~</a:t>
            </a:r>
            <a:r>
              <a:rPr lang="en-US" sz="1400" dirty="0">
                <a:solidFill>
                  <a:schemeClr val="tx1"/>
                </a:solidFill>
                <a:latin typeface="Comic Sans MS" charset="0"/>
              </a:rPr>
              <a:t>$1 / </a:t>
            </a:r>
            <a:r>
              <a:rPr lang="en-US" sz="1400" dirty="0" err="1">
                <a:solidFill>
                  <a:schemeClr val="tx1"/>
                </a:solidFill>
                <a:latin typeface="Comic Sans MS" charset="0"/>
              </a:rPr>
              <a:t>GByte</a:t>
            </a:r>
            <a:endParaRPr lang="en-US" sz="1400" dirty="0">
              <a:solidFill>
                <a:schemeClr val="tx1"/>
              </a:solidFill>
              <a:latin typeface="Comic Sans MS" charset="0"/>
            </a:endParaRPr>
          </a:p>
          <a:p>
            <a:pPr>
              <a:lnSpc>
                <a:spcPct val="90000"/>
              </a:lnSpc>
              <a:spcBef>
                <a:spcPct val="0"/>
              </a:spcBef>
            </a:pPr>
            <a:endParaRPr lang="en-US" sz="1400" dirty="0">
              <a:solidFill>
                <a:schemeClr val="tx1"/>
              </a:solidFill>
              <a:latin typeface="Comic Sans MS" charset="0"/>
            </a:endParaRPr>
          </a:p>
        </p:txBody>
      </p:sp>
      <p:sp>
        <p:nvSpPr>
          <p:cNvPr id="12" name="Rectangle 9"/>
          <p:cNvSpPr>
            <a:spLocks noChangeArrowheads="1"/>
          </p:cNvSpPr>
          <p:nvPr/>
        </p:nvSpPr>
        <p:spPr bwMode="auto">
          <a:xfrm>
            <a:off x="3145631" y="1118970"/>
            <a:ext cx="1146175" cy="4318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Rectangle 10"/>
          <p:cNvSpPr>
            <a:spLocks noChangeArrowheads="1"/>
          </p:cNvSpPr>
          <p:nvPr/>
        </p:nvSpPr>
        <p:spPr bwMode="auto">
          <a:xfrm>
            <a:off x="3174206" y="1184057"/>
            <a:ext cx="933223"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dirty="0" err="1" smtClean="0">
                <a:solidFill>
                  <a:schemeClr val="tx1"/>
                </a:solidFill>
                <a:latin typeface="Comic Sans MS" charset="0"/>
              </a:rPr>
              <a:t>Yazmaç</a:t>
            </a:r>
            <a:endParaRPr lang="en-US" sz="1800" dirty="0">
              <a:solidFill>
                <a:schemeClr val="tx1"/>
              </a:solidFill>
              <a:latin typeface="Comic Sans MS" charset="0"/>
            </a:endParaRPr>
          </a:p>
        </p:txBody>
      </p:sp>
      <p:sp>
        <p:nvSpPr>
          <p:cNvPr id="14" name="Rectangle 11"/>
          <p:cNvSpPr>
            <a:spLocks noChangeArrowheads="1"/>
          </p:cNvSpPr>
          <p:nvPr/>
        </p:nvSpPr>
        <p:spPr bwMode="auto">
          <a:xfrm>
            <a:off x="3036494" y="1938120"/>
            <a:ext cx="1374375"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dirty="0">
                <a:solidFill>
                  <a:schemeClr val="tx1"/>
                </a:solidFill>
                <a:latin typeface="Comic Sans MS" charset="0"/>
              </a:rPr>
              <a:t>L1 </a:t>
            </a:r>
            <a:r>
              <a:rPr lang="en-US" sz="1800" dirty="0" err="1" smtClean="0">
                <a:solidFill>
                  <a:schemeClr val="tx1"/>
                </a:solidFill>
                <a:latin typeface="Comic Sans MS" charset="0"/>
              </a:rPr>
              <a:t>Önbellek</a:t>
            </a:r>
            <a:endParaRPr lang="en-US" sz="1800" dirty="0">
              <a:solidFill>
                <a:schemeClr val="tx1"/>
              </a:solidFill>
              <a:latin typeface="Comic Sans MS" charset="0"/>
            </a:endParaRPr>
          </a:p>
        </p:txBody>
      </p:sp>
      <p:sp>
        <p:nvSpPr>
          <p:cNvPr id="15" name="Rectangle 12"/>
          <p:cNvSpPr>
            <a:spLocks noChangeArrowheads="1"/>
          </p:cNvSpPr>
          <p:nvPr/>
        </p:nvSpPr>
        <p:spPr bwMode="auto">
          <a:xfrm>
            <a:off x="3250406" y="3574832"/>
            <a:ext cx="848014"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dirty="0" err="1" smtClean="0">
                <a:solidFill>
                  <a:schemeClr val="tx1"/>
                </a:solidFill>
                <a:latin typeface="Comic Sans MS" charset="0"/>
              </a:rPr>
              <a:t>Hafıza</a:t>
            </a:r>
            <a:endParaRPr lang="en-US" sz="1800" dirty="0">
              <a:solidFill>
                <a:schemeClr val="tx1"/>
              </a:solidFill>
              <a:latin typeface="Comic Sans MS" charset="0"/>
            </a:endParaRPr>
          </a:p>
        </p:txBody>
      </p:sp>
      <p:sp>
        <p:nvSpPr>
          <p:cNvPr id="16" name="Rectangle 13"/>
          <p:cNvSpPr>
            <a:spLocks noChangeArrowheads="1"/>
          </p:cNvSpPr>
          <p:nvPr/>
        </p:nvSpPr>
        <p:spPr bwMode="auto">
          <a:xfrm>
            <a:off x="3250406" y="4641632"/>
            <a:ext cx="590550" cy="2841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a:solidFill>
                  <a:schemeClr val="tx1"/>
                </a:solidFill>
                <a:latin typeface="Comic Sans MS" charset="0"/>
              </a:rPr>
              <a:t>Disk</a:t>
            </a:r>
          </a:p>
        </p:txBody>
      </p:sp>
      <p:sp>
        <p:nvSpPr>
          <p:cNvPr id="17" name="Rectangle 14"/>
          <p:cNvSpPr>
            <a:spLocks noChangeArrowheads="1"/>
          </p:cNvSpPr>
          <p:nvPr/>
        </p:nvSpPr>
        <p:spPr bwMode="auto">
          <a:xfrm>
            <a:off x="3326606" y="5784632"/>
            <a:ext cx="734964"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dirty="0" err="1" smtClean="0">
                <a:solidFill>
                  <a:schemeClr val="tx1"/>
                </a:solidFill>
                <a:latin typeface="Comic Sans MS" charset="0"/>
              </a:rPr>
              <a:t>Kaset</a:t>
            </a:r>
            <a:endParaRPr lang="en-US" sz="1800" dirty="0">
              <a:solidFill>
                <a:schemeClr val="tx1"/>
              </a:solidFill>
              <a:latin typeface="Comic Sans MS" charset="0"/>
            </a:endParaRPr>
          </a:p>
        </p:txBody>
      </p:sp>
      <p:sp>
        <p:nvSpPr>
          <p:cNvPr id="18" name="Rectangle 15"/>
          <p:cNvSpPr>
            <a:spLocks noChangeArrowheads="1"/>
          </p:cNvSpPr>
          <p:nvPr/>
        </p:nvSpPr>
        <p:spPr bwMode="auto">
          <a:xfrm>
            <a:off x="2940844" y="1873032"/>
            <a:ext cx="1504950" cy="412750"/>
          </a:xfrm>
          <a:prstGeom prst="rect">
            <a:avLst/>
          </a:prstGeom>
          <a:noFill/>
          <a:ln w="254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9" name="Rectangle 16"/>
          <p:cNvSpPr>
            <a:spLocks noChangeArrowheads="1"/>
          </p:cNvSpPr>
          <p:nvPr/>
        </p:nvSpPr>
        <p:spPr bwMode="auto">
          <a:xfrm>
            <a:off x="2412206" y="3485932"/>
            <a:ext cx="2870200" cy="508000"/>
          </a:xfrm>
          <a:prstGeom prst="rect">
            <a:avLst/>
          </a:prstGeom>
          <a:noFill/>
          <a:ln w="254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0" name="Rectangle 17"/>
          <p:cNvSpPr>
            <a:spLocks noChangeArrowheads="1"/>
          </p:cNvSpPr>
          <p:nvPr/>
        </p:nvSpPr>
        <p:spPr bwMode="auto">
          <a:xfrm>
            <a:off x="1878806" y="4552732"/>
            <a:ext cx="3937000" cy="508000"/>
          </a:xfrm>
          <a:prstGeom prst="rect">
            <a:avLst/>
          </a:prstGeom>
          <a:noFill/>
          <a:ln w="254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 name="Rectangle 18"/>
          <p:cNvSpPr>
            <a:spLocks noChangeArrowheads="1"/>
          </p:cNvSpPr>
          <p:nvPr/>
        </p:nvSpPr>
        <p:spPr bwMode="auto">
          <a:xfrm>
            <a:off x="1574006" y="5619532"/>
            <a:ext cx="4699000" cy="5080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2" name="Line 19"/>
          <p:cNvSpPr>
            <a:spLocks noChangeShapeType="1"/>
          </p:cNvSpPr>
          <p:nvPr/>
        </p:nvSpPr>
        <p:spPr bwMode="auto">
          <a:xfrm>
            <a:off x="3694906" y="1569820"/>
            <a:ext cx="0" cy="307975"/>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 name="Line 20"/>
          <p:cNvSpPr>
            <a:spLocks noChangeShapeType="1"/>
          </p:cNvSpPr>
          <p:nvPr/>
        </p:nvSpPr>
        <p:spPr bwMode="auto">
          <a:xfrm>
            <a:off x="3694906" y="3135095"/>
            <a:ext cx="0" cy="331787"/>
          </a:xfrm>
          <a:prstGeom prst="line">
            <a:avLst/>
          </a:prstGeom>
          <a:noFill/>
          <a:ln w="127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4" name="Line 21"/>
          <p:cNvSpPr>
            <a:spLocks noChangeShapeType="1"/>
          </p:cNvSpPr>
          <p:nvPr/>
        </p:nvSpPr>
        <p:spPr bwMode="auto">
          <a:xfrm>
            <a:off x="3694906" y="4012982"/>
            <a:ext cx="0" cy="520700"/>
          </a:xfrm>
          <a:prstGeom prst="line">
            <a:avLst/>
          </a:prstGeom>
          <a:noFill/>
          <a:ln w="127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 name="Line 22"/>
          <p:cNvSpPr>
            <a:spLocks noChangeShapeType="1"/>
          </p:cNvSpPr>
          <p:nvPr/>
        </p:nvSpPr>
        <p:spPr bwMode="auto">
          <a:xfrm>
            <a:off x="3694906" y="5079782"/>
            <a:ext cx="0" cy="5207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 name="Rectangle 23"/>
          <p:cNvSpPr>
            <a:spLocks noChangeArrowheads="1"/>
          </p:cNvSpPr>
          <p:nvPr/>
        </p:nvSpPr>
        <p:spPr bwMode="auto">
          <a:xfrm>
            <a:off x="3783806" y="1561882"/>
            <a:ext cx="1967912"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b="0" dirty="0" err="1" smtClean="0">
                <a:solidFill>
                  <a:schemeClr val="tx1"/>
                </a:solidFill>
                <a:latin typeface="Comic Sans MS" charset="0"/>
              </a:rPr>
              <a:t>Komut</a:t>
            </a:r>
            <a:r>
              <a:rPr lang="en-US" sz="1800" b="0" dirty="0" smtClean="0">
                <a:solidFill>
                  <a:schemeClr val="tx1"/>
                </a:solidFill>
                <a:latin typeface="Comic Sans MS" charset="0"/>
              </a:rPr>
              <a:t> </a:t>
            </a:r>
            <a:r>
              <a:rPr lang="en-US" sz="1800" b="0" dirty="0" err="1" smtClean="0">
                <a:solidFill>
                  <a:schemeClr val="tx1"/>
                </a:solidFill>
                <a:latin typeface="Comic Sans MS" charset="0"/>
              </a:rPr>
              <a:t>işlenenleri</a:t>
            </a:r>
            <a:r>
              <a:rPr lang="en-US" sz="1800" b="0" dirty="0" smtClean="0">
                <a:solidFill>
                  <a:schemeClr val="tx1"/>
                </a:solidFill>
                <a:latin typeface="Comic Sans MS" charset="0"/>
              </a:rPr>
              <a:t> </a:t>
            </a:r>
            <a:endParaRPr lang="en-US" sz="1800" b="0" dirty="0">
              <a:solidFill>
                <a:schemeClr val="tx1"/>
              </a:solidFill>
              <a:latin typeface="Comic Sans MS" charset="0"/>
            </a:endParaRPr>
          </a:p>
        </p:txBody>
      </p:sp>
      <p:sp>
        <p:nvSpPr>
          <p:cNvPr id="27" name="Rectangle 24"/>
          <p:cNvSpPr>
            <a:spLocks noChangeArrowheads="1"/>
          </p:cNvSpPr>
          <p:nvPr/>
        </p:nvSpPr>
        <p:spPr bwMode="auto">
          <a:xfrm>
            <a:off x="3783806" y="2330232"/>
            <a:ext cx="583030"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dirty="0" smtClean="0">
                <a:latin typeface="Comic Sans MS" charset="0"/>
              </a:rPr>
              <a:t>Blok</a:t>
            </a:r>
            <a:endParaRPr lang="en-US" sz="1800" b="0" dirty="0">
              <a:solidFill>
                <a:schemeClr val="tx1"/>
              </a:solidFill>
              <a:latin typeface="Comic Sans MS" charset="0"/>
            </a:endParaRPr>
          </a:p>
        </p:txBody>
      </p:sp>
      <p:sp>
        <p:nvSpPr>
          <p:cNvPr id="28" name="Rectangle 25"/>
          <p:cNvSpPr>
            <a:spLocks noChangeArrowheads="1"/>
          </p:cNvSpPr>
          <p:nvPr/>
        </p:nvSpPr>
        <p:spPr bwMode="auto">
          <a:xfrm>
            <a:off x="3783806" y="4108232"/>
            <a:ext cx="762015"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b="0" dirty="0" err="1" smtClean="0">
                <a:solidFill>
                  <a:schemeClr val="tx1"/>
                </a:solidFill>
                <a:latin typeface="Comic Sans MS" charset="0"/>
              </a:rPr>
              <a:t>Sayfa</a:t>
            </a:r>
            <a:endParaRPr lang="en-US" sz="1800" b="0" dirty="0">
              <a:solidFill>
                <a:schemeClr val="tx1"/>
              </a:solidFill>
              <a:latin typeface="Comic Sans MS" charset="0"/>
            </a:endParaRPr>
          </a:p>
        </p:txBody>
      </p:sp>
      <p:sp>
        <p:nvSpPr>
          <p:cNvPr id="29" name="Rectangle 26"/>
          <p:cNvSpPr>
            <a:spLocks noChangeArrowheads="1"/>
          </p:cNvSpPr>
          <p:nvPr/>
        </p:nvSpPr>
        <p:spPr bwMode="auto">
          <a:xfrm>
            <a:off x="3783806" y="5175032"/>
            <a:ext cx="769441"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b="0" dirty="0" err="1" smtClean="0">
                <a:solidFill>
                  <a:schemeClr val="tx1"/>
                </a:solidFill>
                <a:latin typeface="Comic Sans MS" charset="0"/>
              </a:rPr>
              <a:t>Dosya</a:t>
            </a:r>
            <a:endParaRPr lang="en-US" sz="1800" b="0" dirty="0">
              <a:solidFill>
                <a:schemeClr val="tx1"/>
              </a:solidFill>
              <a:latin typeface="Comic Sans MS" charset="0"/>
            </a:endParaRPr>
          </a:p>
        </p:txBody>
      </p:sp>
      <p:sp>
        <p:nvSpPr>
          <p:cNvPr id="30" name="Rectangle 28"/>
          <p:cNvSpPr>
            <a:spLocks noChangeArrowheads="1"/>
          </p:cNvSpPr>
          <p:nvPr/>
        </p:nvSpPr>
        <p:spPr bwMode="auto">
          <a:xfrm>
            <a:off x="6146909" y="1495435"/>
            <a:ext cx="852171" cy="4426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err="1" smtClean="0">
                <a:solidFill>
                  <a:schemeClr val="tx1"/>
                </a:solidFill>
                <a:latin typeface="Comic Sans MS" charset="0"/>
              </a:rPr>
              <a:t>derleyici</a:t>
            </a:r>
            <a:endParaRPr lang="en-US" sz="1400" dirty="0">
              <a:solidFill>
                <a:schemeClr val="tx1"/>
              </a:solidFill>
              <a:latin typeface="Comic Sans MS" charset="0"/>
            </a:endParaRPr>
          </a:p>
          <a:p>
            <a:pPr>
              <a:lnSpc>
                <a:spcPct val="90000"/>
              </a:lnSpc>
              <a:spcBef>
                <a:spcPct val="0"/>
              </a:spcBef>
            </a:pPr>
            <a:r>
              <a:rPr lang="en-US" sz="1400" dirty="0">
                <a:solidFill>
                  <a:schemeClr val="tx1"/>
                </a:solidFill>
                <a:latin typeface="Comic Sans MS" charset="0"/>
              </a:rPr>
              <a:t>1-8 </a:t>
            </a:r>
            <a:r>
              <a:rPr lang="en-US" sz="1400" dirty="0" smtClean="0">
                <a:solidFill>
                  <a:schemeClr val="tx1"/>
                </a:solidFill>
                <a:latin typeface="Comic Sans MS" charset="0"/>
              </a:rPr>
              <a:t>byte</a:t>
            </a:r>
            <a:endParaRPr lang="en-US" sz="1400" dirty="0">
              <a:solidFill>
                <a:schemeClr val="tx1"/>
              </a:solidFill>
              <a:latin typeface="Comic Sans MS" charset="0"/>
            </a:endParaRPr>
          </a:p>
        </p:txBody>
      </p:sp>
      <p:sp>
        <p:nvSpPr>
          <p:cNvPr id="31" name="Rectangle 29"/>
          <p:cNvSpPr>
            <a:spLocks noChangeArrowheads="1"/>
          </p:cNvSpPr>
          <p:nvPr/>
        </p:nvSpPr>
        <p:spPr bwMode="auto">
          <a:xfrm>
            <a:off x="5419620" y="2229921"/>
            <a:ext cx="1713122" cy="4426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err="1" smtClean="0">
                <a:solidFill>
                  <a:schemeClr val="tx1"/>
                </a:solidFill>
                <a:latin typeface="Comic Sans MS" charset="0"/>
              </a:rPr>
              <a:t>Önbellek</a:t>
            </a:r>
            <a:r>
              <a:rPr lang="en-US" sz="1400" dirty="0" smtClean="0">
                <a:solidFill>
                  <a:schemeClr val="tx1"/>
                </a:solidFill>
                <a:latin typeface="Comic Sans MS" charset="0"/>
              </a:rPr>
              <a:t> </a:t>
            </a:r>
            <a:r>
              <a:rPr lang="en-US" sz="1400" dirty="0" err="1" smtClean="0">
                <a:solidFill>
                  <a:schemeClr val="tx1"/>
                </a:solidFill>
                <a:latin typeface="Comic Sans MS" charset="0"/>
              </a:rPr>
              <a:t>yöneticisi</a:t>
            </a:r>
            <a:endParaRPr lang="en-US" sz="1400" dirty="0">
              <a:solidFill>
                <a:schemeClr val="tx1"/>
              </a:solidFill>
              <a:latin typeface="Comic Sans MS" charset="0"/>
            </a:endParaRPr>
          </a:p>
          <a:p>
            <a:pPr>
              <a:lnSpc>
                <a:spcPct val="90000"/>
              </a:lnSpc>
              <a:spcBef>
                <a:spcPct val="0"/>
              </a:spcBef>
            </a:pPr>
            <a:r>
              <a:rPr lang="en-US" sz="1400" dirty="0">
                <a:solidFill>
                  <a:schemeClr val="tx1"/>
                </a:solidFill>
                <a:latin typeface="Comic Sans MS" charset="0"/>
              </a:rPr>
              <a:t>32-64 </a:t>
            </a:r>
            <a:r>
              <a:rPr lang="en-US" sz="1400" dirty="0" smtClean="0">
                <a:solidFill>
                  <a:schemeClr val="tx1"/>
                </a:solidFill>
                <a:latin typeface="Comic Sans MS" charset="0"/>
              </a:rPr>
              <a:t>byte</a:t>
            </a:r>
            <a:endParaRPr lang="en-US" sz="1400" dirty="0">
              <a:solidFill>
                <a:schemeClr val="tx1"/>
              </a:solidFill>
              <a:latin typeface="Comic Sans MS" charset="0"/>
            </a:endParaRPr>
          </a:p>
        </p:txBody>
      </p:sp>
      <p:sp>
        <p:nvSpPr>
          <p:cNvPr id="32" name="Rectangle 30"/>
          <p:cNvSpPr>
            <a:spLocks noChangeArrowheads="1"/>
          </p:cNvSpPr>
          <p:nvPr/>
        </p:nvSpPr>
        <p:spPr bwMode="auto">
          <a:xfrm>
            <a:off x="5777367" y="3993932"/>
            <a:ext cx="1387186" cy="4426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err="1" smtClean="0">
                <a:latin typeface="Comic Sans MS" charset="0"/>
              </a:rPr>
              <a:t>İşletim</a:t>
            </a:r>
            <a:r>
              <a:rPr lang="en-US" sz="1400" dirty="0" smtClean="0">
                <a:latin typeface="Comic Sans MS" charset="0"/>
              </a:rPr>
              <a:t> </a:t>
            </a:r>
            <a:r>
              <a:rPr lang="en-US" sz="1400" dirty="0" err="1" smtClean="0">
                <a:latin typeface="Comic Sans MS" charset="0"/>
              </a:rPr>
              <a:t>sistemi</a:t>
            </a:r>
            <a:endParaRPr lang="en-US" sz="1400" dirty="0" smtClean="0">
              <a:latin typeface="Comic Sans MS" charset="0"/>
            </a:endParaRPr>
          </a:p>
          <a:p>
            <a:pPr>
              <a:lnSpc>
                <a:spcPct val="90000"/>
              </a:lnSpc>
              <a:spcBef>
                <a:spcPct val="0"/>
              </a:spcBef>
            </a:pPr>
            <a:r>
              <a:rPr lang="en-US" sz="1400" dirty="0" smtClean="0">
                <a:solidFill>
                  <a:schemeClr val="tx1"/>
                </a:solidFill>
                <a:latin typeface="Comic Sans MS" charset="0"/>
              </a:rPr>
              <a:t>4K</a:t>
            </a:r>
            <a:r>
              <a:rPr lang="en-US" sz="1400" dirty="0">
                <a:solidFill>
                  <a:schemeClr val="tx1"/>
                </a:solidFill>
                <a:latin typeface="Comic Sans MS" charset="0"/>
              </a:rPr>
              <a:t>-8K </a:t>
            </a:r>
            <a:r>
              <a:rPr lang="en-US" sz="1400" dirty="0" smtClean="0">
                <a:solidFill>
                  <a:schemeClr val="tx1"/>
                </a:solidFill>
                <a:latin typeface="Comic Sans MS" charset="0"/>
              </a:rPr>
              <a:t>byte</a:t>
            </a:r>
            <a:endParaRPr lang="en-US" sz="1400" dirty="0">
              <a:solidFill>
                <a:schemeClr val="tx1"/>
              </a:solidFill>
              <a:latin typeface="Comic Sans MS" charset="0"/>
            </a:endParaRPr>
          </a:p>
        </p:txBody>
      </p:sp>
      <p:sp>
        <p:nvSpPr>
          <p:cNvPr id="33" name="Rectangle 31"/>
          <p:cNvSpPr>
            <a:spLocks noChangeArrowheads="1"/>
          </p:cNvSpPr>
          <p:nvPr/>
        </p:nvSpPr>
        <p:spPr bwMode="auto">
          <a:xfrm>
            <a:off x="6273006" y="5032463"/>
            <a:ext cx="795628" cy="4426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err="1" smtClean="0">
                <a:solidFill>
                  <a:schemeClr val="tx1"/>
                </a:solidFill>
                <a:latin typeface="Comic Sans MS" charset="0"/>
              </a:rPr>
              <a:t>kullanıcı</a:t>
            </a:r>
            <a:endParaRPr lang="en-US" sz="1400" dirty="0">
              <a:solidFill>
                <a:schemeClr val="tx1"/>
              </a:solidFill>
              <a:latin typeface="Comic Sans MS" charset="0"/>
            </a:endParaRPr>
          </a:p>
          <a:p>
            <a:pPr>
              <a:lnSpc>
                <a:spcPct val="90000"/>
              </a:lnSpc>
              <a:spcBef>
                <a:spcPct val="0"/>
              </a:spcBef>
            </a:pPr>
            <a:r>
              <a:rPr lang="en-US" sz="1400" dirty="0" err="1" smtClean="0">
                <a:solidFill>
                  <a:schemeClr val="tx1"/>
                </a:solidFill>
                <a:latin typeface="Comic Sans MS" charset="0"/>
              </a:rPr>
              <a:t>Mbyte</a:t>
            </a:r>
            <a:endParaRPr lang="en-US" sz="1400" dirty="0">
              <a:solidFill>
                <a:schemeClr val="tx1"/>
              </a:solidFill>
              <a:latin typeface="Comic Sans MS" charset="0"/>
            </a:endParaRPr>
          </a:p>
        </p:txBody>
      </p:sp>
      <p:sp>
        <p:nvSpPr>
          <p:cNvPr id="40" name="Rectangle 39"/>
          <p:cNvSpPr>
            <a:spLocks noChangeArrowheads="1"/>
          </p:cNvSpPr>
          <p:nvPr/>
        </p:nvSpPr>
        <p:spPr bwMode="auto">
          <a:xfrm>
            <a:off x="3011960" y="2722362"/>
            <a:ext cx="1411344"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dirty="0">
                <a:solidFill>
                  <a:schemeClr val="tx1"/>
                </a:solidFill>
                <a:latin typeface="Comic Sans MS" charset="0"/>
              </a:rPr>
              <a:t>L2 </a:t>
            </a:r>
            <a:r>
              <a:rPr lang="en-US" sz="1800" dirty="0" err="1" smtClean="0">
                <a:solidFill>
                  <a:schemeClr val="tx1"/>
                </a:solidFill>
                <a:latin typeface="Comic Sans MS" charset="0"/>
              </a:rPr>
              <a:t>Önbellek</a:t>
            </a:r>
            <a:endParaRPr lang="en-US" sz="1800" dirty="0">
              <a:solidFill>
                <a:schemeClr val="tx1"/>
              </a:solidFill>
              <a:latin typeface="Comic Sans MS" charset="0"/>
            </a:endParaRPr>
          </a:p>
        </p:txBody>
      </p:sp>
      <p:sp>
        <p:nvSpPr>
          <p:cNvPr id="41" name="Rectangle 40"/>
          <p:cNvSpPr>
            <a:spLocks noChangeArrowheads="1"/>
          </p:cNvSpPr>
          <p:nvPr/>
        </p:nvSpPr>
        <p:spPr bwMode="auto">
          <a:xfrm>
            <a:off x="2701131" y="2619157"/>
            <a:ext cx="1955800" cy="508000"/>
          </a:xfrm>
          <a:prstGeom prst="rect">
            <a:avLst/>
          </a:prstGeom>
          <a:noFill/>
          <a:ln w="25400">
            <a:solidFill>
              <a:schemeClr val="hlink"/>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41"/>
          <p:cNvSpPr>
            <a:spLocks noChangeShapeType="1"/>
          </p:cNvSpPr>
          <p:nvPr/>
        </p:nvSpPr>
        <p:spPr bwMode="auto">
          <a:xfrm>
            <a:off x="3691731" y="2292132"/>
            <a:ext cx="0" cy="355600"/>
          </a:xfrm>
          <a:prstGeom prst="line">
            <a:avLst/>
          </a:prstGeom>
          <a:noFill/>
          <a:ln w="127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 name="Rectangle 43"/>
          <p:cNvSpPr>
            <a:spLocks noChangeArrowheads="1"/>
          </p:cNvSpPr>
          <p:nvPr/>
        </p:nvSpPr>
        <p:spPr bwMode="auto">
          <a:xfrm>
            <a:off x="5419620" y="3004318"/>
            <a:ext cx="1713122" cy="44268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90000"/>
              </a:lnSpc>
              <a:spcBef>
                <a:spcPct val="0"/>
              </a:spcBef>
            </a:pPr>
            <a:r>
              <a:rPr lang="en-US" sz="1400" dirty="0" err="1" smtClean="0">
                <a:solidFill>
                  <a:schemeClr val="tx1"/>
                </a:solidFill>
                <a:latin typeface="Comic Sans MS" charset="0"/>
              </a:rPr>
              <a:t>Önbellek</a:t>
            </a:r>
            <a:r>
              <a:rPr lang="en-US" sz="1400" dirty="0" smtClean="0">
                <a:solidFill>
                  <a:schemeClr val="tx1"/>
                </a:solidFill>
                <a:latin typeface="Comic Sans MS" charset="0"/>
              </a:rPr>
              <a:t> </a:t>
            </a:r>
            <a:r>
              <a:rPr lang="en-US" sz="1400" dirty="0" err="1" smtClean="0">
                <a:latin typeface="Comic Sans MS" charset="0"/>
              </a:rPr>
              <a:t>yöneticisi</a:t>
            </a:r>
            <a:endParaRPr lang="en-US" sz="1400" dirty="0">
              <a:solidFill>
                <a:schemeClr val="tx1"/>
              </a:solidFill>
              <a:latin typeface="Comic Sans MS" charset="0"/>
            </a:endParaRPr>
          </a:p>
          <a:p>
            <a:pPr>
              <a:lnSpc>
                <a:spcPct val="90000"/>
              </a:lnSpc>
              <a:spcBef>
                <a:spcPct val="0"/>
              </a:spcBef>
            </a:pPr>
            <a:r>
              <a:rPr lang="en-US" sz="1400" dirty="0">
                <a:solidFill>
                  <a:schemeClr val="tx1"/>
                </a:solidFill>
                <a:latin typeface="Comic Sans MS" charset="0"/>
              </a:rPr>
              <a:t>64-128 </a:t>
            </a:r>
            <a:r>
              <a:rPr lang="en-US" sz="1400" dirty="0" smtClean="0">
                <a:solidFill>
                  <a:schemeClr val="tx1"/>
                </a:solidFill>
                <a:latin typeface="Comic Sans MS" charset="0"/>
              </a:rPr>
              <a:t>byte</a:t>
            </a:r>
            <a:endParaRPr lang="en-US" sz="1400" dirty="0">
              <a:solidFill>
                <a:schemeClr val="tx1"/>
              </a:solidFill>
              <a:latin typeface="Comic Sans MS" charset="0"/>
            </a:endParaRPr>
          </a:p>
        </p:txBody>
      </p:sp>
      <p:sp>
        <p:nvSpPr>
          <p:cNvPr id="44" name="Rectangle 44"/>
          <p:cNvSpPr>
            <a:spLocks noChangeArrowheads="1"/>
          </p:cNvSpPr>
          <p:nvPr/>
        </p:nvSpPr>
        <p:spPr bwMode="auto">
          <a:xfrm>
            <a:off x="3817144" y="3160495"/>
            <a:ext cx="583030" cy="293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pattFill prst="narHorz">
                  <a:fgClr>
                    <a:schemeClr val="tx1"/>
                  </a:fgClr>
                  <a:bgClr>
                    <a:schemeClr val="bg1"/>
                  </a:bgClr>
                </a:patt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63500" tIns="25400" rIns="63500" bIns="25400">
            <a:spAutoFit/>
          </a:bodyPr>
          <a:lstStyle/>
          <a:p>
            <a:pPr>
              <a:lnSpc>
                <a:spcPct val="85000"/>
              </a:lnSpc>
              <a:spcBef>
                <a:spcPct val="0"/>
              </a:spcBef>
            </a:pPr>
            <a:r>
              <a:rPr lang="en-US" sz="1800" b="0" dirty="0" smtClean="0">
                <a:solidFill>
                  <a:schemeClr val="tx1"/>
                </a:solidFill>
                <a:latin typeface="Comic Sans MS" charset="0"/>
              </a:rPr>
              <a:t>Blok</a:t>
            </a:r>
            <a:endParaRPr lang="en-US" sz="1800" b="0" dirty="0">
              <a:solidFill>
                <a:schemeClr val="tx1"/>
              </a:solidFill>
              <a:latin typeface="Comic Sans MS" charset="0"/>
            </a:endParaRPr>
          </a:p>
        </p:txBody>
      </p:sp>
      <p:sp>
        <p:nvSpPr>
          <p:cNvPr id="45" name="Title 1"/>
          <p:cNvSpPr>
            <a:spLocks noGrp="1"/>
          </p:cNvSpPr>
          <p:nvPr>
            <p:ph type="title"/>
          </p:nvPr>
        </p:nvSpPr>
        <p:spPr>
          <a:xfrm>
            <a:off x="440717" y="186268"/>
            <a:ext cx="6508377" cy="730552"/>
          </a:xfrm>
        </p:spPr>
        <p:txBody>
          <a:bodyPr/>
          <a:lstStyle/>
          <a:p>
            <a:r>
              <a:rPr lang="en-US" dirty="0" err="1" smtClean="0"/>
              <a:t>Hafıza</a:t>
            </a:r>
            <a:r>
              <a:rPr lang="en-US" dirty="0" smtClean="0"/>
              <a:t> </a:t>
            </a:r>
            <a:r>
              <a:rPr lang="en-US" dirty="0" err="1" smtClean="0"/>
              <a:t>duvarını</a:t>
            </a:r>
            <a:r>
              <a:rPr lang="en-US" dirty="0" smtClean="0"/>
              <a:t> </a:t>
            </a:r>
            <a:r>
              <a:rPr lang="en-US" dirty="0" err="1" smtClean="0"/>
              <a:t>aşmak</a:t>
            </a:r>
            <a:endParaRPr lang="en-US" dirty="0"/>
          </a:p>
        </p:txBody>
      </p:sp>
      <p:sp>
        <p:nvSpPr>
          <p:cNvPr id="46" name="Slide Number Placeholder 45"/>
          <p:cNvSpPr>
            <a:spLocks noGrp="1"/>
          </p:cNvSpPr>
          <p:nvPr>
            <p:ph type="sldNum" sz="quarter" idx="12"/>
          </p:nvPr>
        </p:nvSpPr>
        <p:spPr/>
        <p:txBody>
          <a:bodyPr/>
          <a:lstStyle/>
          <a:p>
            <a:fld id="{57AF16DE-A0D5-4438-950F-5B1E159C2C28}" type="slidenum">
              <a:rPr lang="en-US" smtClean="0"/>
              <a:t>21</a:t>
            </a:fld>
            <a:endParaRPr lang="en-US"/>
          </a:p>
        </p:txBody>
      </p:sp>
    </p:spTree>
    <p:extLst>
      <p:ext uri="{BB962C8B-B14F-4D97-AF65-F5344CB8AC3E}">
        <p14:creationId xmlns:p14="http://schemas.microsoft.com/office/powerpoint/2010/main" val="29698336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17500"/>
            <a:ext cx="6508377" cy="889000"/>
          </a:xfrm>
        </p:spPr>
        <p:txBody>
          <a:bodyPr/>
          <a:lstStyle/>
          <a:p>
            <a:r>
              <a:rPr lang="en-US" dirty="0" err="1" smtClean="0"/>
              <a:t>Önbellek</a:t>
            </a:r>
            <a:r>
              <a:rPr lang="en-US" dirty="0" smtClean="0"/>
              <a:t>: en </a:t>
            </a:r>
            <a:r>
              <a:rPr lang="en-US" dirty="0" err="1" smtClean="0"/>
              <a:t>iyi</a:t>
            </a:r>
            <a:r>
              <a:rPr lang="en-US" dirty="0" smtClean="0"/>
              <a:t> </a:t>
            </a:r>
            <a:r>
              <a:rPr lang="en-US" dirty="0" err="1" smtClean="0"/>
              <a:t>dostunuz</a:t>
            </a:r>
            <a:endParaRPr lang="en-US" dirty="0"/>
          </a:p>
        </p:txBody>
      </p:sp>
      <p:sp>
        <p:nvSpPr>
          <p:cNvPr id="4" name="Footer Placeholder 3"/>
          <p:cNvSpPr>
            <a:spLocks noGrp="1"/>
          </p:cNvSpPr>
          <p:nvPr>
            <p:ph type="ftr" sz="quarter" idx="11"/>
          </p:nvPr>
        </p:nvSpPr>
        <p:spPr>
          <a:xfrm>
            <a:off x="174812" y="6411357"/>
            <a:ext cx="6007100" cy="365125"/>
          </a:xfrm>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914400" y="1295400"/>
            <a:ext cx="6286500" cy="4747617"/>
          </a:xfrm>
          <a:prstGeom prst="rect">
            <a:avLst/>
          </a:prstGeom>
        </p:spPr>
      </p:pic>
      <p:sp>
        <p:nvSpPr>
          <p:cNvPr id="6" name="TextBox 5"/>
          <p:cNvSpPr txBox="1"/>
          <p:nvPr/>
        </p:nvSpPr>
        <p:spPr>
          <a:xfrm>
            <a:off x="7658100" y="6400800"/>
            <a:ext cx="1345027" cy="369332"/>
          </a:xfrm>
          <a:prstGeom prst="rect">
            <a:avLst/>
          </a:prstGeom>
          <a:noFill/>
        </p:spPr>
        <p:txBody>
          <a:bodyPr wrap="none" rtlCol="0">
            <a:spAutoFit/>
          </a:bodyPr>
          <a:lstStyle/>
          <a:p>
            <a:r>
              <a:rPr lang="en-US" dirty="0" smtClean="0"/>
              <a:t>Trisha Gee</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22</a:t>
            </a:fld>
            <a:endParaRPr lang="en-US"/>
          </a:p>
        </p:txBody>
      </p:sp>
    </p:spTree>
    <p:extLst>
      <p:ext uri="{BB962C8B-B14F-4D97-AF65-F5344CB8AC3E}">
        <p14:creationId xmlns:p14="http://schemas.microsoft.com/office/powerpoint/2010/main" val="1273830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485900"/>
            <a:ext cx="6508377" cy="1143000"/>
          </a:xfrm>
        </p:spPr>
        <p:txBody>
          <a:bodyPr/>
          <a:lstStyle/>
          <a:p>
            <a:r>
              <a:rPr lang="en-US" dirty="0" smtClean="0"/>
              <a:t/>
            </a:r>
            <a:br>
              <a:rPr lang="en-US" dirty="0" smtClean="0"/>
            </a:br>
            <a:r>
              <a:rPr lang="en-US" dirty="0" smtClean="0"/>
              <a:t/>
            </a:r>
            <a:br>
              <a:rPr lang="en-US" dirty="0" smtClean="0"/>
            </a:br>
            <a:r>
              <a:rPr lang="en-US" dirty="0" err="1" smtClean="0"/>
              <a:t>Matrislerin</a:t>
            </a:r>
            <a:r>
              <a:rPr lang="en-US" dirty="0" smtClean="0"/>
              <a:t> </a:t>
            </a:r>
            <a:r>
              <a:rPr lang="en-US" dirty="0" err="1" smtClean="0"/>
              <a:t>sütunlarının</a:t>
            </a:r>
            <a:r>
              <a:rPr lang="en-US" dirty="0" smtClean="0"/>
              <a:t> </a:t>
            </a:r>
            <a:r>
              <a:rPr lang="en-US" dirty="0" err="1" smtClean="0"/>
              <a:t>toplamı</a:t>
            </a:r>
            <a:r>
              <a:rPr lang="en-US" dirty="0"/>
              <a:t/>
            </a:r>
            <a:br>
              <a:rPr lang="en-US" dirty="0"/>
            </a:b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3" name="Picture 2"/>
          <p:cNvPicPr>
            <a:picLocks noChangeAspect="1"/>
          </p:cNvPicPr>
          <p:nvPr/>
        </p:nvPicPr>
        <p:blipFill>
          <a:blip r:embed="rId2"/>
          <a:stretch>
            <a:fillRect/>
          </a:stretch>
        </p:blipFill>
        <p:spPr>
          <a:xfrm>
            <a:off x="596900" y="2405138"/>
            <a:ext cx="7950200" cy="2870200"/>
          </a:xfrm>
          <a:prstGeom prst="rect">
            <a:avLst/>
          </a:prstGeom>
        </p:spPr>
      </p:pic>
      <p:sp>
        <p:nvSpPr>
          <p:cNvPr id="5" name="TextBox 4"/>
          <p:cNvSpPr txBox="1"/>
          <p:nvPr/>
        </p:nvSpPr>
        <p:spPr>
          <a:xfrm>
            <a:off x="2213428" y="3011714"/>
            <a:ext cx="1439333" cy="369332"/>
          </a:xfrm>
          <a:prstGeom prst="rect">
            <a:avLst/>
          </a:prstGeom>
          <a:solidFill>
            <a:schemeClr val="bg1"/>
          </a:solidFill>
        </p:spPr>
        <p:txBody>
          <a:bodyPr wrap="square" rtlCol="0">
            <a:spAutoFit/>
          </a:bodyPr>
          <a:lstStyle/>
          <a:p>
            <a:r>
              <a:rPr lang="en-US" dirty="0" err="1" smtClean="0"/>
              <a:t>satır</a:t>
            </a:r>
            <a:r>
              <a:rPr lang="en-US" dirty="0" smtClean="0"/>
              <a:t>, </a:t>
            </a:r>
            <a:r>
              <a:rPr lang="en-US" dirty="0" err="1" smtClean="0"/>
              <a:t>sütun</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23</a:t>
            </a:fld>
            <a:endParaRPr lang="en-US"/>
          </a:p>
        </p:txBody>
      </p:sp>
      <p:sp>
        <p:nvSpPr>
          <p:cNvPr id="6" name="TextBox 5"/>
          <p:cNvSpPr txBox="1"/>
          <p:nvPr/>
        </p:nvSpPr>
        <p:spPr>
          <a:xfrm>
            <a:off x="3177354" y="5090672"/>
            <a:ext cx="2802495" cy="369332"/>
          </a:xfrm>
          <a:prstGeom prst="rect">
            <a:avLst/>
          </a:prstGeom>
          <a:noFill/>
        </p:spPr>
        <p:txBody>
          <a:bodyPr wrap="none" rtlCol="0">
            <a:spAutoFit/>
          </a:bodyPr>
          <a:lstStyle/>
          <a:p>
            <a:r>
              <a:rPr lang="en-US" dirty="0" smtClean="0"/>
              <a:t>2d </a:t>
            </a:r>
            <a:r>
              <a:rPr lang="en-US" dirty="0" err="1" smtClean="0"/>
              <a:t>verilerin</a:t>
            </a:r>
            <a:r>
              <a:rPr lang="en-US" dirty="0" smtClean="0"/>
              <a:t> </a:t>
            </a:r>
            <a:r>
              <a:rPr lang="en-US" dirty="0" err="1" smtClean="0"/>
              <a:t>hafıza</a:t>
            </a:r>
            <a:r>
              <a:rPr lang="en-US" dirty="0" smtClean="0"/>
              <a:t> </a:t>
            </a:r>
            <a:r>
              <a:rPr lang="en-US" dirty="0" err="1" smtClean="0"/>
              <a:t>yapısı</a:t>
            </a:r>
            <a:endParaRPr lang="en-US" dirty="0"/>
          </a:p>
        </p:txBody>
      </p:sp>
    </p:spTree>
    <p:extLst>
      <p:ext uri="{BB962C8B-B14F-4D97-AF65-F5344CB8AC3E}">
        <p14:creationId xmlns:p14="http://schemas.microsoft.com/office/powerpoint/2010/main" val="162456522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23064"/>
            <a:ext cx="6508377" cy="1143000"/>
          </a:xfrm>
        </p:spPr>
        <p:txBody>
          <a:bodyPr/>
          <a:lstStyle/>
          <a:p>
            <a:r>
              <a:rPr lang="en-US" dirty="0"/>
              <a:t/>
            </a:r>
            <a:br>
              <a:rPr lang="en-US" dirty="0"/>
            </a:br>
            <a:r>
              <a:rPr lang="en-US" dirty="0"/>
              <a:t/>
            </a:r>
            <a:br>
              <a:rPr lang="en-US" dirty="0"/>
            </a:br>
            <a:r>
              <a:rPr lang="en-US" dirty="0" smtClean="0"/>
              <a:t/>
            </a:r>
            <a:br>
              <a:rPr lang="en-US" dirty="0" smtClean="0"/>
            </a:br>
            <a:r>
              <a:rPr lang="en-US" dirty="0" err="1" smtClean="0"/>
              <a:t>Matrislerin</a:t>
            </a:r>
            <a:r>
              <a:rPr lang="en-US" dirty="0" smtClean="0"/>
              <a:t> </a:t>
            </a:r>
            <a:r>
              <a:rPr lang="en-US" dirty="0" err="1"/>
              <a:t>sütunlarının</a:t>
            </a:r>
            <a:r>
              <a:rPr lang="en-US" dirty="0"/>
              <a:t> </a:t>
            </a:r>
            <a:r>
              <a:rPr lang="en-US" dirty="0" err="1"/>
              <a:t>toplamı</a:t>
            </a:r>
            <a:r>
              <a:rPr lang="en-US" dirty="0"/>
              <a:t/>
            </a:r>
            <a:br>
              <a:rPr lang="en-US" dirty="0"/>
            </a:br>
            <a:endParaRPr lang="en-US" dirty="0"/>
          </a:p>
        </p:txBody>
      </p:sp>
      <p:pic>
        <p:nvPicPr>
          <p:cNvPr id="3" name="Picture 2"/>
          <p:cNvPicPr>
            <a:picLocks noChangeAspect="1"/>
          </p:cNvPicPr>
          <p:nvPr/>
        </p:nvPicPr>
        <p:blipFill>
          <a:blip r:embed="rId2"/>
          <a:stretch>
            <a:fillRect/>
          </a:stretch>
        </p:blipFill>
        <p:spPr>
          <a:xfrm>
            <a:off x="596900" y="1993900"/>
            <a:ext cx="7950200" cy="2870200"/>
          </a:xfrm>
          <a:prstGeom prst="rect">
            <a:avLst/>
          </a:prstGeom>
        </p:spPr>
      </p:pic>
      <p:sp>
        <p:nvSpPr>
          <p:cNvPr id="4" name="TextBox 3"/>
          <p:cNvSpPr txBox="1"/>
          <p:nvPr/>
        </p:nvSpPr>
        <p:spPr>
          <a:xfrm>
            <a:off x="3281104" y="5280625"/>
            <a:ext cx="184666" cy="369332"/>
          </a:xfrm>
          <a:prstGeom prst="rect">
            <a:avLst/>
          </a:prstGeom>
          <a:noFill/>
        </p:spPr>
        <p:txBody>
          <a:bodyPr wrap="none" rtlCol="0">
            <a:spAutoFit/>
          </a:bodyPr>
          <a:lstStyle/>
          <a:p>
            <a:endParaRPr lang="en-US" dirty="0"/>
          </a:p>
        </p:txBody>
      </p:sp>
      <p:sp>
        <p:nvSpPr>
          <p:cNvPr id="6" name="Down Arrow 5"/>
          <p:cNvSpPr/>
          <p:nvPr/>
        </p:nvSpPr>
        <p:spPr>
          <a:xfrm>
            <a:off x="3840556" y="1694564"/>
            <a:ext cx="408248" cy="21756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Down Arrow 6"/>
          <p:cNvSpPr/>
          <p:nvPr/>
        </p:nvSpPr>
        <p:spPr>
          <a:xfrm>
            <a:off x="4279045" y="1694564"/>
            <a:ext cx="408248" cy="21756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Down Arrow 7"/>
          <p:cNvSpPr/>
          <p:nvPr/>
        </p:nvSpPr>
        <p:spPr>
          <a:xfrm>
            <a:off x="4687293" y="1694564"/>
            <a:ext cx="408248" cy="217569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509969" y="4626175"/>
            <a:ext cx="393128" cy="377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10" name="Oval 9"/>
          <p:cNvSpPr/>
          <p:nvPr/>
        </p:nvSpPr>
        <p:spPr>
          <a:xfrm>
            <a:off x="3825435" y="4622210"/>
            <a:ext cx="393128" cy="377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11" name="Oval 10"/>
          <p:cNvSpPr/>
          <p:nvPr/>
        </p:nvSpPr>
        <p:spPr>
          <a:xfrm>
            <a:off x="5196838" y="4641293"/>
            <a:ext cx="393128" cy="3779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12" name="TextBox 11"/>
          <p:cNvSpPr txBox="1"/>
          <p:nvPr/>
        </p:nvSpPr>
        <p:spPr>
          <a:xfrm>
            <a:off x="2386102" y="2606096"/>
            <a:ext cx="1439333" cy="369332"/>
          </a:xfrm>
          <a:prstGeom prst="rect">
            <a:avLst/>
          </a:prstGeom>
          <a:solidFill>
            <a:schemeClr val="bg1"/>
          </a:solidFill>
        </p:spPr>
        <p:txBody>
          <a:bodyPr wrap="square" rtlCol="0">
            <a:spAutoFit/>
          </a:bodyPr>
          <a:lstStyle/>
          <a:p>
            <a:r>
              <a:rPr lang="en-US" dirty="0" err="1" smtClean="0"/>
              <a:t>satır</a:t>
            </a:r>
            <a:r>
              <a:rPr lang="en-US" dirty="0" smtClean="0"/>
              <a:t>, </a:t>
            </a:r>
            <a:r>
              <a:rPr lang="en-US" dirty="0" err="1" smtClean="0"/>
              <a:t>sütun</a:t>
            </a:r>
            <a:endParaRPr lang="en-US" dirty="0"/>
          </a:p>
        </p:txBody>
      </p:sp>
      <p:sp>
        <p:nvSpPr>
          <p:cNvPr id="5" name="Footer Placeholder 4"/>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13" name="Slide Number Placeholder 12"/>
          <p:cNvSpPr>
            <a:spLocks noGrp="1"/>
          </p:cNvSpPr>
          <p:nvPr>
            <p:ph type="sldNum" sz="quarter" idx="12"/>
          </p:nvPr>
        </p:nvSpPr>
        <p:spPr/>
        <p:txBody>
          <a:bodyPr/>
          <a:lstStyle/>
          <a:p>
            <a:fld id="{57AF16DE-A0D5-4438-950F-5B1E159C2C28}" type="slidenum">
              <a:rPr lang="en-US" smtClean="0"/>
              <a:t>24</a:t>
            </a:fld>
            <a:endParaRPr lang="en-US"/>
          </a:p>
        </p:txBody>
      </p:sp>
    </p:spTree>
    <p:extLst>
      <p:ext uri="{BB962C8B-B14F-4D97-AF65-F5344CB8AC3E}">
        <p14:creationId xmlns:p14="http://schemas.microsoft.com/office/powerpoint/2010/main" val="392894882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745799"/>
            <a:ext cx="6508377" cy="1143000"/>
          </a:xfrm>
        </p:spPr>
        <p:txBody>
          <a:bodyPr/>
          <a:lstStyle/>
          <a:p>
            <a:r>
              <a:rPr lang="en-US" dirty="0"/>
              <a:t/>
            </a:r>
            <a:br>
              <a:rPr lang="en-US" dirty="0"/>
            </a:br>
            <a:r>
              <a:rPr lang="en-US" dirty="0"/>
              <a:t/>
            </a:r>
            <a:br>
              <a:rPr lang="en-US" dirty="0"/>
            </a:br>
            <a:r>
              <a:rPr lang="en-US" dirty="0"/>
              <a:t/>
            </a:r>
            <a:br>
              <a:rPr lang="en-US" dirty="0"/>
            </a:br>
            <a:r>
              <a:rPr lang="en-US" dirty="0" err="1"/>
              <a:t>Matrislerin</a:t>
            </a:r>
            <a:r>
              <a:rPr lang="en-US" dirty="0"/>
              <a:t> </a:t>
            </a:r>
            <a:r>
              <a:rPr lang="en-US" dirty="0" err="1"/>
              <a:t>sütunlarının</a:t>
            </a:r>
            <a:r>
              <a:rPr lang="en-US" dirty="0"/>
              <a:t> </a:t>
            </a:r>
            <a:r>
              <a:rPr lang="en-US" dirty="0" err="1" smtClean="0"/>
              <a:t>toplamı</a:t>
            </a:r>
            <a:endParaRPr lang="en-US" dirty="0"/>
          </a:p>
        </p:txBody>
      </p:sp>
      <p:pic>
        <p:nvPicPr>
          <p:cNvPr id="3" name="Picture 2"/>
          <p:cNvPicPr>
            <a:picLocks noChangeAspect="1"/>
          </p:cNvPicPr>
          <p:nvPr/>
        </p:nvPicPr>
        <p:blipFill>
          <a:blip r:embed="rId2"/>
          <a:stretch>
            <a:fillRect/>
          </a:stretch>
        </p:blipFill>
        <p:spPr>
          <a:xfrm>
            <a:off x="596900" y="1993900"/>
            <a:ext cx="7950200" cy="2870200"/>
          </a:xfrm>
          <a:prstGeom prst="rect">
            <a:avLst/>
          </a:prstGeom>
        </p:spPr>
      </p:pic>
      <p:sp>
        <p:nvSpPr>
          <p:cNvPr id="5" name="Right Arrow 4"/>
          <p:cNvSpPr/>
          <p:nvPr/>
        </p:nvSpPr>
        <p:spPr>
          <a:xfrm>
            <a:off x="3477668" y="2207259"/>
            <a:ext cx="2142538" cy="2721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3477668" y="2631787"/>
            <a:ext cx="2142538" cy="2721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12"/>
          <p:cNvSpPr/>
          <p:nvPr/>
        </p:nvSpPr>
        <p:spPr>
          <a:xfrm>
            <a:off x="3477668" y="3085333"/>
            <a:ext cx="2142538" cy="2721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2027315" y="4204081"/>
            <a:ext cx="5321149" cy="27212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281513" y="2534583"/>
            <a:ext cx="1319311" cy="369332"/>
          </a:xfrm>
          <a:prstGeom prst="rect">
            <a:avLst/>
          </a:prstGeom>
          <a:solidFill>
            <a:schemeClr val="bg1"/>
          </a:solidFill>
        </p:spPr>
        <p:txBody>
          <a:bodyPr wrap="square" rtlCol="0">
            <a:spAutoFit/>
          </a:bodyPr>
          <a:lstStyle/>
          <a:p>
            <a:r>
              <a:rPr lang="en-US" dirty="0" err="1" smtClean="0"/>
              <a:t>satır</a:t>
            </a:r>
            <a:r>
              <a:rPr lang="en-US" dirty="0" smtClean="0"/>
              <a:t>, </a:t>
            </a:r>
            <a:r>
              <a:rPr lang="en-US" dirty="0" err="1" smtClean="0"/>
              <a:t>sütun</a:t>
            </a:r>
            <a:endParaRPr lang="en-US" dirty="0"/>
          </a:p>
        </p:txBody>
      </p:sp>
      <p:sp>
        <p:nvSpPr>
          <p:cNvPr id="6" name="Footer Placeholder 5"/>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25</a:t>
            </a:fld>
            <a:endParaRPr lang="en-US"/>
          </a:p>
        </p:txBody>
      </p:sp>
    </p:spTree>
    <p:extLst>
      <p:ext uri="{BB962C8B-B14F-4D97-AF65-F5344CB8AC3E}">
        <p14:creationId xmlns:p14="http://schemas.microsoft.com/office/powerpoint/2010/main" val="296223941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51564"/>
            <a:ext cx="6508377" cy="1143000"/>
          </a:xfrm>
        </p:spPr>
        <p:txBody>
          <a:bodyPr/>
          <a:lstStyle/>
          <a:p>
            <a:r>
              <a:rPr lang="en-US" dirty="0" err="1"/>
              <a:t>Matrislerin</a:t>
            </a:r>
            <a:r>
              <a:rPr lang="en-US" dirty="0"/>
              <a:t> </a:t>
            </a:r>
            <a:r>
              <a:rPr lang="en-US" dirty="0" err="1"/>
              <a:t>sütunlarının</a:t>
            </a:r>
            <a:r>
              <a:rPr lang="en-US" dirty="0"/>
              <a:t> </a:t>
            </a:r>
            <a:r>
              <a:rPr lang="en-US" dirty="0" err="1"/>
              <a:t>toplamı</a:t>
            </a:r>
            <a:endParaRPr lang="en-US" dirty="0"/>
          </a:p>
        </p:txBody>
      </p:sp>
      <p:pic>
        <p:nvPicPr>
          <p:cNvPr id="6" name="Picture 5"/>
          <p:cNvPicPr>
            <a:picLocks noChangeAspect="1"/>
          </p:cNvPicPr>
          <p:nvPr/>
        </p:nvPicPr>
        <p:blipFill rotWithShape="1">
          <a:blip r:embed="rId3"/>
          <a:srcRect t="5928" r="94" b="-6190"/>
          <a:stretch/>
        </p:blipFill>
        <p:spPr>
          <a:xfrm>
            <a:off x="314003" y="2743200"/>
            <a:ext cx="4187952" cy="1554480"/>
          </a:xfrm>
          <a:prstGeom prst="rect">
            <a:avLst/>
          </a:prstGeom>
        </p:spPr>
      </p:pic>
      <p:sp>
        <p:nvSpPr>
          <p:cNvPr id="8" name="TextBox 7"/>
          <p:cNvSpPr txBox="1"/>
          <p:nvPr/>
        </p:nvSpPr>
        <p:spPr>
          <a:xfrm>
            <a:off x="1587631" y="4113014"/>
            <a:ext cx="1084552" cy="369332"/>
          </a:xfrm>
          <a:prstGeom prst="rect">
            <a:avLst/>
          </a:prstGeom>
          <a:noFill/>
        </p:spPr>
        <p:txBody>
          <a:bodyPr wrap="none" rtlCol="0">
            <a:spAutoFit/>
          </a:bodyPr>
          <a:lstStyle/>
          <a:p>
            <a:r>
              <a:rPr lang="en-US" dirty="0" smtClean="0"/>
              <a:t>2 </a:t>
            </a:r>
            <a:r>
              <a:rPr lang="en-US" dirty="0" err="1" smtClean="0"/>
              <a:t>saniye</a:t>
            </a:r>
            <a:endParaRPr lang="en-US" dirty="0"/>
          </a:p>
        </p:txBody>
      </p:sp>
      <p:sp>
        <p:nvSpPr>
          <p:cNvPr id="9" name="TextBox 8"/>
          <p:cNvSpPr txBox="1"/>
          <p:nvPr/>
        </p:nvSpPr>
        <p:spPr>
          <a:xfrm>
            <a:off x="6327383" y="4094349"/>
            <a:ext cx="1276386" cy="369332"/>
          </a:xfrm>
          <a:prstGeom prst="rect">
            <a:avLst/>
          </a:prstGeom>
          <a:noFill/>
        </p:spPr>
        <p:txBody>
          <a:bodyPr wrap="none" rtlCol="0">
            <a:spAutoFit/>
          </a:bodyPr>
          <a:lstStyle/>
          <a:p>
            <a:r>
              <a:rPr lang="en-US" dirty="0" smtClean="0"/>
              <a:t>0.1 </a:t>
            </a:r>
            <a:r>
              <a:rPr lang="en-US" dirty="0" err="1" smtClean="0"/>
              <a:t>saniye</a:t>
            </a:r>
            <a:endParaRPr lang="en-US" dirty="0"/>
          </a:p>
        </p:txBody>
      </p:sp>
      <p:pic>
        <p:nvPicPr>
          <p:cNvPr id="3" name="Picture 2"/>
          <p:cNvPicPr>
            <a:picLocks noChangeAspect="1"/>
          </p:cNvPicPr>
          <p:nvPr/>
        </p:nvPicPr>
        <p:blipFill>
          <a:blip r:embed="rId4"/>
          <a:stretch>
            <a:fillRect/>
          </a:stretch>
        </p:blipFill>
        <p:spPr>
          <a:xfrm>
            <a:off x="4879962" y="2743199"/>
            <a:ext cx="3829329" cy="1324161"/>
          </a:xfrm>
          <a:prstGeom prst="rect">
            <a:avLst/>
          </a:prstGeom>
        </p:spPr>
      </p:pic>
      <p:sp>
        <p:nvSpPr>
          <p:cNvPr id="4" name="TextBox 3"/>
          <p:cNvSpPr txBox="1"/>
          <p:nvPr/>
        </p:nvSpPr>
        <p:spPr>
          <a:xfrm>
            <a:off x="6107706" y="4463681"/>
            <a:ext cx="1708070" cy="369332"/>
          </a:xfrm>
          <a:prstGeom prst="rect">
            <a:avLst/>
          </a:prstGeom>
          <a:noFill/>
        </p:spPr>
        <p:txBody>
          <a:bodyPr wrap="none" rtlCol="0">
            <a:spAutoFit/>
          </a:bodyPr>
          <a:lstStyle/>
          <a:p>
            <a:r>
              <a:rPr lang="en-US" b="1" dirty="0" smtClean="0"/>
              <a:t>20x </a:t>
            </a:r>
            <a:r>
              <a:rPr lang="en-US" b="1" dirty="0" err="1" smtClean="0"/>
              <a:t>daha</a:t>
            </a:r>
            <a:r>
              <a:rPr lang="en-US" b="1" dirty="0" smtClean="0"/>
              <a:t> </a:t>
            </a:r>
            <a:r>
              <a:rPr lang="en-US" b="1" dirty="0" err="1" smtClean="0"/>
              <a:t>hızlı</a:t>
            </a:r>
            <a:endParaRPr lang="en-US" b="1" dirty="0"/>
          </a:p>
        </p:txBody>
      </p:sp>
      <p:sp>
        <p:nvSpPr>
          <p:cNvPr id="5" name="Footer Placeholder 4"/>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26</a:t>
            </a:fld>
            <a:endParaRPr lang="en-US"/>
          </a:p>
        </p:txBody>
      </p:sp>
    </p:spTree>
    <p:extLst>
      <p:ext uri="{BB962C8B-B14F-4D97-AF65-F5344CB8AC3E}">
        <p14:creationId xmlns:p14="http://schemas.microsoft.com/office/powerpoint/2010/main" val="1060088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17500"/>
            <a:ext cx="6508377" cy="889000"/>
          </a:xfrm>
        </p:spPr>
        <p:txBody>
          <a:bodyPr/>
          <a:lstStyle/>
          <a:p>
            <a:r>
              <a:rPr lang="en-US" dirty="0" err="1" smtClean="0"/>
              <a:t>Matris</a:t>
            </a:r>
            <a:r>
              <a:rPr lang="en-US" dirty="0" smtClean="0"/>
              <a:t> </a:t>
            </a:r>
            <a:r>
              <a:rPr lang="en-US" dirty="0" err="1" smtClean="0"/>
              <a:t>Çarpımı</a:t>
            </a:r>
            <a:endParaRPr lang="en-US" dirty="0"/>
          </a:p>
        </p:txBody>
      </p:sp>
      <p:sp>
        <p:nvSpPr>
          <p:cNvPr id="4" name="Footer Placeholder 3"/>
          <p:cNvSpPr>
            <a:spLocks noGrp="1"/>
          </p:cNvSpPr>
          <p:nvPr>
            <p:ph type="ftr" sz="quarter" idx="11"/>
          </p:nvPr>
        </p:nvSpPr>
        <p:spPr>
          <a:xfrm>
            <a:off x="174812" y="6411357"/>
            <a:ext cx="6007100" cy="365125"/>
          </a:xfrm>
        </p:spPr>
        <p:txBody>
          <a:bodyPr/>
          <a:lstStyle/>
          <a:p>
            <a:r>
              <a:rPr lang="en-US" smtClean="0"/>
              <a:t>Veri Bilim - Yapay Öğrenme Yaz Okulu, 2017 "Matematiksel Temeller ve Vaka Çalışmaları"</a:t>
            </a:r>
            <a:endParaRPr lang="en-US" dirty="0"/>
          </a:p>
        </p:txBody>
      </p:sp>
      <p:sp>
        <p:nvSpPr>
          <p:cNvPr id="6" name="TextBox 5"/>
          <p:cNvSpPr txBox="1"/>
          <p:nvPr/>
        </p:nvSpPr>
        <p:spPr>
          <a:xfrm>
            <a:off x="7658100" y="6400800"/>
            <a:ext cx="1345027" cy="369332"/>
          </a:xfrm>
          <a:prstGeom prst="rect">
            <a:avLst/>
          </a:prstGeom>
          <a:noFill/>
        </p:spPr>
        <p:txBody>
          <a:bodyPr wrap="none" rtlCol="0">
            <a:spAutoFit/>
          </a:bodyPr>
          <a:lstStyle/>
          <a:p>
            <a:r>
              <a:rPr lang="en-US" dirty="0" smtClean="0"/>
              <a:t>Trisha Gee</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27</a:t>
            </a:fld>
            <a:endParaRPr lang="en-US"/>
          </a:p>
        </p:txBody>
      </p:sp>
      <p:pic>
        <p:nvPicPr>
          <p:cNvPr id="3" name="Picture 2"/>
          <p:cNvPicPr>
            <a:picLocks noChangeAspect="1"/>
          </p:cNvPicPr>
          <p:nvPr/>
        </p:nvPicPr>
        <p:blipFill>
          <a:blip r:embed="rId2"/>
          <a:stretch>
            <a:fillRect/>
          </a:stretch>
        </p:blipFill>
        <p:spPr>
          <a:xfrm>
            <a:off x="914400" y="2461915"/>
            <a:ext cx="6934200" cy="2886852"/>
          </a:xfrm>
          <a:prstGeom prst="rect">
            <a:avLst/>
          </a:prstGeom>
        </p:spPr>
      </p:pic>
    </p:spTree>
    <p:extLst>
      <p:ext uri="{BB962C8B-B14F-4D97-AF65-F5344CB8AC3E}">
        <p14:creationId xmlns:p14="http://schemas.microsoft.com/office/powerpoint/2010/main" val="7281064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9895"/>
            <a:ext cx="6508377" cy="934961"/>
          </a:xfrm>
        </p:spPr>
        <p:txBody>
          <a:bodyPr/>
          <a:lstStyle/>
          <a:p>
            <a:r>
              <a:rPr lang="en-US" dirty="0" err="1" smtClean="0"/>
              <a:t>Matris</a:t>
            </a:r>
            <a:r>
              <a:rPr lang="en-US" dirty="0" smtClean="0"/>
              <a:t> </a:t>
            </a:r>
            <a:r>
              <a:rPr lang="en-US" dirty="0" err="1" smtClean="0"/>
              <a:t>sıralama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3" descr="3u1arada.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7114" y="1308022"/>
            <a:ext cx="7208250" cy="2275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p4org.png"/>
          <p:cNvPicPr>
            <a:picLocks noChangeAspect="1"/>
          </p:cNvPicPr>
          <p:nvPr/>
        </p:nvPicPr>
        <p:blipFill>
          <a:blip r:embed="rId3">
            <a:extLst>
              <a:ext uri="{28A0092B-C50C-407E-A947-70E740481C1C}">
                <a14:useLocalDpi xmlns:a14="http://schemas.microsoft.com/office/drawing/2010/main" val="0"/>
              </a:ext>
            </a:extLst>
          </a:blip>
          <a:srcRect l="17638" r="15730"/>
          <a:stretch>
            <a:fillRect/>
          </a:stretch>
        </p:blipFill>
        <p:spPr bwMode="auto">
          <a:xfrm>
            <a:off x="607937" y="3583775"/>
            <a:ext cx="2358553" cy="265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p4rcm.png"/>
          <p:cNvPicPr>
            <a:picLocks noChangeAspect="1"/>
          </p:cNvPicPr>
          <p:nvPr/>
        </p:nvPicPr>
        <p:blipFill>
          <a:blip r:embed="rId4">
            <a:extLst>
              <a:ext uri="{28A0092B-C50C-407E-A947-70E740481C1C}">
                <a14:useLocalDpi xmlns:a14="http://schemas.microsoft.com/office/drawing/2010/main" val="0"/>
              </a:ext>
            </a:extLst>
          </a:blip>
          <a:srcRect l="15987" r="15422"/>
          <a:stretch>
            <a:fillRect/>
          </a:stretch>
        </p:blipFill>
        <p:spPr bwMode="auto">
          <a:xfrm>
            <a:off x="2966490" y="3583775"/>
            <a:ext cx="2427922" cy="265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p4amd.png"/>
          <p:cNvPicPr>
            <a:picLocks noChangeAspect="1"/>
          </p:cNvPicPr>
          <p:nvPr/>
        </p:nvPicPr>
        <p:blipFill>
          <a:blip r:embed="rId5">
            <a:extLst>
              <a:ext uri="{28A0092B-C50C-407E-A947-70E740481C1C}">
                <a14:useLocalDpi xmlns:a14="http://schemas.microsoft.com/office/drawing/2010/main" val="0"/>
              </a:ext>
            </a:extLst>
          </a:blip>
          <a:srcRect l="17944" r="15424"/>
          <a:stretch>
            <a:fillRect/>
          </a:stretch>
        </p:blipFill>
        <p:spPr bwMode="auto">
          <a:xfrm>
            <a:off x="5576810" y="3583776"/>
            <a:ext cx="2358554" cy="265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2"/>
          </p:nvPr>
        </p:nvSpPr>
        <p:spPr/>
        <p:txBody>
          <a:bodyPr/>
          <a:lstStyle/>
          <a:p>
            <a:fld id="{57AF16DE-A0D5-4438-950F-5B1E159C2C28}" type="slidenum">
              <a:rPr lang="en-US" smtClean="0"/>
              <a:t>28</a:t>
            </a:fld>
            <a:endParaRPr lang="en-US"/>
          </a:p>
        </p:txBody>
      </p:sp>
    </p:spTree>
    <p:extLst>
      <p:ext uri="{BB962C8B-B14F-4D97-AF65-F5344CB8AC3E}">
        <p14:creationId xmlns:p14="http://schemas.microsoft.com/office/powerpoint/2010/main" val="3778539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36444"/>
            <a:ext cx="6508377" cy="1143000"/>
          </a:xfrm>
        </p:spPr>
        <p:txBody>
          <a:bodyPr/>
          <a:lstStyle/>
          <a:p>
            <a:r>
              <a:rPr lang="en-US" dirty="0" err="1"/>
              <a:t>Komut</a:t>
            </a:r>
            <a:r>
              <a:rPr lang="en-US" dirty="0"/>
              <a:t> </a:t>
            </a:r>
            <a:r>
              <a:rPr lang="en-US" dirty="0" err="1"/>
              <a:t>seviyesinde</a:t>
            </a:r>
            <a:r>
              <a:rPr lang="en-US" dirty="0"/>
              <a:t> </a:t>
            </a:r>
            <a:r>
              <a:rPr lang="en-US" dirty="0" err="1"/>
              <a:t>koşutluk</a:t>
            </a:r>
            <a:endParaRPr lang="en-US" dirty="0"/>
          </a:p>
        </p:txBody>
      </p:sp>
      <p:pic>
        <p:nvPicPr>
          <p:cNvPr id="3" name="Picture 2"/>
          <p:cNvPicPr>
            <a:picLocks noChangeAspect="1"/>
          </p:cNvPicPr>
          <p:nvPr/>
        </p:nvPicPr>
        <p:blipFill>
          <a:blip r:embed="rId2"/>
          <a:stretch>
            <a:fillRect/>
          </a:stretch>
        </p:blipFill>
        <p:spPr>
          <a:xfrm>
            <a:off x="266700" y="2774637"/>
            <a:ext cx="8610600" cy="1689100"/>
          </a:xfrm>
          <a:prstGeom prst="rect">
            <a:avLst/>
          </a:prstGeo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29</a:t>
            </a:fld>
            <a:endParaRPr lang="en-US"/>
          </a:p>
        </p:txBody>
      </p:sp>
    </p:spTree>
    <p:extLst>
      <p:ext uri="{BB962C8B-B14F-4D97-AF65-F5344CB8AC3E}">
        <p14:creationId xmlns:p14="http://schemas.microsoft.com/office/powerpoint/2010/main" val="31157841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207" y="1485900"/>
            <a:ext cx="6508377" cy="1143000"/>
          </a:xfrm>
        </p:spPr>
        <p:txBody>
          <a:bodyPr/>
          <a:lstStyle/>
          <a:p>
            <a:pPr algn="ctr"/>
            <a:r>
              <a:rPr lang="en-US" dirty="0" smtClean="0"/>
              <a:t>1800ler</a:t>
            </a:r>
            <a:endParaRPr lang="en-US" dirty="0"/>
          </a:p>
        </p:txBody>
      </p:sp>
      <p:sp>
        <p:nvSpPr>
          <p:cNvPr id="4" name="Rectangle 3"/>
          <p:cNvSpPr/>
          <p:nvPr/>
        </p:nvSpPr>
        <p:spPr>
          <a:xfrm>
            <a:off x="276027" y="4536677"/>
            <a:ext cx="8679354" cy="1477328"/>
          </a:xfrm>
          <a:prstGeom prst="rect">
            <a:avLst/>
          </a:prstGeom>
        </p:spPr>
        <p:txBody>
          <a:bodyPr wrap="square">
            <a:spAutoFit/>
          </a:bodyPr>
          <a:lstStyle/>
          <a:p>
            <a:r>
              <a:rPr lang="en-US" dirty="0" smtClean="0">
                <a:solidFill>
                  <a:srgbClr val="000000"/>
                </a:solidFill>
              </a:rPr>
              <a:t>"Computer" </a:t>
            </a:r>
            <a:r>
              <a:rPr lang="en-US" dirty="0" err="1" smtClean="0">
                <a:solidFill>
                  <a:srgbClr val="000000"/>
                </a:solidFill>
              </a:rPr>
              <a:t>kelimesinin</a:t>
            </a:r>
            <a:r>
              <a:rPr lang="en-US" dirty="0" smtClean="0">
                <a:solidFill>
                  <a:srgbClr val="000000"/>
                </a:solidFill>
              </a:rPr>
              <a:t> ilk </a:t>
            </a:r>
            <a:r>
              <a:rPr lang="en-US" dirty="0" err="1" smtClean="0">
                <a:solidFill>
                  <a:srgbClr val="000000"/>
                </a:solidFill>
              </a:rPr>
              <a:t>defa</a:t>
            </a:r>
            <a:r>
              <a:rPr lang="en-US" dirty="0" smtClean="0">
                <a:solidFill>
                  <a:srgbClr val="000000"/>
                </a:solidFill>
              </a:rPr>
              <a:t> New York Times </a:t>
            </a:r>
            <a:r>
              <a:rPr lang="en-US" dirty="0" err="1" smtClean="0">
                <a:solidFill>
                  <a:srgbClr val="000000"/>
                </a:solidFill>
              </a:rPr>
              <a:t>gazetesinde</a:t>
            </a:r>
            <a:r>
              <a:rPr lang="en-US" dirty="0" smtClean="0">
                <a:solidFill>
                  <a:srgbClr val="000000"/>
                </a:solidFill>
              </a:rPr>
              <a:t> </a:t>
            </a:r>
            <a:r>
              <a:rPr lang="en-US" dirty="0" err="1" smtClean="0">
                <a:solidFill>
                  <a:srgbClr val="000000"/>
                </a:solidFill>
              </a:rPr>
              <a:t>gözüktüğü</a:t>
            </a:r>
            <a:r>
              <a:rPr lang="en-US" dirty="0" smtClean="0">
                <a:solidFill>
                  <a:srgbClr val="000000"/>
                </a:solidFill>
              </a:rPr>
              <a:t> </a:t>
            </a:r>
            <a:r>
              <a:rPr lang="en-US" dirty="0" err="1" smtClean="0">
                <a:solidFill>
                  <a:srgbClr val="000000"/>
                </a:solidFill>
              </a:rPr>
              <a:t>tarih</a:t>
            </a:r>
            <a:r>
              <a:rPr lang="en-US" dirty="0" smtClean="0">
                <a:solidFill>
                  <a:srgbClr val="000000"/>
                </a:solidFill>
              </a:rPr>
              <a:t>: May 2, 1892; US Civil Service Commission </a:t>
            </a:r>
            <a:r>
              <a:rPr lang="en-US" dirty="0" err="1" smtClean="0">
                <a:solidFill>
                  <a:srgbClr val="000000"/>
                </a:solidFill>
              </a:rPr>
              <a:t>tarafından</a:t>
            </a:r>
            <a:r>
              <a:rPr lang="en-US" dirty="0" smtClean="0">
                <a:solidFill>
                  <a:srgbClr val="000000"/>
                </a:solidFill>
              </a:rPr>
              <a:t> </a:t>
            </a:r>
            <a:r>
              <a:rPr lang="en-US" dirty="0" err="1" smtClean="0">
                <a:solidFill>
                  <a:srgbClr val="000000"/>
                </a:solidFill>
              </a:rPr>
              <a:t>verilen</a:t>
            </a:r>
            <a:r>
              <a:rPr lang="en-US" dirty="0" smtClean="0">
                <a:solidFill>
                  <a:srgbClr val="000000"/>
                </a:solidFill>
              </a:rPr>
              <a:t> </a:t>
            </a:r>
            <a:r>
              <a:rPr lang="en-US" dirty="0" err="1" smtClean="0">
                <a:solidFill>
                  <a:srgbClr val="000000"/>
                </a:solidFill>
              </a:rPr>
              <a:t>bir</a:t>
            </a:r>
            <a:r>
              <a:rPr lang="en-US" dirty="0" smtClean="0">
                <a:solidFill>
                  <a:srgbClr val="000000"/>
                </a:solidFill>
              </a:rPr>
              <a:t> </a:t>
            </a:r>
            <a:r>
              <a:rPr lang="en-US" dirty="0" err="1" smtClean="0">
                <a:solidFill>
                  <a:srgbClr val="000000"/>
                </a:solidFill>
              </a:rPr>
              <a:t>ilan</a:t>
            </a:r>
            <a:r>
              <a:rPr lang="en-US" dirty="0" smtClean="0">
                <a:solidFill>
                  <a:srgbClr val="000000"/>
                </a:solidFill>
              </a:rPr>
              <a:t>:</a:t>
            </a:r>
          </a:p>
          <a:p>
            <a:endParaRPr lang="en-US" dirty="0">
              <a:solidFill>
                <a:srgbClr val="000000"/>
              </a:solidFill>
            </a:endParaRPr>
          </a:p>
          <a:p>
            <a:r>
              <a:rPr lang="en-US" dirty="0">
                <a:solidFill>
                  <a:srgbClr val="000000"/>
                </a:solidFill>
              </a:rPr>
              <a:t>"A Computer Wanted. [...] The examination will include the subjects of algebra, geometry, trigonometry, and astronomy."</a:t>
            </a:r>
          </a:p>
        </p:txBody>
      </p:sp>
      <p:pic>
        <p:nvPicPr>
          <p:cNvPr id="5" name="Picture 4"/>
          <p:cNvPicPr>
            <a:picLocks noChangeAspect="1"/>
          </p:cNvPicPr>
          <p:nvPr/>
        </p:nvPicPr>
        <p:blipFill>
          <a:blip r:embed="rId3"/>
          <a:stretch>
            <a:fillRect/>
          </a:stretch>
        </p:blipFill>
        <p:spPr>
          <a:xfrm>
            <a:off x="4049836" y="200189"/>
            <a:ext cx="4905545" cy="3835244"/>
          </a:xfrm>
          <a:prstGeom prst="rect">
            <a:avLst/>
          </a:prstGeom>
        </p:spPr>
      </p:pic>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3</a:t>
            </a:fld>
            <a:endParaRPr lang="en-US"/>
          </a:p>
        </p:txBody>
      </p:sp>
    </p:spTree>
    <p:extLst>
      <p:ext uri="{BB962C8B-B14F-4D97-AF65-F5344CB8AC3E}">
        <p14:creationId xmlns:p14="http://schemas.microsoft.com/office/powerpoint/2010/main" val="2418632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199" y="304800"/>
            <a:ext cx="6508377" cy="1143000"/>
          </a:xfrm>
        </p:spPr>
        <p:txBody>
          <a:bodyPr/>
          <a:lstStyle/>
          <a:p>
            <a:pPr eaLnBrk="1" hangingPunct="1">
              <a:defRPr/>
            </a:pPr>
            <a:r>
              <a:rPr lang="en-US" dirty="0" err="1" smtClean="0">
                <a:cs typeface="+mj-cs"/>
              </a:rPr>
              <a:t>Komutlar</a:t>
            </a:r>
            <a:r>
              <a:rPr lang="en-US" dirty="0" smtClean="0">
                <a:cs typeface="+mj-cs"/>
              </a:rPr>
              <a:t>: </a:t>
            </a:r>
            <a:r>
              <a:rPr lang="en-US" dirty="0" err="1" smtClean="0">
                <a:cs typeface="+mj-cs"/>
              </a:rPr>
              <a:t>Düzenleme</a:t>
            </a:r>
            <a:r>
              <a:rPr lang="en-US" dirty="0" smtClean="0">
                <a:cs typeface="+mj-cs"/>
              </a:rPr>
              <a:t>, </a:t>
            </a:r>
            <a:r>
              <a:rPr lang="en-US" dirty="0" err="1"/>
              <a:t>y</a:t>
            </a:r>
            <a:r>
              <a:rPr lang="en-US" dirty="0" err="1" smtClean="0">
                <a:cs typeface="+mj-cs"/>
              </a:rPr>
              <a:t>eniden</a:t>
            </a:r>
            <a:r>
              <a:rPr lang="en-US" dirty="0" smtClean="0">
                <a:cs typeface="+mj-cs"/>
              </a:rPr>
              <a:t> </a:t>
            </a:r>
            <a:r>
              <a:rPr lang="en-US" dirty="0" err="1" smtClean="0">
                <a:cs typeface="+mj-cs"/>
              </a:rPr>
              <a:t>sıralama</a:t>
            </a:r>
            <a:r>
              <a:rPr lang="en-US" dirty="0" smtClean="0">
                <a:cs typeface="+mj-cs"/>
              </a:rPr>
              <a:t> vb.</a:t>
            </a:r>
            <a:r>
              <a:rPr lang="is-IS" dirty="0" smtClean="0">
                <a:cs typeface="+mj-cs"/>
              </a:rPr>
              <a:t> </a:t>
            </a:r>
            <a:endParaRPr lang="en-US" dirty="0" smtClean="0">
              <a:cs typeface="+mj-cs"/>
            </a:endParaRPr>
          </a:p>
        </p:txBody>
      </p:sp>
      <p:sp>
        <p:nvSpPr>
          <p:cNvPr id="8195" name="Rectangle 3"/>
          <p:cNvSpPr>
            <a:spLocks noGrp="1" noChangeArrowheads="1"/>
          </p:cNvSpPr>
          <p:nvPr>
            <p:ph type="body" idx="1"/>
          </p:nvPr>
        </p:nvSpPr>
        <p:spPr>
          <a:xfrm>
            <a:off x="457200" y="1447800"/>
            <a:ext cx="8229600" cy="4525963"/>
          </a:xfrm>
        </p:spPr>
        <p:txBody>
          <a:bodyPr/>
          <a:lstStyle/>
          <a:p>
            <a:pPr eaLnBrk="1" hangingPunct="1">
              <a:defRPr/>
            </a:pPr>
            <a:endParaRPr lang="en-US" dirty="0" smtClean="0"/>
          </a:p>
          <a:p>
            <a:pPr eaLnBrk="1" hangingPunct="1">
              <a:defRPr/>
            </a:pPr>
            <a:r>
              <a:rPr lang="en-US" dirty="0" smtClean="0"/>
              <a:t>Her </a:t>
            </a:r>
            <a:r>
              <a:rPr lang="en-US" dirty="0" err="1" smtClean="0"/>
              <a:t>zaman</a:t>
            </a:r>
            <a:r>
              <a:rPr lang="en-US" dirty="0" smtClean="0"/>
              <a:t> </a:t>
            </a:r>
            <a:r>
              <a:rPr lang="en-US" dirty="0" err="1" smtClean="0"/>
              <a:t>kodladığınız</a:t>
            </a:r>
            <a:r>
              <a:rPr lang="en-US" dirty="0" smtClean="0"/>
              <a:t> </a:t>
            </a:r>
            <a:r>
              <a:rPr lang="en-US" dirty="0" err="1" smtClean="0"/>
              <a:t>gibi</a:t>
            </a:r>
            <a:r>
              <a:rPr lang="en-US" dirty="0" smtClean="0"/>
              <a:t> </a:t>
            </a:r>
            <a:r>
              <a:rPr lang="en-US" dirty="0" err="1" smtClean="0"/>
              <a:t>çalışmıyor</a:t>
            </a:r>
            <a:endParaRPr lang="en-US" dirty="0" smtClean="0"/>
          </a:p>
          <a:p>
            <a:pPr eaLnBrk="1" hangingPunct="1">
              <a:defRPr/>
            </a:pPr>
            <a:endParaRPr lang="en-US" dirty="0" smtClean="0"/>
          </a:p>
        </p:txBody>
      </p:sp>
      <p:pic>
        <p:nvPicPr>
          <p:cNvPr id="20484" name="Picture 3"/>
          <p:cNvPicPr>
            <a:picLocks noChangeAspect="1"/>
          </p:cNvPicPr>
          <p:nvPr/>
        </p:nvPicPr>
        <p:blipFill>
          <a:blip r:embed="rId3">
            <a:extLst>
              <a:ext uri="{28A0092B-C50C-407E-A947-70E740481C1C}">
                <a14:useLocalDpi xmlns:a14="http://schemas.microsoft.com/office/drawing/2010/main" val="0"/>
              </a:ext>
            </a:extLst>
          </a:blip>
          <a:srcRect l="7997" t="12009" r="10001" b="30650"/>
          <a:stretch>
            <a:fillRect/>
          </a:stretch>
        </p:blipFill>
        <p:spPr bwMode="auto">
          <a:xfrm>
            <a:off x="1354362" y="2391088"/>
            <a:ext cx="645795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216101" y="5975831"/>
            <a:ext cx="1250462" cy="369332"/>
          </a:xfrm>
          <a:prstGeom prst="rect">
            <a:avLst/>
          </a:prstGeom>
          <a:noFill/>
        </p:spPr>
        <p:txBody>
          <a:bodyPr wrap="none" rtlCol="0">
            <a:spAutoFit/>
          </a:bodyPr>
          <a:lstStyle/>
          <a:p>
            <a:r>
              <a:rPr lang="en-US" dirty="0" smtClean="0"/>
              <a:t>Pipelining</a:t>
            </a:r>
            <a:endParaRPr lang="en-US" dirty="0"/>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30</a:t>
            </a:fld>
            <a:endParaRPr lang="en-US"/>
          </a:p>
        </p:txBody>
      </p:sp>
    </p:spTree>
    <p:extLst>
      <p:ext uri="{BB962C8B-B14F-4D97-AF65-F5344CB8AC3E}">
        <p14:creationId xmlns:p14="http://schemas.microsoft.com/office/powerpoint/2010/main" val="161283436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199" y="304800"/>
            <a:ext cx="6508377" cy="1143000"/>
          </a:xfrm>
        </p:spPr>
        <p:txBody>
          <a:bodyPr/>
          <a:lstStyle/>
          <a:p>
            <a:pPr>
              <a:defRPr/>
            </a:pPr>
            <a:r>
              <a:rPr lang="en-US" dirty="0" err="1"/>
              <a:t>Komutlar</a:t>
            </a:r>
            <a:r>
              <a:rPr lang="en-US" dirty="0"/>
              <a:t>: </a:t>
            </a:r>
            <a:r>
              <a:rPr lang="en-US" dirty="0" err="1"/>
              <a:t>Düzenleme</a:t>
            </a:r>
            <a:r>
              <a:rPr lang="en-US" dirty="0"/>
              <a:t>, </a:t>
            </a:r>
            <a:r>
              <a:rPr lang="en-US" dirty="0" err="1"/>
              <a:t>yeniden</a:t>
            </a:r>
            <a:r>
              <a:rPr lang="en-US" dirty="0"/>
              <a:t> </a:t>
            </a:r>
            <a:r>
              <a:rPr lang="en-US" dirty="0" err="1"/>
              <a:t>sıralama</a:t>
            </a:r>
            <a:r>
              <a:rPr lang="en-US" dirty="0"/>
              <a:t> vb.</a:t>
            </a:r>
            <a:r>
              <a:rPr lang="is-IS" dirty="0"/>
              <a:t> </a:t>
            </a:r>
            <a:endParaRPr lang="en-US" dirty="0" smtClean="0">
              <a:cs typeface="+mj-cs"/>
            </a:endParaRPr>
          </a:p>
        </p:txBody>
      </p:sp>
      <p:sp>
        <p:nvSpPr>
          <p:cNvPr id="8195" name="Rectangle 3"/>
          <p:cNvSpPr>
            <a:spLocks noGrp="1" noChangeArrowheads="1"/>
          </p:cNvSpPr>
          <p:nvPr>
            <p:ph type="body" idx="1"/>
          </p:nvPr>
        </p:nvSpPr>
        <p:spPr>
          <a:xfrm>
            <a:off x="457200" y="1447800"/>
            <a:ext cx="8229600" cy="4525963"/>
          </a:xfrm>
        </p:spPr>
        <p:txBody>
          <a:bodyPr/>
          <a:lstStyle/>
          <a:p>
            <a:pPr eaLnBrk="1" hangingPunct="1">
              <a:defRPr/>
            </a:pPr>
            <a:endParaRPr lang="en-US" dirty="0" smtClean="0"/>
          </a:p>
          <a:p>
            <a:pPr eaLnBrk="1" hangingPunct="1">
              <a:defRPr/>
            </a:pPr>
            <a:r>
              <a:rPr lang="tr-TR" dirty="0" smtClean="0"/>
              <a:t>Ne çalıştırmak istediğimizi bilmiyorsak</a:t>
            </a:r>
            <a:endParaRPr lang="en-US" dirty="0" smtClean="0"/>
          </a:p>
          <a:p>
            <a:pPr eaLnBrk="1" hangingPunct="1">
              <a:defRPr/>
            </a:pPr>
            <a:endParaRPr lang="en-US" dirty="0" smtClean="0"/>
          </a:p>
        </p:txBody>
      </p:sp>
      <p:pic>
        <p:nvPicPr>
          <p:cNvPr id="2" name="Picture 1"/>
          <p:cNvPicPr>
            <a:picLocks noChangeAspect="1"/>
          </p:cNvPicPr>
          <p:nvPr/>
        </p:nvPicPr>
        <p:blipFill>
          <a:blip r:embed="rId3"/>
          <a:stretch>
            <a:fillRect/>
          </a:stretch>
        </p:blipFill>
        <p:spPr>
          <a:xfrm>
            <a:off x="2561001" y="2523681"/>
            <a:ext cx="3810000" cy="3670300"/>
          </a:xfrm>
          <a:prstGeom prst="rect">
            <a:avLst/>
          </a:prstGeom>
        </p:spPr>
      </p:pic>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31</a:t>
            </a:fld>
            <a:endParaRPr lang="en-US"/>
          </a:p>
        </p:txBody>
      </p:sp>
    </p:spTree>
    <p:extLst>
      <p:ext uri="{BB962C8B-B14F-4D97-AF65-F5344CB8AC3E}">
        <p14:creationId xmlns:p14="http://schemas.microsoft.com/office/powerpoint/2010/main" val="360931861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ChangeArrowheads="1"/>
          </p:cNvSpPr>
          <p:nvPr>
            <p:ph type="body" idx="1"/>
          </p:nvPr>
        </p:nvSpPr>
        <p:spPr>
          <a:xfrm>
            <a:off x="457200" y="1447800"/>
            <a:ext cx="8229600" cy="4525963"/>
          </a:xfrm>
        </p:spPr>
        <p:txBody>
          <a:bodyPr/>
          <a:lstStyle/>
          <a:p>
            <a:pPr eaLnBrk="1" hangingPunct="1">
              <a:defRPr/>
            </a:pPr>
            <a:endParaRPr lang="en-US" dirty="0" smtClean="0"/>
          </a:p>
          <a:p>
            <a:pPr marL="0" indent="0" eaLnBrk="1" hangingPunct="1">
              <a:buNone/>
              <a:defRPr/>
            </a:pPr>
            <a:endParaRPr lang="en-US" dirty="0" smtClean="0"/>
          </a:p>
        </p:txBody>
      </p:sp>
      <p:pic>
        <p:nvPicPr>
          <p:cNvPr id="6" name="Picture 5"/>
          <p:cNvPicPr>
            <a:picLocks noChangeAspect="1"/>
          </p:cNvPicPr>
          <p:nvPr/>
        </p:nvPicPr>
        <p:blipFill>
          <a:blip r:embed="rId2"/>
          <a:stretch>
            <a:fillRect/>
          </a:stretch>
        </p:blipFill>
        <p:spPr>
          <a:xfrm>
            <a:off x="2580689" y="2633072"/>
            <a:ext cx="3951279" cy="2878789"/>
          </a:xfrm>
          <a:prstGeom prst="rect">
            <a:avLst/>
          </a:prstGeom>
        </p:spPr>
      </p:pic>
      <p:sp>
        <p:nvSpPr>
          <p:cNvPr id="7" name="TextBox 6"/>
          <p:cNvSpPr txBox="1"/>
          <p:nvPr/>
        </p:nvSpPr>
        <p:spPr>
          <a:xfrm>
            <a:off x="4006880" y="5650597"/>
            <a:ext cx="2525088" cy="369332"/>
          </a:xfrm>
          <a:prstGeom prst="rect">
            <a:avLst/>
          </a:prstGeom>
          <a:noFill/>
        </p:spPr>
        <p:txBody>
          <a:bodyPr wrap="square" rtlCol="0">
            <a:spAutoFit/>
          </a:bodyPr>
          <a:lstStyle/>
          <a:p>
            <a:r>
              <a:rPr lang="en-US" dirty="0" smtClean="0"/>
              <a:t>Dal </a:t>
            </a:r>
            <a:r>
              <a:rPr lang="en-US" dirty="0" err="1" smtClean="0"/>
              <a:t>tahmincisi</a:t>
            </a:r>
            <a:endParaRPr lang="en-US" dirty="0"/>
          </a:p>
        </p:txBody>
      </p:sp>
      <p:sp>
        <p:nvSpPr>
          <p:cNvPr id="10" name="Rectangle 2"/>
          <p:cNvSpPr txBox="1">
            <a:spLocks noChangeArrowheads="1"/>
          </p:cNvSpPr>
          <p:nvPr/>
        </p:nvSpPr>
        <p:spPr>
          <a:xfrm>
            <a:off x="457199" y="304800"/>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pPr>
              <a:defRPr/>
            </a:pPr>
            <a:r>
              <a:rPr lang="en-US" dirty="0" err="1" smtClean="0"/>
              <a:t>Komutlar</a:t>
            </a:r>
            <a:r>
              <a:rPr lang="en-US" dirty="0" smtClean="0"/>
              <a:t>: </a:t>
            </a:r>
            <a:r>
              <a:rPr lang="en-US" dirty="0" err="1" smtClean="0"/>
              <a:t>Düzenleme</a:t>
            </a:r>
            <a:r>
              <a:rPr lang="en-US" dirty="0" smtClean="0"/>
              <a:t>, </a:t>
            </a:r>
            <a:r>
              <a:rPr lang="en-US" dirty="0" err="1" smtClean="0"/>
              <a:t>yeniden</a:t>
            </a:r>
            <a:r>
              <a:rPr lang="en-US" dirty="0" smtClean="0"/>
              <a:t> </a:t>
            </a:r>
            <a:r>
              <a:rPr lang="en-US" dirty="0" err="1" smtClean="0"/>
              <a:t>sıralama</a:t>
            </a:r>
            <a:r>
              <a:rPr lang="en-US" dirty="0" smtClean="0"/>
              <a:t> vb.</a:t>
            </a:r>
            <a:r>
              <a:rPr lang="is-IS" dirty="0" smtClean="0"/>
              <a:t> </a:t>
            </a:r>
            <a:endParaRPr lang="en-US" dirty="0" smtClean="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32</a:t>
            </a:fld>
            <a:endParaRPr lang="en-US"/>
          </a:p>
        </p:txBody>
      </p:sp>
    </p:spTree>
    <p:extLst>
      <p:ext uri="{BB962C8B-B14F-4D97-AF65-F5344CB8AC3E}">
        <p14:creationId xmlns:p14="http://schemas.microsoft.com/office/powerpoint/2010/main" val="114558606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199" y="304800"/>
            <a:ext cx="6508377" cy="1143000"/>
          </a:xfrm>
        </p:spPr>
        <p:txBody>
          <a:bodyPr/>
          <a:lstStyle/>
          <a:p>
            <a:pPr>
              <a:defRPr/>
            </a:pPr>
            <a:r>
              <a:rPr lang="en-US" dirty="0" err="1"/>
              <a:t>Komutlar</a:t>
            </a:r>
            <a:r>
              <a:rPr lang="en-US" dirty="0"/>
              <a:t>: </a:t>
            </a:r>
            <a:r>
              <a:rPr lang="en-US" dirty="0" err="1"/>
              <a:t>Düzenleme</a:t>
            </a:r>
            <a:r>
              <a:rPr lang="en-US" dirty="0"/>
              <a:t>, </a:t>
            </a:r>
            <a:r>
              <a:rPr lang="en-US" dirty="0" err="1"/>
              <a:t>yeniden</a:t>
            </a:r>
            <a:r>
              <a:rPr lang="en-US" dirty="0"/>
              <a:t> </a:t>
            </a:r>
            <a:r>
              <a:rPr lang="en-US" dirty="0" err="1"/>
              <a:t>sıralama</a:t>
            </a:r>
            <a:r>
              <a:rPr lang="en-US" dirty="0"/>
              <a:t> vb.</a:t>
            </a:r>
            <a:r>
              <a:rPr lang="is-IS" dirty="0"/>
              <a:t> </a:t>
            </a:r>
            <a:endParaRPr lang="en-US" dirty="0" smtClean="0">
              <a:cs typeface="+mj-cs"/>
            </a:endParaRPr>
          </a:p>
        </p:txBody>
      </p:sp>
      <p:pic>
        <p:nvPicPr>
          <p:cNvPr id="3" name="Picture 2"/>
          <p:cNvPicPr>
            <a:picLocks noChangeAspect="1"/>
          </p:cNvPicPr>
          <p:nvPr/>
        </p:nvPicPr>
        <p:blipFill>
          <a:blip r:embed="rId3"/>
          <a:stretch>
            <a:fillRect/>
          </a:stretch>
        </p:blipFill>
        <p:spPr>
          <a:xfrm>
            <a:off x="1981045" y="2357954"/>
            <a:ext cx="5351747" cy="3266021"/>
          </a:xfrm>
          <a:prstGeom prst="rect">
            <a:avLst/>
          </a:prstGeom>
        </p:spPr>
      </p:pic>
      <p:pic>
        <p:nvPicPr>
          <p:cNvPr id="4" name="Picture 3"/>
          <p:cNvPicPr>
            <a:picLocks noChangeAspect="1"/>
          </p:cNvPicPr>
          <p:nvPr/>
        </p:nvPicPr>
        <p:blipFill>
          <a:blip r:embed="rId4"/>
          <a:stretch>
            <a:fillRect/>
          </a:stretch>
        </p:blipFill>
        <p:spPr>
          <a:xfrm>
            <a:off x="1981045" y="3301705"/>
            <a:ext cx="4893808" cy="444500"/>
          </a:xfrm>
          <a:prstGeom prst="rect">
            <a:avLst/>
          </a:prstGeom>
        </p:spPr>
      </p:pic>
      <p:sp>
        <p:nvSpPr>
          <p:cNvPr id="5" name="TextBox 4"/>
          <p:cNvSpPr txBox="1"/>
          <p:nvPr/>
        </p:nvSpPr>
        <p:spPr>
          <a:xfrm>
            <a:off x="2338129" y="5654210"/>
            <a:ext cx="3623934" cy="369332"/>
          </a:xfrm>
          <a:prstGeom prst="rect">
            <a:avLst/>
          </a:prstGeom>
          <a:noFill/>
        </p:spPr>
        <p:txBody>
          <a:bodyPr wrap="none" rtlCol="0">
            <a:spAutoFit/>
          </a:bodyPr>
          <a:lstStyle/>
          <a:p>
            <a:r>
              <a:rPr lang="en-US" b="1" dirty="0" smtClean="0"/>
              <a:t>13.2 </a:t>
            </a:r>
            <a:r>
              <a:rPr lang="en-US" b="1" dirty="0" err="1" smtClean="0"/>
              <a:t>saniye</a:t>
            </a:r>
            <a:r>
              <a:rPr lang="en-US" b="1" dirty="0" smtClean="0"/>
              <a:t>, 1.5 B </a:t>
            </a:r>
            <a:r>
              <a:rPr lang="en-US" b="1" dirty="0" err="1" smtClean="0"/>
              <a:t>yanlış</a:t>
            </a:r>
            <a:r>
              <a:rPr lang="en-US" b="1" dirty="0"/>
              <a:t> </a:t>
            </a:r>
            <a:r>
              <a:rPr lang="en-US" b="1" dirty="0" err="1" smtClean="0"/>
              <a:t>tahmin</a:t>
            </a:r>
            <a:endParaRPr lang="en-US" b="1" dirty="0"/>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33</a:t>
            </a:fld>
            <a:endParaRPr lang="en-US"/>
          </a:p>
        </p:txBody>
      </p:sp>
    </p:spTree>
    <p:extLst>
      <p:ext uri="{BB962C8B-B14F-4D97-AF65-F5344CB8AC3E}">
        <p14:creationId xmlns:p14="http://schemas.microsoft.com/office/powerpoint/2010/main" val="29472501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199" y="304800"/>
            <a:ext cx="6508377" cy="1143000"/>
          </a:xfrm>
        </p:spPr>
        <p:txBody>
          <a:bodyPr/>
          <a:lstStyle/>
          <a:p>
            <a:pPr>
              <a:defRPr/>
            </a:pPr>
            <a:r>
              <a:rPr lang="en-US" dirty="0" err="1"/>
              <a:t>Komutlar</a:t>
            </a:r>
            <a:r>
              <a:rPr lang="en-US" dirty="0"/>
              <a:t>: </a:t>
            </a:r>
            <a:r>
              <a:rPr lang="en-US" dirty="0" err="1"/>
              <a:t>Düzenleme</a:t>
            </a:r>
            <a:r>
              <a:rPr lang="en-US" dirty="0"/>
              <a:t>, </a:t>
            </a:r>
            <a:r>
              <a:rPr lang="en-US" dirty="0" err="1"/>
              <a:t>yeniden</a:t>
            </a:r>
            <a:r>
              <a:rPr lang="en-US" dirty="0"/>
              <a:t> </a:t>
            </a:r>
            <a:r>
              <a:rPr lang="en-US" dirty="0" err="1"/>
              <a:t>sıralama</a:t>
            </a:r>
            <a:r>
              <a:rPr lang="en-US" dirty="0"/>
              <a:t> vb.</a:t>
            </a:r>
            <a:r>
              <a:rPr lang="is-IS" dirty="0"/>
              <a:t> </a:t>
            </a:r>
            <a:endParaRPr lang="en-US" dirty="0" smtClean="0">
              <a:cs typeface="+mj-cs"/>
            </a:endParaRPr>
          </a:p>
        </p:txBody>
      </p:sp>
      <p:pic>
        <p:nvPicPr>
          <p:cNvPr id="3" name="Picture 2"/>
          <p:cNvPicPr>
            <a:picLocks noChangeAspect="1"/>
          </p:cNvPicPr>
          <p:nvPr/>
        </p:nvPicPr>
        <p:blipFill>
          <a:blip r:embed="rId3"/>
          <a:stretch>
            <a:fillRect/>
          </a:stretch>
        </p:blipFill>
        <p:spPr>
          <a:xfrm>
            <a:off x="1981045" y="2357954"/>
            <a:ext cx="5351747" cy="3266021"/>
          </a:xfrm>
          <a:prstGeom prst="rect">
            <a:avLst/>
          </a:prstGeom>
        </p:spPr>
      </p:pic>
      <p:sp>
        <p:nvSpPr>
          <p:cNvPr id="5" name="TextBox 4"/>
          <p:cNvSpPr txBox="1"/>
          <p:nvPr/>
        </p:nvSpPr>
        <p:spPr>
          <a:xfrm>
            <a:off x="2338129" y="5654210"/>
            <a:ext cx="3568593" cy="369332"/>
          </a:xfrm>
          <a:prstGeom prst="rect">
            <a:avLst/>
          </a:prstGeom>
          <a:noFill/>
        </p:spPr>
        <p:txBody>
          <a:bodyPr wrap="none" rtlCol="0">
            <a:spAutoFit/>
          </a:bodyPr>
          <a:lstStyle/>
          <a:p>
            <a:r>
              <a:rPr lang="en-US" b="1" dirty="0" smtClean="0"/>
              <a:t>2.1 </a:t>
            </a:r>
            <a:r>
              <a:rPr lang="en-US" b="1" dirty="0" err="1" smtClean="0"/>
              <a:t>saniye</a:t>
            </a:r>
            <a:r>
              <a:rPr lang="en-US" b="1" dirty="0" smtClean="0"/>
              <a:t>, 364 K </a:t>
            </a:r>
            <a:r>
              <a:rPr lang="en-US" b="1" dirty="0" err="1" smtClean="0"/>
              <a:t>yanlış</a:t>
            </a:r>
            <a:r>
              <a:rPr lang="en-US" b="1" dirty="0" smtClean="0"/>
              <a:t> </a:t>
            </a:r>
            <a:r>
              <a:rPr lang="en-US" b="1" dirty="0" err="1" smtClean="0"/>
              <a:t>tahmin</a:t>
            </a:r>
            <a:endParaRPr lang="en-US" b="1" dirty="0"/>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34</a:t>
            </a:fld>
            <a:endParaRPr lang="en-US"/>
          </a:p>
        </p:txBody>
      </p:sp>
    </p:spTree>
    <p:extLst>
      <p:ext uri="{BB962C8B-B14F-4D97-AF65-F5344CB8AC3E}">
        <p14:creationId xmlns:p14="http://schemas.microsoft.com/office/powerpoint/2010/main" val="324877198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23079"/>
            <a:ext cx="6508377" cy="678543"/>
          </a:xfrm>
        </p:spPr>
        <p:txBody>
          <a:bodyPr/>
          <a:lstStyle/>
          <a:p>
            <a:r>
              <a:rPr lang="en-US" dirty="0" err="1" smtClean="0"/>
              <a:t>Komut</a:t>
            </a:r>
            <a:r>
              <a:rPr lang="en-US" dirty="0" smtClean="0"/>
              <a:t> </a:t>
            </a:r>
            <a:r>
              <a:rPr lang="en-US" dirty="0" err="1" smtClean="0"/>
              <a:t>seviyesinde</a:t>
            </a:r>
            <a:r>
              <a:rPr lang="en-US" dirty="0" smtClean="0"/>
              <a:t> </a:t>
            </a:r>
            <a:r>
              <a:rPr lang="en-US" dirty="0" err="1" smtClean="0"/>
              <a:t>koşutluk</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35</a:t>
            </a:fld>
            <a:endParaRPr lang="en-US"/>
          </a:p>
        </p:txBody>
      </p:sp>
      <p:pic>
        <p:nvPicPr>
          <p:cNvPr id="3" name="Picture 2"/>
          <p:cNvPicPr>
            <a:picLocks noChangeAspect="1"/>
          </p:cNvPicPr>
          <p:nvPr/>
        </p:nvPicPr>
        <p:blipFill>
          <a:blip r:embed="rId2"/>
          <a:stretch>
            <a:fillRect/>
          </a:stretch>
        </p:blipFill>
        <p:spPr>
          <a:xfrm>
            <a:off x="679824" y="2382168"/>
            <a:ext cx="8083176" cy="3163416"/>
          </a:xfrm>
          <a:prstGeom prst="rect">
            <a:avLst/>
          </a:prstGeom>
        </p:spPr>
      </p:pic>
    </p:spTree>
    <p:extLst>
      <p:ext uri="{BB962C8B-B14F-4D97-AF65-F5344CB8AC3E}">
        <p14:creationId xmlns:p14="http://schemas.microsoft.com/office/powerpoint/2010/main" val="24078217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23079"/>
            <a:ext cx="6508377" cy="678543"/>
          </a:xfrm>
        </p:spPr>
        <p:txBody>
          <a:bodyPr/>
          <a:lstStyle/>
          <a:p>
            <a:r>
              <a:rPr lang="en-US" dirty="0" err="1" smtClean="0"/>
              <a:t>Komut</a:t>
            </a:r>
            <a:r>
              <a:rPr lang="en-US" dirty="0" smtClean="0"/>
              <a:t> </a:t>
            </a:r>
            <a:r>
              <a:rPr lang="en-US" dirty="0" err="1" smtClean="0"/>
              <a:t>seviyesinde</a:t>
            </a:r>
            <a:r>
              <a:rPr lang="en-US" dirty="0" smtClean="0"/>
              <a:t> </a:t>
            </a:r>
            <a:r>
              <a:rPr lang="en-US" dirty="0" err="1" smtClean="0"/>
              <a:t>koşutluk</a:t>
            </a:r>
            <a:r>
              <a:rPr lang="en-US" dirty="0" smtClean="0"/>
              <a:t>: </a:t>
            </a:r>
            <a:r>
              <a:rPr lang="en-US" dirty="0" err="1" smtClean="0"/>
              <a:t>matris-vektör</a:t>
            </a:r>
            <a:r>
              <a:rPr lang="en-US" dirty="0" smtClean="0"/>
              <a:t> </a:t>
            </a:r>
            <a:r>
              <a:rPr lang="en-US" dirty="0" err="1" smtClean="0"/>
              <a:t>çarpımı</a:t>
            </a:r>
            <a:r>
              <a:rPr lang="en-US" dirty="0" smtClean="0"/>
              <a:t> </a:t>
            </a:r>
            <a:r>
              <a:rPr lang="en-US" dirty="0" err="1" smtClean="0"/>
              <a:t>örneği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36</a:t>
            </a:fld>
            <a:endParaRPr lang="en-US"/>
          </a:p>
        </p:txBody>
      </p:sp>
      <p:sp>
        <p:nvSpPr>
          <p:cNvPr id="5" name="TextBox 4"/>
          <p:cNvSpPr txBox="1"/>
          <p:nvPr/>
        </p:nvSpPr>
        <p:spPr>
          <a:xfrm>
            <a:off x="3048000" y="3122706"/>
            <a:ext cx="3290384" cy="461665"/>
          </a:xfrm>
          <a:prstGeom prst="rect">
            <a:avLst/>
          </a:prstGeom>
          <a:noFill/>
        </p:spPr>
        <p:txBody>
          <a:bodyPr wrap="none" rtlCol="0">
            <a:spAutoFit/>
          </a:bodyPr>
          <a:lstStyle/>
          <a:p>
            <a:r>
              <a:rPr lang="en-US" sz="2400" dirty="0" err="1" smtClean="0"/>
              <a:t>Matris-vektör</a:t>
            </a:r>
            <a:r>
              <a:rPr lang="en-US" sz="2400" dirty="0" smtClean="0"/>
              <a:t> </a:t>
            </a:r>
            <a:r>
              <a:rPr lang="en-US" sz="2400" dirty="0" err="1" smtClean="0"/>
              <a:t>çarpımı</a:t>
            </a:r>
            <a:endParaRPr lang="en-US" sz="2400" dirty="0"/>
          </a:p>
        </p:txBody>
      </p:sp>
    </p:spTree>
    <p:extLst>
      <p:ext uri="{BB962C8B-B14F-4D97-AF65-F5344CB8AC3E}">
        <p14:creationId xmlns:p14="http://schemas.microsoft.com/office/powerpoint/2010/main" val="151816037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12019"/>
            <a:ext cx="6508377" cy="1143000"/>
          </a:xfrm>
        </p:spPr>
        <p:txBody>
          <a:bodyPr/>
          <a:lstStyle/>
          <a:p>
            <a:r>
              <a:rPr lang="en-US" dirty="0" err="1" smtClean="0"/>
              <a:t>Hafıza</a:t>
            </a:r>
            <a:r>
              <a:rPr lang="en-US" dirty="0" smtClean="0"/>
              <a:t> </a:t>
            </a:r>
            <a:r>
              <a:rPr lang="en-US" dirty="0" err="1" smtClean="0"/>
              <a:t>duvarını</a:t>
            </a:r>
            <a:r>
              <a:rPr lang="en-US" dirty="0" smtClean="0"/>
              <a:t> </a:t>
            </a:r>
            <a:r>
              <a:rPr lang="en-US" dirty="0" err="1" smtClean="0"/>
              <a:t>aşmak</a:t>
            </a:r>
            <a:endParaRPr lang="en-US" dirty="0"/>
          </a:p>
        </p:txBody>
      </p:sp>
      <p:sp>
        <p:nvSpPr>
          <p:cNvPr id="3" name="Content Placeholder 2"/>
          <p:cNvSpPr>
            <a:spLocks noGrp="1"/>
          </p:cNvSpPr>
          <p:nvPr>
            <p:ph idx="1"/>
          </p:nvPr>
        </p:nvSpPr>
        <p:spPr/>
        <p:txBody>
          <a:bodyPr/>
          <a:lstStyle/>
          <a:p>
            <a:r>
              <a:rPr lang="en-US" dirty="0" smtClean="0"/>
              <a:t>Bu </a:t>
            </a:r>
            <a:r>
              <a:rPr lang="en-US" dirty="0" err="1" smtClean="0"/>
              <a:t>değil</a:t>
            </a:r>
            <a:endParaRPr lang="en-US" dirty="0" smtClean="0"/>
          </a:p>
          <a:p>
            <a:pPr marL="0" indent="0">
              <a:buNone/>
            </a:pPr>
            <a:endParaRPr lang="en-US" dirty="0" smtClean="0"/>
          </a:p>
          <a:p>
            <a:endParaRPr lang="en-US" dirty="0" smtClean="0"/>
          </a:p>
          <a:p>
            <a:r>
              <a:rPr lang="en-US" dirty="0" err="1" smtClean="0"/>
              <a:t>Belki</a:t>
            </a:r>
            <a:r>
              <a:rPr lang="en-US" dirty="0" smtClean="0"/>
              <a:t> de </a:t>
            </a:r>
            <a:r>
              <a:rPr lang="en-US" dirty="0" err="1" smtClean="0"/>
              <a:t>bu</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Rectangle 4"/>
          <p:cNvSpPr/>
          <p:nvPr/>
        </p:nvSpPr>
        <p:spPr>
          <a:xfrm>
            <a:off x="2393576" y="2141232"/>
            <a:ext cx="6399662" cy="1384995"/>
          </a:xfrm>
          <a:prstGeom prst="rect">
            <a:avLst/>
          </a:prstGeom>
        </p:spPr>
        <p:txBody>
          <a:bodyPr wrap="square">
            <a:spAutoFit/>
          </a:bodyPr>
          <a:lstStyle/>
          <a:p>
            <a:pPr>
              <a:defRPr/>
            </a:pPr>
            <a:r>
              <a:rPr lang="en-US" altLang="zh-CN" sz="2800" b="1" dirty="0" smtClean="0">
                <a:latin typeface="Courier New" charset="0"/>
                <a:ea typeface="宋体" charset="0"/>
                <a:cs typeface="宋体" charset="0"/>
              </a:rPr>
              <a:t>for</a:t>
            </a:r>
            <a:r>
              <a:rPr lang="en-US" altLang="zh-CN" sz="2800" dirty="0" smtClean="0">
                <a:latin typeface="Courier New" charset="0"/>
                <a:ea typeface="宋体" charset="0"/>
                <a:cs typeface="宋体" charset="0"/>
              </a:rPr>
              <a:t> (</a:t>
            </a:r>
            <a:r>
              <a:rPr lang="en-US" altLang="zh-CN" sz="2800" dirty="0" err="1" smtClean="0">
                <a:latin typeface="Courier New" charset="0"/>
                <a:ea typeface="宋体" charset="0"/>
                <a:cs typeface="宋体" charset="0"/>
              </a:rPr>
              <a:t>i</a:t>
            </a:r>
            <a:r>
              <a:rPr lang="en-US" altLang="zh-CN" sz="2800" dirty="0" smtClean="0">
                <a:latin typeface="Courier New" charset="0"/>
                <a:ea typeface="宋体" charset="0"/>
                <a:cs typeface="宋体" charset="0"/>
              </a:rPr>
              <a:t> = 0; </a:t>
            </a:r>
            <a:r>
              <a:rPr lang="en-US" altLang="zh-CN" sz="2800" dirty="0" err="1" smtClean="0">
                <a:latin typeface="Courier New" charset="0"/>
                <a:ea typeface="宋体" charset="0"/>
                <a:cs typeface="宋体" charset="0"/>
              </a:rPr>
              <a:t>i</a:t>
            </a:r>
            <a:r>
              <a:rPr lang="en-US" altLang="zh-CN" sz="2800" dirty="0" smtClean="0">
                <a:latin typeface="Courier New" charset="0"/>
                <a:ea typeface="宋体" charset="0"/>
                <a:cs typeface="宋体" charset="0"/>
              </a:rPr>
              <a:t> &lt; N; </a:t>
            </a:r>
            <a:r>
              <a:rPr lang="en-US" altLang="zh-CN" sz="2800" dirty="0" err="1" smtClean="0">
                <a:latin typeface="Courier New" charset="0"/>
                <a:ea typeface="宋体" charset="0"/>
                <a:cs typeface="宋体" charset="0"/>
              </a:rPr>
              <a:t>i</a:t>
            </a:r>
            <a:r>
              <a:rPr lang="en-US" altLang="zh-CN" sz="2800" dirty="0" smtClean="0">
                <a:latin typeface="Courier New" charset="0"/>
                <a:ea typeface="宋体" charset="0"/>
                <a:cs typeface="宋体" charset="0"/>
              </a:rPr>
              <a:t>++) {</a:t>
            </a:r>
          </a:p>
          <a:p>
            <a:pPr>
              <a:defRPr/>
            </a:pPr>
            <a:r>
              <a:rPr lang="en-US" altLang="zh-CN" sz="2800" dirty="0" smtClean="0">
                <a:latin typeface="Courier New" charset="0"/>
                <a:ea typeface="宋体" charset="0"/>
                <a:cs typeface="宋体" charset="0"/>
              </a:rPr>
              <a:t>	sum += a[</a:t>
            </a:r>
            <a:r>
              <a:rPr lang="en-US" altLang="zh-CN" sz="2800" dirty="0" err="1" smtClean="0">
                <a:latin typeface="Courier New" charset="0"/>
                <a:ea typeface="宋体" charset="0"/>
                <a:cs typeface="宋体" charset="0"/>
              </a:rPr>
              <a:t>i</a:t>
            </a:r>
            <a:r>
              <a:rPr lang="en-US" altLang="zh-CN" sz="2800" dirty="0" smtClean="0">
                <a:latin typeface="Courier New" charset="0"/>
                <a:ea typeface="宋体" charset="0"/>
                <a:cs typeface="宋体" charset="0"/>
              </a:rPr>
              <a:t>]*b[</a:t>
            </a:r>
            <a:r>
              <a:rPr lang="en-US" altLang="zh-CN" sz="2800" dirty="0" err="1" smtClean="0">
                <a:latin typeface="Courier New" charset="0"/>
                <a:ea typeface="宋体" charset="0"/>
                <a:cs typeface="宋体" charset="0"/>
              </a:rPr>
              <a:t>i</a:t>
            </a:r>
            <a:r>
              <a:rPr lang="en-US" altLang="zh-CN" sz="2800" dirty="0" smtClean="0">
                <a:latin typeface="Courier New" charset="0"/>
                <a:ea typeface="宋体" charset="0"/>
                <a:cs typeface="宋体" charset="0"/>
              </a:rPr>
              <a:t>];</a:t>
            </a:r>
          </a:p>
          <a:p>
            <a:pPr>
              <a:defRPr/>
            </a:pPr>
            <a:r>
              <a:rPr lang="en-US" altLang="zh-CN" sz="2800" dirty="0" smtClean="0">
                <a:latin typeface="Courier New" charset="0"/>
                <a:ea typeface="宋体" charset="0"/>
                <a:cs typeface="宋体" charset="0"/>
              </a:rPr>
              <a:t>}</a:t>
            </a:r>
            <a:endParaRPr lang="en-US" altLang="zh-CN" sz="2800" dirty="0">
              <a:latin typeface="Courier New" charset="0"/>
              <a:ea typeface="宋体" charset="0"/>
              <a:cs typeface="宋体" charset="0"/>
            </a:endParaRPr>
          </a:p>
        </p:txBody>
      </p:sp>
      <p:sp>
        <p:nvSpPr>
          <p:cNvPr id="6" name="Rectangle 5"/>
          <p:cNvSpPr/>
          <p:nvPr/>
        </p:nvSpPr>
        <p:spPr>
          <a:xfrm>
            <a:off x="2393576" y="3773359"/>
            <a:ext cx="6290805" cy="2246769"/>
          </a:xfrm>
          <a:prstGeom prst="rect">
            <a:avLst/>
          </a:prstGeom>
        </p:spPr>
        <p:txBody>
          <a:bodyPr wrap="square">
            <a:spAutoFit/>
          </a:bodyPr>
          <a:lstStyle/>
          <a:p>
            <a:pPr>
              <a:defRPr/>
            </a:pPr>
            <a:r>
              <a:rPr lang="en-US" altLang="zh-CN" sz="2800" b="1" dirty="0">
                <a:latin typeface="Courier New" charset="0"/>
                <a:ea typeface="宋体" charset="0"/>
                <a:cs typeface="宋体" charset="0"/>
              </a:rPr>
              <a:t>for</a:t>
            </a:r>
            <a:r>
              <a:rPr lang="en-US" altLang="zh-CN" sz="2800" dirty="0">
                <a:latin typeface="Courier New" charset="0"/>
                <a:ea typeface="宋体" charset="0"/>
                <a:cs typeface="宋体" charset="0"/>
              </a:rPr>
              <a:t> (</a:t>
            </a:r>
            <a:r>
              <a:rPr lang="en-US" altLang="zh-CN" sz="2800" dirty="0" err="1">
                <a:latin typeface="Courier New" charset="0"/>
                <a:ea typeface="宋体" charset="0"/>
                <a:cs typeface="宋体" charset="0"/>
              </a:rPr>
              <a:t>i</a:t>
            </a:r>
            <a:r>
              <a:rPr lang="en-US" altLang="zh-CN" sz="2800" dirty="0">
                <a:latin typeface="Courier New" charset="0"/>
                <a:ea typeface="宋体" charset="0"/>
                <a:cs typeface="宋体" charset="0"/>
              </a:rPr>
              <a:t> = 0; </a:t>
            </a:r>
            <a:r>
              <a:rPr lang="en-US" altLang="zh-CN" sz="2800" dirty="0" err="1">
                <a:latin typeface="Courier New" charset="0"/>
                <a:ea typeface="宋体" charset="0"/>
                <a:cs typeface="宋体" charset="0"/>
              </a:rPr>
              <a:t>i</a:t>
            </a:r>
            <a:r>
              <a:rPr lang="en-US" altLang="zh-CN" sz="2800" dirty="0">
                <a:latin typeface="Courier New" charset="0"/>
                <a:ea typeface="宋体" charset="0"/>
                <a:cs typeface="宋体" charset="0"/>
              </a:rPr>
              <a:t> &lt; N; </a:t>
            </a:r>
            <a:r>
              <a:rPr lang="en-US" altLang="zh-CN" sz="2800" dirty="0" err="1">
                <a:latin typeface="Courier New" charset="0"/>
                <a:ea typeface="宋体" charset="0"/>
                <a:cs typeface="宋体" charset="0"/>
              </a:rPr>
              <a:t>i</a:t>
            </a:r>
            <a:r>
              <a:rPr lang="en-US" altLang="zh-CN" sz="2800" dirty="0">
                <a:latin typeface="Courier New" charset="0"/>
                <a:ea typeface="宋体" charset="0"/>
                <a:cs typeface="宋体" charset="0"/>
              </a:rPr>
              <a:t>++){</a:t>
            </a:r>
          </a:p>
          <a:p>
            <a:pPr>
              <a:defRPr/>
            </a:pPr>
            <a:r>
              <a:rPr lang="en-US" altLang="zh-CN" sz="2800" dirty="0">
                <a:latin typeface="Courier New" charset="0"/>
                <a:ea typeface="宋体" charset="0"/>
                <a:cs typeface="宋体" charset="0"/>
              </a:rPr>
              <a:t>	</a:t>
            </a:r>
            <a:r>
              <a:rPr lang="en-US" altLang="zh-CN" sz="2800" b="1" dirty="0">
                <a:solidFill>
                  <a:srgbClr val="FF3300"/>
                </a:solidFill>
                <a:latin typeface="Courier New" charset="0"/>
                <a:ea typeface="宋体" charset="0"/>
                <a:cs typeface="宋体" charset="0"/>
              </a:rPr>
              <a:t>fetch (&amp;a[i+1]);</a:t>
            </a:r>
          </a:p>
          <a:p>
            <a:pPr>
              <a:defRPr/>
            </a:pPr>
            <a:r>
              <a:rPr lang="en-US" altLang="zh-CN" sz="2800" b="1" dirty="0">
                <a:solidFill>
                  <a:srgbClr val="FF3300"/>
                </a:solidFill>
                <a:latin typeface="Courier New" charset="0"/>
                <a:ea typeface="宋体" charset="0"/>
                <a:cs typeface="宋体" charset="0"/>
              </a:rPr>
              <a:t>	fetch (&amp;b[i+1]);</a:t>
            </a:r>
          </a:p>
          <a:p>
            <a:pPr>
              <a:defRPr/>
            </a:pPr>
            <a:r>
              <a:rPr lang="en-US" altLang="zh-CN" sz="2800" dirty="0">
                <a:latin typeface="Courier New" charset="0"/>
                <a:ea typeface="宋体" charset="0"/>
                <a:cs typeface="宋体" charset="0"/>
              </a:rPr>
              <a:t>	sum += a[</a:t>
            </a:r>
            <a:r>
              <a:rPr lang="en-US" altLang="zh-CN" sz="2800" dirty="0" err="1">
                <a:latin typeface="Courier New" charset="0"/>
                <a:ea typeface="宋体" charset="0"/>
                <a:cs typeface="宋体" charset="0"/>
              </a:rPr>
              <a:t>i</a:t>
            </a:r>
            <a:r>
              <a:rPr lang="en-US" altLang="zh-CN" sz="2800" dirty="0">
                <a:latin typeface="Courier New" charset="0"/>
                <a:ea typeface="宋体" charset="0"/>
                <a:cs typeface="宋体" charset="0"/>
              </a:rPr>
              <a:t>]*b[</a:t>
            </a:r>
            <a:r>
              <a:rPr lang="en-US" altLang="zh-CN" sz="2800" dirty="0" err="1">
                <a:latin typeface="Courier New" charset="0"/>
                <a:ea typeface="宋体" charset="0"/>
                <a:cs typeface="宋体" charset="0"/>
              </a:rPr>
              <a:t>i</a:t>
            </a:r>
            <a:r>
              <a:rPr lang="en-US" altLang="zh-CN" sz="2800" dirty="0">
                <a:latin typeface="Courier New" charset="0"/>
                <a:ea typeface="宋体" charset="0"/>
                <a:cs typeface="宋体" charset="0"/>
              </a:rPr>
              <a:t>];</a:t>
            </a:r>
          </a:p>
          <a:p>
            <a:pPr>
              <a:defRPr/>
            </a:pPr>
            <a:r>
              <a:rPr lang="en-US" altLang="zh-CN" sz="2800" dirty="0">
                <a:latin typeface="Courier New" charset="0"/>
                <a:ea typeface="宋体" charset="0"/>
                <a:cs typeface="宋体" charset="0"/>
              </a:rPr>
              <a:t>}</a:t>
            </a:r>
          </a:p>
        </p:txBody>
      </p:sp>
      <p:sp>
        <p:nvSpPr>
          <p:cNvPr id="9" name="Slide Number Placeholder 8"/>
          <p:cNvSpPr>
            <a:spLocks noGrp="1"/>
          </p:cNvSpPr>
          <p:nvPr>
            <p:ph type="sldNum" sz="quarter" idx="12"/>
          </p:nvPr>
        </p:nvSpPr>
        <p:spPr/>
        <p:txBody>
          <a:bodyPr/>
          <a:lstStyle/>
          <a:p>
            <a:fld id="{57AF16DE-A0D5-4438-950F-5B1E159C2C28}" type="slidenum">
              <a:rPr lang="en-US" smtClean="0"/>
              <a:t>37</a:t>
            </a:fld>
            <a:endParaRPr lang="en-US"/>
          </a:p>
        </p:txBody>
      </p:sp>
    </p:spTree>
    <p:extLst>
      <p:ext uri="{BB962C8B-B14F-4D97-AF65-F5344CB8AC3E}">
        <p14:creationId xmlns:p14="http://schemas.microsoft.com/office/powerpoint/2010/main" val="32196423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temp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12" y="1054735"/>
            <a:ext cx="8025759" cy="514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 uri="{FAA26D3D-D897-4be2-8F04-BA451C77F1D7}">
              <ma14:placeholderFlag xmlns:ma14="http://schemas.microsoft.com/office/mac/drawingml/2011/main" val="1"/>
            </a:ext>
          </a:extLst>
        </p:spPr>
      </p:pic>
      <p:sp>
        <p:nvSpPr>
          <p:cNvPr id="2" name="Title 1"/>
          <p:cNvSpPr>
            <a:spLocks noGrp="1"/>
          </p:cNvSpPr>
          <p:nvPr>
            <p:ph type="title"/>
          </p:nvPr>
        </p:nvSpPr>
        <p:spPr>
          <a:xfrm>
            <a:off x="457199" y="-174172"/>
            <a:ext cx="6508377" cy="1143000"/>
          </a:xfrm>
        </p:spPr>
        <p:txBody>
          <a:bodyPr/>
          <a:lstStyle/>
          <a:p>
            <a:r>
              <a:rPr lang="en-US" dirty="0" err="1" smtClean="0"/>
              <a:t>Hafıza</a:t>
            </a:r>
            <a:r>
              <a:rPr lang="en-US" dirty="0" smtClean="0"/>
              <a:t> </a:t>
            </a:r>
            <a:r>
              <a:rPr lang="en-US" dirty="0" err="1" smtClean="0"/>
              <a:t>duvarını</a:t>
            </a:r>
            <a:r>
              <a:rPr lang="en-US" dirty="0" smtClean="0"/>
              <a:t> </a:t>
            </a:r>
            <a:r>
              <a:rPr lang="en-US" dirty="0" err="1" smtClean="0"/>
              <a:t>aşmak</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38</a:t>
            </a:fld>
            <a:endParaRPr lang="en-US"/>
          </a:p>
        </p:txBody>
      </p:sp>
    </p:spTree>
    <p:extLst>
      <p:ext uri="{BB962C8B-B14F-4D97-AF65-F5344CB8AC3E}">
        <p14:creationId xmlns:p14="http://schemas.microsoft.com/office/powerpoint/2010/main" val="21497430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74172"/>
            <a:ext cx="6508377" cy="1143000"/>
          </a:xfrm>
        </p:spPr>
        <p:txBody>
          <a:bodyPr/>
          <a:lstStyle/>
          <a:p>
            <a:r>
              <a:rPr lang="en-US" dirty="0" err="1" smtClean="0"/>
              <a:t>Hafıza</a:t>
            </a:r>
            <a:r>
              <a:rPr lang="en-US" dirty="0" smtClean="0"/>
              <a:t> </a:t>
            </a:r>
            <a:r>
              <a:rPr lang="en-US" dirty="0" err="1" smtClean="0"/>
              <a:t>duvarını</a:t>
            </a:r>
            <a:r>
              <a:rPr lang="en-US" dirty="0" smtClean="0"/>
              <a:t> </a:t>
            </a:r>
            <a:r>
              <a:rPr lang="en-US" dirty="0" err="1" smtClean="0"/>
              <a:t>aşmak</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39</a:t>
            </a:fld>
            <a:endParaRPr lang="en-US"/>
          </a:p>
        </p:txBody>
      </p:sp>
      <p:sp>
        <p:nvSpPr>
          <p:cNvPr id="3" name="TextBox 2"/>
          <p:cNvSpPr txBox="1"/>
          <p:nvPr/>
        </p:nvSpPr>
        <p:spPr>
          <a:xfrm>
            <a:off x="3372984" y="3406588"/>
            <a:ext cx="2278501" cy="369332"/>
          </a:xfrm>
          <a:prstGeom prst="rect">
            <a:avLst/>
          </a:prstGeom>
          <a:noFill/>
        </p:spPr>
        <p:txBody>
          <a:bodyPr wrap="none" rtlCol="0">
            <a:spAutoFit/>
          </a:bodyPr>
          <a:lstStyle/>
          <a:p>
            <a:r>
              <a:rPr lang="en-US" dirty="0" smtClean="0"/>
              <a:t>Quicksort example</a:t>
            </a:r>
            <a:endParaRPr lang="en-US" dirty="0"/>
          </a:p>
        </p:txBody>
      </p:sp>
    </p:spTree>
    <p:extLst>
      <p:ext uri="{BB962C8B-B14F-4D97-AF65-F5344CB8AC3E}">
        <p14:creationId xmlns:p14="http://schemas.microsoft.com/office/powerpoint/2010/main" val="137557395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78" y="914400"/>
            <a:ext cx="6508377" cy="1143000"/>
          </a:xfrm>
        </p:spPr>
        <p:txBody>
          <a:bodyPr/>
          <a:lstStyle/>
          <a:p>
            <a:pPr algn="ctr"/>
            <a:r>
              <a:rPr lang="en-US" dirty="0" smtClean="0"/>
              <a:t>1800ler</a:t>
            </a:r>
            <a:br>
              <a:rPr lang="en-US" dirty="0" smtClean="0"/>
            </a:br>
            <a:r>
              <a:rPr lang="en-US" dirty="0" smtClean="0"/>
              <a:t>Charles Babbage</a:t>
            </a:r>
            <a:endParaRPr lang="en-US" dirty="0"/>
          </a:p>
        </p:txBody>
      </p:sp>
      <p:pic>
        <p:nvPicPr>
          <p:cNvPr id="6" name="Picture 5"/>
          <p:cNvPicPr>
            <a:picLocks noChangeAspect="1"/>
          </p:cNvPicPr>
          <p:nvPr/>
        </p:nvPicPr>
        <p:blipFill>
          <a:blip r:embed="rId3"/>
          <a:stretch>
            <a:fillRect/>
          </a:stretch>
        </p:blipFill>
        <p:spPr>
          <a:xfrm>
            <a:off x="6748351" y="184936"/>
            <a:ext cx="2108824" cy="2498956"/>
          </a:xfrm>
          <a:prstGeom prst="rect">
            <a:avLst/>
          </a:prstGeom>
        </p:spPr>
      </p:pic>
      <p:pic>
        <p:nvPicPr>
          <p:cNvPr id="7" name="Picture 6"/>
          <p:cNvPicPr>
            <a:picLocks noChangeAspect="1"/>
          </p:cNvPicPr>
          <p:nvPr/>
        </p:nvPicPr>
        <p:blipFill>
          <a:blip r:embed="rId4"/>
          <a:stretch>
            <a:fillRect/>
          </a:stretch>
        </p:blipFill>
        <p:spPr>
          <a:xfrm>
            <a:off x="950041" y="3081192"/>
            <a:ext cx="3441355" cy="2490277"/>
          </a:xfrm>
          <a:prstGeom prst="rect">
            <a:avLst/>
          </a:prstGeom>
        </p:spPr>
      </p:pic>
      <p:sp>
        <p:nvSpPr>
          <p:cNvPr id="8" name="TextBox 7"/>
          <p:cNvSpPr txBox="1"/>
          <p:nvPr/>
        </p:nvSpPr>
        <p:spPr>
          <a:xfrm>
            <a:off x="950041" y="5664830"/>
            <a:ext cx="3806243" cy="923330"/>
          </a:xfrm>
          <a:prstGeom prst="rect">
            <a:avLst/>
          </a:prstGeom>
          <a:noFill/>
        </p:spPr>
        <p:txBody>
          <a:bodyPr wrap="square" rtlCol="0">
            <a:spAutoFit/>
          </a:bodyPr>
          <a:lstStyle/>
          <a:p>
            <a:r>
              <a:rPr lang="en-US" dirty="0"/>
              <a:t>The Science </a:t>
            </a:r>
            <a:r>
              <a:rPr lang="en-US" dirty="0" smtClean="0"/>
              <a:t>Museum </a:t>
            </a:r>
            <a:r>
              <a:rPr lang="en-US" dirty="0"/>
              <a:t>Difference Engine No. 2, </a:t>
            </a:r>
            <a:r>
              <a:rPr lang="en-US" dirty="0" err="1" smtClean="0"/>
              <a:t>Babbage’ın</a:t>
            </a:r>
            <a:r>
              <a:rPr lang="en-US" dirty="0" smtClean="0"/>
              <a:t> </a:t>
            </a:r>
            <a:r>
              <a:rPr lang="en-US" dirty="0" err="1" smtClean="0"/>
              <a:t>birebir</a:t>
            </a:r>
            <a:r>
              <a:rPr lang="en-US" dirty="0" smtClean="0"/>
              <a:t> </a:t>
            </a:r>
            <a:r>
              <a:rPr lang="en-US" dirty="0" err="1" smtClean="0"/>
              <a:t>tasarımı</a:t>
            </a:r>
            <a:endParaRPr lang="en-US" dirty="0"/>
          </a:p>
        </p:txBody>
      </p:sp>
      <p:pic>
        <p:nvPicPr>
          <p:cNvPr id="9" name="Picture 8"/>
          <p:cNvPicPr>
            <a:picLocks noChangeAspect="1"/>
          </p:cNvPicPr>
          <p:nvPr/>
        </p:nvPicPr>
        <p:blipFill rotWithShape="1">
          <a:blip r:embed="rId5"/>
          <a:srcRect l="42" t="-14620" r="-42" b="14620"/>
          <a:stretch/>
        </p:blipFill>
        <p:spPr>
          <a:xfrm>
            <a:off x="5406495" y="2573725"/>
            <a:ext cx="3118589" cy="2997744"/>
          </a:xfrm>
          <a:prstGeom prst="rect">
            <a:avLst/>
          </a:prstGeom>
        </p:spPr>
      </p:pic>
      <p:sp>
        <p:nvSpPr>
          <p:cNvPr id="10" name="TextBox 9"/>
          <p:cNvSpPr txBox="1"/>
          <p:nvPr/>
        </p:nvSpPr>
        <p:spPr>
          <a:xfrm>
            <a:off x="5028444" y="5680439"/>
            <a:ext cx="3768800" cy="646331"/>
          </a:xfrm>
          <a:prstGeom prst="rect">
            <a:avLst/>
          </a:prstGeom>
          <a:noFill/>
        </p:spPr>
        <p:txBody>
          <a:bodyPr wrap="square" rtlCol="0">
            <a:spAutoFit/>
          </a:bodyPr>
          <a:lstStyle/>
          <a:p>
            <a:r>
              <a:rPr lang="en-US" dirty="0" smtClean="0"/>
              <a:t>Analytical Engine </a:t>
            </a:r>
            <a:r>
              <a:rPr lang="en-US" dirty="0" err="1" smtClean="0"/>
              <a:t>prototipi</a:t>
            </a:r>
            <a:r>
              <a:rPr lang="en-US" dirty="0" smtClean="0"/>
              <a:t>, The </a:t>
            </a:r>
            <a:r>
              <a:rPr lang="en-US" dirty="0"/>
              <a:t>Science </a:t>
            </a:r>
            <a:r>
              <a:rPr lang="en-US" dirty="0" smtClean="0"/>
              <a:t>Museum</a:t>
            </a:r>
            <a:endParaRPr lang="en-US"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4</a:t>
            </a:fld>
            <a:endParaRPr lang="en-US"/>
          </a:p>
        </p:txBody>
      </p:sp>
    </p:spTree>
    <p:extLst>
      <p:ext uri="{BB962C8B-B14F-4D97-AF65-F5344CB8AC3E}">
        <p14:creationId xmlns:p14="http://schemas.microsoft.com/office/powerpoint/2010/main" val="3236649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işlemciden</a:t>
            </a:r>
            <a:r>
              <a:rPr lang="en-US" dirty="0" smtClean="0"/>
              <a:t> </a:t>
            </a:r>
            <a:r>
              <a:rPr lang="en-US" dirty="0" err="1" smtClean="0"/>
              <a:t>daha</a:t>
            </a:r>
            <a:r>
              <a:rPr lang="en-US" dirty="0" smtClean="0"/>
              <a:t> </a:t>
            </a:r>
            <a:r>
              <a:rPr lang="en-US" dirty="0" err="1" smtClean="0"/>
              <a:t>fazlası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Content Placeholder 4"/>
          <p:cNvPicPr>
            <a:picLocks noChangeAspect="1"/>
          </p:cNvPicPr>
          <p:nvPr/>
        </p:nvPicPr>
        <p:blipFill rotWithShape="1">
          <a:blip r:embed="rId2"/>
          <a:srcRect l="-4" t="-10424" r="54719" b="70099"/>
          <a:stretch/>
        </p:blipFill>
        <p:spPr>
          <a:xfrm>
            <a:off x="1780627" y="2350345"/>
            <a:ext cx="5184949" cy="2294225"/>
          </a:xfrm>
          <a:prstGeom prst="rect">
            <a:avLst/>
          </a:prstGeom>
        </p:spPr>
      </p:pic>
      <p:sp>
        <p:nvSpPr>
          <p:cNvPr id="5" name="Slide Number Placeholder 4"/>
          <p:cNvSpPr>
            <a:spLocks noGrp="1"/>
          </p:cNvSpPr>
          <p:nvPr>
            <p:ph type="sldNum" sz="quarter" idx="12"/>
          </p:nvPr>
        </p:nvSpPr>
        <p:spPr/>
        <p:txBody>
          <a:bodyPr/>
          <a:lstStyle/>
          <a:p>
            <a:fld id="{57AF16DE-A0D5-4438-950F-5B1E159C2C28}" type="slidenum">
              <a:rPr lang="en-US" smtClean="0"/>
              <a:t>40</a:t>
            </a:fld>
            <a:endParaRPr lang="en-US"/>
          </a:p>
        </p:txBody>
      </p:sp>
    </p:spTree>
    <p:extLst>
      <p:ext uri="{BB962C8B-B14F-4D97-AF65-F5344CB8AC3E}">
        <p14:creationId xmlns:p14="http://schemas.microsoft.com/office/powerpoint/2010/main" val="33696099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Bugünün</a:t>
            </a:r>
            <a:r>
              <a:rPr lang="en-US" dirty="0" smtClean="0"/>
              <a:t> </a:t>
            </a:r>
            <a:r>
              <a:rPr lang="en-US" dirty="0" err="1" smtClean="0"/>
              <a:t>işlemcileri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Text Box 4"/>
          <p:cNvSpPr txBox="1">
            <a:spLocks noChangeArrowheads="1"/>
          </p:cNvSpPr>
          <p:nvPr/>
        </p:nvSpPr>
        <p:spPr bwMode="auto">
          <a:xfrm>
            <a:off x="2384611" y="2552991"/>
            <a:ext cx="4211409"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600">
                <a:solidFill>
                  <a:schemeClr val="tx1"/>
                </a:solidFill>
                <a:latin typeface="Arial" charset="0"/>
                <a:ea typeface="ＭＳ Ｐゴシック" charset="0"/>
                <a:cs typeface="Arial" charset="0"/>
              </a:defRPr>
            </a:lvl1pPr>
            <a:lvl2pPr marL="800100" indent="-342900" eaLnBrk="0" hangingPunct="0">
              <a:defRPr sz="3600">
                <a:solidFill>
                  <a:schemeClr val="tx1"/>
                </a:solidFill>
                <a:latin typeface="Arial" charset="0"/>
                <a:ea typeface="Arial" charset="0"/>
                <a:cs typeface="Arial" charset="0"/>
              </a:defRPr>
            </a:lvl2pPr>
            <a:lvl3pPr marL="1143000" indent="-228600" eaLnBrk="0" hangingPunct="0">
              <a:defRPr sz="3600">
                <a:solidFill>
                  <a:schemeClr val="tx1"/>
                </a:solidFill>
                <a:latin typeface="Arial" charset="0"/>
                <a:ea typeface="Arial" charset="0"/>
                <a:cs typeface="Arial" charset="0"/>
              </a:defRPr>
            </a:lvl3pPr>
            <a:lvl4pPr marL="1600200" indent="-228600" eaLnBrk="0" hangingPunct="0">
              <a:defRPr sz="3600">
                <a:solidFill>
                  <a:schemeClr val="tx1"/>
                </a:solidFill>
                <a:latin typeface="Arial" charset="0"/>
                <a:ea typeface="Arial" charset="0"/>
                <a:cs typeface="Arial" charset="0"/>
              </a:defRPr>
            </a:lvl4pPr>
            <a:lvl5pPr marL="2057400" indent="-228600" eaLnBrk="0" hangingPunct="0">
              <a:defRPr sz="3600">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3600">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3600">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3600">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3600">
                <a:solidFill>
                  <a:schemeClr val="tx1"/>
                </a:solidFill>
                <a:latin typeface="Arial" charset="0"/>
                <a:ea typeface="Arial" charset="0"/>
                <a:cs typeface="Arial" charset="0"/>
              </a:defRPr>
            </a:lvl9pPr>
          </a:lstStyle>
          <a:p>
            <a:pPr eaLnBrk="1" hangingPunct="1">
              <a:buClr>
                <a:srgbClr val="CC0000"/>
              </a:buClr>
              <a:buFontTx/>
              <a:buChar char="•"/>
            </a:pPr>
            <a:r>
              <a:rPr lang="en-US" sz="2400" dirty="0"/>
              <a:t>  Intel </a:t>
            </a:r>
            <a:r>
              <a:rPr lang="en-US" sz="2400" dirty="0" smtClean="0"/>
              <a:t>E7-</a:t>
            </a:r>
            <a:r>
              <a:rPr lang="en-US" sz="2400" dirty="0" smtClean="0"/>
              <a:t>8894v4</a:t>
            </a:r>
            <a:endParaRPr lang="en-US" sz="2400" dirty="0"/>
          </a:p>
          <a:p>
            <a:pPr lvl="1" eaLnBrk="1" hangingPunct="1">
              <a:buClr>
                <a:schemeClr val="accent2"/>
              </a:buClr>
              <a:buFont typeface="Wingdings" charset="0"/>
              <a:buChar char="q"/>
            </a:pPr>
            <a:r>
              <a:rPr lang="en-US" sz="2400" dirty="0" err="1" smtClean="0">
                <a:ea typeface="ＭＳ Ｐゴシック" charset="0"/>
              </a:rPr>
              <a:t>Frekans</a:t>
            </a:r>
            <a:r>
              <a:rPr lang="en-US" sz="2400" dirty="0" smtClean="0">
                <a:ea typeface="ＭＳ Ｐゴシック" charset="0"/>
              </a:rPr>
              <a:t>: </a:t>
            </a:r>
            <a:r>
              <a:rPr lang="en-US" sz="2400" dirty="0" smtClean="0">
                <a:ea typeface="ＭＳ Ｐゴシック" charset="0"/>
              </a:rPr>
              <a:t>2.4 </a:t>
            </a:r>
            <a:r>
              <a:rPr lang="en-US" sz="2400" dirty="0" smtClean="0">
                <a:ea typeface="ＭＳ Ｐゴシック" charset="0"/>
              </a:rPr>
              <a:t>GHz</a:t>
            </a:r>
            <a:endParaRPr lang="en-US" sz="2400" dirty="0">
              <a:ea typeface="ＭＳ Ｐゴシック" charset="0"/>
            </a:endParaRPr>
          </a:p>
          <a:p>
            <a:pPr lvl="1" eaLnBrk="1" hangingPunct="1">
              <a:buClr>
                <a:schemeClr val="accent2"/>
              </a:buClr>
              <a:buFont typeface="Wingdings" charset="0"/>
              <a:buChar char="q"/>
            </a:pPr>
            <a:r>
              <a:rPr lang="en-US" sz="2400" dirty="0" smtClean="0">
                <a:ea typeface="ＭＳ Ｐゴシック" charset="0"/>
              </a:rPr>
              <a:t>14nm</a:t>
            </a:r>
            <a:endParaRPr lang="en-US" sz="2400" dirty="0">
              <a:ea typeface="ＭＳ Ｐゴシック" charset="0"/>
            </a:endParaRPr>
          </a:p>
          <a:p>
            <a:pPr lvl="1" eaLnBrk="1" hangingPunct="1">
              <a:buClr>
                <a:schemeClr val="accent2"/>
              </a:buClr>
              <a:buFont typeface="Wingdings" charset="0"/>
              <a:buChar char="q"/>
            </a:pPr>
            <a:r>
              <a:rPr lang="en-US" sz="2400" dirty="0" err="1" smtClean="0">
                <a:ea typeface="ＭＳ Ｐゴシック" charset="0"/>
              </a:rPr>
              <a:t>Çekirdek</a:t>
            </a:r>
            <a:r>
              <a:rPr lang="en-US" sz="2400" dirty="0" smtClean="0">
                <a:ea typeface="ＭＳ Ｐゴシック" charset="0"/>
              </a:rPr>
              <a:t>: 24</a:t>
            </a:r>
            <a:endParaRPr lang="en-US" sz="2400" dirty="0">
              <a:ea typeface="ＭＳ Ｐゴシック" charset="0"/>
            </a:endParaRPr>
          </a:p>
          <a:p>
            <a:pPr lvl="1" eaLnBrk="1" hangingPunct="1">
              <a:buClr>
                <a:schemeClr val="accent2"/>
              </a:buClr>
              <a:buFont typeface="Wingdings" charset="0"/>
              <a:buChar char="q"/>
            </a:pPr>
            <a:r>
              <a:rPr lang="en-US" sz="2400" dirty="0" err="1" smtClean="0">
                <a:ea typeface="ＭＳ Ｐゴシック" charset="0"/>
              </a:rPr>
              <a:t>Hafıza</a:t>
            </a:r>
            <a:r>
              <a:rPr lang="en-US" sz="2400" dirty="0" smtClean="0">
                <a:ea typeface="ＭＳ Ｐゴシック" charset="0"/>
              </a:rPr>
              <a:t>: 3.07TB / </a:t>
            </a:r>
            <a:r>
              <a:rPr lang="en-US" sz="2400" dirty="0" err="1" smtClean="0">
                <a:ea typeface="ＭＳ Ｐゴシック" charset="0"/>
              </a:rPr>
              <a:t>soket</a:t>
            </a:r>
            <a:endParaRPr lang="en-US" sz="2400" dirty="0" smtClean="0">
              <a:ea typeface="ＭＳ Ｐゴシック" charset="0"/>
            </a:endParaRPr>
          </a:p>
          <a:p>
            <a:pPr lvl="1" eaLnBrk="1" hangingPunct="1">
              <a:buClr>
                <a:schemeClr val="accent2"/>
              </a:buClr>
              <a:buFont typeface="Wingdings" charset="0"/>
              <a:buChar char="q"/>
            </a:pPr>
            <a:r>
              <a:rPr lang="en-US" sz="2400" dirty="0" err="1" smtClean="0">
                <a:ea typeface="ＭＳ Ｐゴシック" charset="0"/>
              </a:rPr>
              <a:t>Hafıza</a:t>
            </a:r>
            <a:r>
              <a:rPr lang="en-US" sz="2400" dirty="0" smtClean="0">
                <a:ea typeface="ＭＳ Ｐゴシック" charset="0"/>
              </a:rPr>
              <a:t> </a:t>
            </a:r>
            <a:r>
              <a:rPr lang="en-US" sz="2400" dirty="0" err="1" smtClean="0">
                <a:ea typeface="ＭＳ Ｐゴシック" charset="0"/>
              </a:rPr>
              <a:t>veriyolu</a:t>
            </a:r>
            <a:r>
              <a:rPr lang="en-US" sz="2400" dirty="0" smtClean="0">
                <a:ea typeface="ＭＳ Ｐゴシック" charset="0"/>
              </a:rPr>
              <a:t>: 85 GBs</a:t>
            </a:r>
            <a:endParaRPr lang="en-US" sz="2400" dirty="0">
              <a:ea typeface="ＭＳ Ｐゴシック" charset="0"/>
            </a:endParaRPr>
          </a:p>
          <a:p>
            <a:pPr lvl="1" eaLnBrk="1" hangingPunct="1">
              <a:buClr>
                <a:schemeClr val="accent2"/>
              </a:buClr>
              <a:buFont typeface="Wingdings" charset="0"/>
              <a:buChar char="q"/>
            </a:pPr>
            <a:r>
              <a:rPr lang="en-US" sz="2400" dirty="0" smtClean="0">
                <a:ea typeface="ＭＳ Ｐゴシック" charset="0"/>
              </a:rPr>
              <a:t>60 MB </a:t>
            </a:r>
            <a:r>
              <a:rPr lang="en-US" sz="2400" dirty="0" err="1" smtClean="0">
                <a:ea typeface="ＭＳ Ｐゴシック" charset="0"/>
              </a:rPr>
              <a:t>önbellek</a:t>
            </a:r>
            <a:endParaRPr lang="en-US" sz="2400" dirty="0">
              <a:ea typeface="ＭＳ Ｐゴシック" charset="0"/>
            </a:endParaRPr>
          </a:p>
        </p:txBody>
      </p:sp>
      <p:sp>
        <p:nvSpPr>
          <p:cNvPr id="9" name="Slide Number Placeholder 8"/>
          <p:cNvSpPr>
            <a:spLocks noGrp="1"/>
          </p:cNvSpPr>
          <p:nvPr>
            <p:ph type="sldNum" sz="quarter" idx="12"/>
          </p:nvPr>
        </p:nvSpPr>
        <p:spPr/>
        <p:txBody>
          <a:bodyPr/>
          <a:lstStyle/>
          <a:p>
            <a:fld id="{57AF16DE-A0D5-4438-950F-5B1E159C2C28}" type="slidenum">
              <a:rPr lang="en-US" smtClean="0"/>
              <a:t>41</a:t>
            </a:fld>
            <a:endParaRPr lang="en-US"/>
          </a:p>
        </p:txBody>
      </p:sp>
    </p:spTree>
    <p:extLst>
      <p:ext uri="{BB962C8B-B14F-4D97-AF65-F5344CB8AC3E}">
        <p14:creationId xmlns:p14="http://schemas.microsoft.com/office/powerpoint/2010/main" val="343471665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Paralel</a:t>
            </a:r>
            <a:r>
              <a:rPr lang="en-US" dirty="0" smtClean="0"/>
              <a:t> (</a:t>
            </a:r>
            <a:r>
              <a:rPr lang="en-US" dirty="0" err="1" smtClean="0"/>
              <a:t>Koşut</a:t>
            </a:r>
            <a:r>
              <a:rPr lang="en-US" dirty="0" smtClean="0"/>
              <a:t>) </a:t>
            </a:r>
            <a:r>
              <a:rPr lang="en-US" dirty="0" err="1" smtClean="0"/>
              <a:t>İşlemler</a:t>
            </a:r>
            <a:endParaRPr lang="en-US" dirty="0"/>
          </a:p>
        </p:txBody>
      </p:sp>
      <p:sp>
        <p:nvSpPr>
          <p:cNvPr id="3" name="Content Placeholder 2"/>
          <p:cNvSpPr>
            <a:spLocks noGrp="1"/>
          </p:cNvSpPr>
          <p:nvPr>
            <p:ph idx="1"/>
          </p:nvPr>
        </p:nvSpPr>
        <p:spPr/>
        <p:txBody>
          <a:bodyPr/>
          <a:lstStyle/>
          <a:p>
            <a:r>
              <a:rPr lang="en-US" dirty="0" err="1" smtClean="0"/>
              <a:t>Aynı</a:t>
            </a:r>
            <a:r>
              <a:rPr lang="en-US" dirty="0" smtClean="0"/>
              <a:t> </a:t>
            </a:r>
            <a:r>
              <a:rPr lang="en-US" dirty="0" err="1" smtClean="0"/>
              <a:t>anda</a:t>
            </a:r>
            <a:r>
              <a:rPr lang="en-US" dirty="0" smtClean="0"/>
              <a:t> </a:t>
            </a:r>
            <a:r>
              <a:rPr lang="en-US" dirty="0" err="1" smtClean="0"/>
              <a:t>birden</a:t>
            </a:r>
            <a:r>
              <a:rPr lang="en-US" dirty="0" smtClean="0"/>
              <a:t> </a:t>
            </a:r>
            <a:r>
              <a:rPr lang="en-US" dirty="0" err="1" smtClean="0"/>
              <a:t>fazla</a:t>
            </a:r>
            <a:r>
              <a:rPr lang="en-US" dirty="0" smtClean="0"/>
              <a:t> </a:t>
            </a:r>
            <a:r>
              <a:rPr lang="en-US" dirty="0" err="1" smtClean="0"/>
              <a:t>işlemin</a:t>
            </a:r>
            <a:r>
              <a:rPr lang="en-US" dirty="0" smtClean="0"/>
              <a:t> </a:t>
            </a:r>
            <a:r>
              <a:rPr lang="en-US" dirty="0" err="1" smtClean="0"/>
              <a:t>işlemci</a:t>
            </a:r>
            <a:r>
              <a:rPr lang="en-US" dirty="0" smtClean="0"/>
              <a:t> </a:t>
            </a:r>
            <a:r>
              <a:rPr lang="en-US" dirty="0" err="1" smtClean="0"/>
              <a:t>tarafından</a:t>
            </a:r>
            <a:r>
              <a:rPr lang="en-US" dirty="0" smtClean="0"/>
              <a:t> </a:t>
            </a:r>
            <a:r>
              <a:rPr lang="en-US" dirty="0" err="1" smtClean="0"/>
              <a:t>gerçekleştirilmesi</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5" name="Rectangle 4"/>
          <p:cNvSpPr/>
          <p:nvPr/>
        </p:nvSpPr>
        <p:spPr>
          <a:xfrm>
            <a:off x="1245809" y="3265715"/>
            <a:ext cx="6301620" cy="4475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Problem</a:t>
            </a:r>
            <a:endParaRPr lang="en-US" dirty="0"/>
          </a:p>
        </p:txBody>
      </p:sp>
      <p:sp>
        <p:nvSpPr>
          <p:cNvPr id="6" name="Rectangle 5"/>
          <p:cNvSpPr/>
          <p:nvPr/>
        </p:nvSpPr>
        <p:spPr>
          <a:xfrm>
            <a:off x="3495523" y="4336067"/>
            <a:ext cx="1765905" cy="4475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t>Pr</a:t>
            </a:r>
            <a:endParaRPr lang="en-US" dirty="0"/>
          </a:p>
        </p:txBody>
      </p:sp>
      <p:sp>
        <p:nvSpPr>
          <p:cNvPr id="7" name="Rectangle 6"/>
          <p:cNvSpPr/>
          <p:nvPr/>
        </p:nvSpPr>
        <p:spPr>
          <a:xfrm>
            <a:off x="3495523" y="4783591"/>
            <a:ext cx="1511905" cy="4475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t>ob</a:t>
            </a:r>
            <a:endParaRPr lang="en-US" dirty="0"/>
          </a:p>
        </p:txBody>
      </p:sp>
      <p:sp>
        <p:nvSpPr>
          <p:cNvPr id="9" name="Rectangle 8"/>
          <p:cNvSpPr/>
          <p:nvPr/>
        </p:nvSpPr>
        <p:spPr>
          <a:xfrm>
            <a:off x="3495523" y="5231115"/>
            <a:ext cx="1511905" cy="4475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l</a:t>
            </a:r>
            <a:endParaRPr lang="en-US" dirty="0"/>
          </a:p>
        </p:txBody>
      </p:sp>
      <p:sp>
        <p:nvSpPr>
          <p:cNvPr id="10" name="Rectangle 9"/>
          <p:cNvSpPr/>
          <p:nvPr/>
        </p:nvSpPr>
        <p:spPr>
          <a:xfrm>
            <a:off x="3495523" y="5678639"/>
            <a:ext cx="1862667" cy="4475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t>em</a:t>
            </a:r>
            <a:endParaRPr lang="en-US" dirty="0"/>
          </a:p>
        </p:txBody>
      </p:sp>
      <p:sp>
        <p:nvSpPr>
          <p:cNvPr id="13" name="Slide Number Placeholder 12"/>
          <p:cNvSpPr>
            <a:spLocks noGrp="1"/>
          </p:cNvSpPr>
          <p:nvPr>
            <p:ph type="sldNum" sz="quarter" idx="12"/>
          </p:nvPr>
        </p:nvSpPr>
        <p:spPr/>
        <p:txBody>
          <a:bodyPr/>
          <a:lstStyle/>
          <a:p>
            <a:fld id="{57AF16DE-A0D5-4438-950F-5B1E159C2C28}" type="slidenum">
              <a:rPr lang="en-US" smtClean="0"/>
              <a:t>42</a:t>
            </a:fld>
            <a:endParaRPr lang="en-US"/>
          </a:p>
        </p:txBody>
      </p:sp>
    </p:spTree>
    <p:extLst>
      <p:ext uri="{BB962C8B-B14F-4D97-AF65-F5344CB8AC3E}">
        <p14:creationId xmlns:p14="http://schemas.microsoft.com/office/powerpoint/2010/main" val="9150594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Birden</a:t>
            </a:r>
            <a:r>
              <a:rPr lang="en-US" dirty="0" smtClean="0"/>
              <a:t> </a:t>
            </a:r>
            <a:r>
              <a:rPr lang="en-US" dirty="0" err="1" smtClean="0"/>
              <a:t>fazla</a:t>
            </a:r>
            <a:r>
              <a:rPr lang="en-US" dirty="0" smtClean="0"/>
              <a:t> </a:t>
            </a:r>
            <a:r>
              <a:rPr lang="en-US" dirty="0" err="1" smtClean="0"/>
              <a:t>işlemci</a:t>
            </a:r>
            <a:r>
              <a:rPr lang="en-US" dirty="0" smtClean="0"/>
              <a:t> </a:t>
            </a:r>
            <a:r>
              <a:rPr lang="en-US" dirty="0" err="1" smtClean="0"/>
              <a:t>ve</a:t>
            </a:r>
            <a:r>
              <a:rPr lang="en-US" dirty="0" smtClean="0"/>
              <a:t> </a:t>
            </a:r>
            <a:r>
              <a:rPr lang="en-US" dirty="0" err="1" smtClean="0"/>
              <a:t>hızlanma</a:t>
            </a:r>
            <a:r>
              <a:rPr lang="en-US" dirty="0" smtClean="0"/>
              <a:t>	</a:t>
            </a:r>
            <a:endParaRPr lang="en-US" dirty="0"/>
          </a:p>
        </p:txBody>
      </p:sp>
      <p:sp>
        <p:nvSpPr>
          <p:cNvPr id="3" name="Content Placeholder 2"/>
          <p:cNvSpPr>
            <a:spLocks noGrp="1"/>
          </p:cNvSpPr>
          <p:nvPr>
            <p:ph idx="1"/>
          </p:nvPr>
        </p:nvSpPr>
        <p:spPr>
          <a:xfrm>
            <a:off x="457199" y="2165048"/>
            <a:ext cx="8420706" cy="3289905"/>
          </a:xfrm>
        </p:spPr>
        <p:txBody>
          <a:bodyPr>
            <a:normAutofit/>
          </a:bodyPr>
          <a:lstStyle/>
          <a:p>
            <a:pPr marL="0" indent="0">
              <a:buNone/>
            </a:pPr>
            <a:r>
              <a:rPr lang="en-US" sz="3200" dirty="0" err="1" smtClean="0"/>
              <a:t>Bir</a:t>
            </a:r>
            <a:r>
              <a:rPr lang="en-US" sz="3200" dirty="0" smtClean="0"/>
              <a:t> </a:t>
            </a:r>
            <a:r>
              <a:rPr lang="en-US" sz="3200" dirty="0" err="1" smtClean="0"/>
              <a:t>problemi</a:t>
            </a:r>
            <a:r>
              <a:rPr lang="en-US" sz="3200" dirty="0" smtClean="0"/>
              <a:t> </a:t>
            </a:r>
            <a:r>
              <a:rPr lang="en-US" sz="3200" dirty="0" err="1" smtClean="0"/>
              <a:t>tek</a:t>
            </a:r>
            <a:r>
              <a:rPr lang="en-US" sz="3200" dirty="0" smtClean="0"/>
              <a:t> </a:t>
            </a:r>
            <a:r>
              <a:rPr lang="en-US" sz="3200" dirty="0" err="1" smtClean="0"/>
              <a:t>işlemci</a:t>
            </a:r>
            <a:r>
              <a:rPr lang="en-US" sz="3200" dirty="0" smtClean="0"/>
              <a:t> </a:t>
            </a:r>
            <a:r>
              <a:rPr lang="en-US" sz="3200" dirty="0" err="1" smtClean="0"/>
              <a:t>ile</a:t>
            </a:r>
            <a:r>
              <a:rPr lang="en-US" sz="3200" dirty="0" smtClean="0"/>
              <a:t> </a:t>
            </a:r>
            <a:r>
              <a:rPr lang="en-US" sz="3200" b="1" dirty="0" smtClean="0"/>
              <a:t>T</a:t>
            </a:r>
            <a:r>
              <a:rPr lang="en-US" sz="3200" dirty="0" smtClean="0"/>
              <a:t>(1) </a:t>
            </a:r>
            <a:r>
              <a:rPr lang="en-US" sz="3200" dirty="0" err="1" smtClean="0"/>
              <a:t>zamanda</a:t>
            </a:r>
            <a:r>
              <a:rPr lang="en-US" sz="3200" dirty="0" smtClean="0"/>
              <a:t> </a:t>
            </a:r>
            <a:r>
              <a:rPr lang="en-US" sz="3200" dirty="0" err="1" smtClean="0"/>
              <a:t>çözelim</a:t>
            </a:r>
            <a:r>
              <a:rPr lang="en-US" sz="3200" dirty="0" smtClean="0"/>
              <a:t>.</a:t>
            </a:r>
          </a:p>
          <a:p>
            <a:pPr marL="0" indent="0">
              <a:buNone/>
            </a:pPr>
            <a:r>
              <a:rPr lang="en-US" sz="3200" dirty="0" err="1" smtClean="0"/>
              <a:t>Aynı</a:t>
            </a:r>
            <a:r>
              <a:rPr lang="en-US" sz="3200" dirty="0" smtClean="0"/>
              <a:t> problem </a:t>
            </a:r>
            <a:r>
              <a:rPr lang="en-US" sz="3200" b="1" dirty="0" smtClean="0"/>
              <a:t>p</a:t>
            </a:r>
            <a:r>
              <a:rPr lang="en-US" sz="3200" dirty="0" smtClean="0"/>
              <a:t> </a:t>
            </a:r>
            <a:r>
              <a:rPr lang="en-US" sz="3200" dirty="0" err="1" smtClean="0"/>
              <a:t>işlemci</a:t>
            </a:r>
            <a:r>
              <a:rPr lang="en-US" sz="3200" dirty="0" smtClean="0"/>
              <a:t> </a:t>
            </a:r>
            <a:r>
              <a:rPr lang="en-US" sz="3200" dirty="0" err="1" smtClean="0"/>
              <a:t>ile</a:t>
            </a:r>
            <a:r>
              <a:rPr lang="en-US" sz="3200" dirty="0" smtClean="0"/>
              <a:t> </a:t>
            </a:r>
            <a:r>
              <a:rPr lang="en-US" sz="3200" b="1" dirty="0" smtClean="0"/>
              <a:t>T</a:t>
            </a:r>
            <a:r>
              <a:rPr lang="en-US" sz="3200" dirty="0" smtClean="0"/>
              <a:t>(</a:t>
            </a:r>
            <a:r>
              <a:rPr lang="en-US" sz="3200" b="1" dirty="0" smtClean="0"/>
              <a:t>p</a:t>
            </a:r>
            <a:r>
              <a:rPr lang="en-US" sz="3200" dirty="0" smtClean="0"/>
              <a:t>) </a:t>
            </a:r>
            <a:r>
              <a:rPr lang="en-US" sz="3200" dirty="0" err="1" smtClean="0"/>
              <a:t>zamanında</a:t>
            </a:r>
            <a:r>
              <a:rPr lang="en-US" sz="3200" dirty="0" smtClean="0"/>
              <a:t> </a:t>
            </a:r>
            <a:r>
              <a:rPr lang="en-US" sz="3200" dirty="0" err="1" smtClean="0"/>
              <a:t>çözülsün</a:t>
            </a:r>
            <a:r>
              <a:rPr lang="en-US" sz="3200" dirty="0" smtClean="0"/>
              <a:t>. </a:t>
            </a:r>
          </a:p>
          <a:p>
            <a:pPr marL="0" indent="0">
              <a:buNone/>
            </a:pPr>
            <a:r>
              <a:rPr lang="en-US" sz="3200" dirty="0" err="1" smtClean="0"/>
              <a:t>Hızlanma</a:t>
            </a:r>
            <a:r>
              <a:rPr lang="en-US" sz="3200" dirty="0" smtClean="0"/>
              <a:t> </a:t>
            </a:r>
            <a:r>
              <a:rPr lang="en-US" sz="3200" dirty="0" err="1" smtClean="0"/>
              <a:t>oranı</a:t>
            </a:r>
            <a:r>
              <a:rPr lang="en-US" sz="3200" dirty="0" smtClean="0"/>
              <a:t> </a:t>
            </a:r>
            <a:r>
              <a:rPr lang="en-US" sz="3200" b="1" dirty="0" smtClean="0"/>
              <a:t>T</a:t>
            </a:r>
            <a:r>
              <a:rPr lang="en-US" sz="3200" dirty="0" smtClean="0"/>
              <a:t>(1) / </a:t>
            </a:r>
            <a:r>
              <a:rPr lang="en-US" sz="3200" b="1" dirty="0" smtClean="0"/>
              <a:t>T</a:t>
            </a:r>
            <a:r>
              <a:rPr lang="en-US" sz="3200" dirty="0" smtClean="0"/>
              <a:t>(</a:t>
            </a:r>
            <a:r>
              <a:rPr lang="en-US" sz="3200" b="1" dirty="0" smtClean="0"/>
              <a:t>p</a:t>
            </a:r>
            <a:r>
              <a:rPr lang="en-US" sz="3200" dirty="0" smtClean="0"/>
              <a:t>)’dir. </a:t>
            </a:r>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43</a:t>
            </a:fld>
            <a:endParaRPr lang="en-US"/>
          </a:p>
        </p:txBody>
      </p:sp>
    </p:spTree>
    <p:extLst>
      <p:ext uri="{BB962C8B-B14F-4D97-AF65-F5344CB8AC3E}">
        <p14:creationId xmlns:p14="http://schemas.microsoft.com/office/powerpoint/2010/main" val="7146233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graphicFrame>
        <p:nvGraphicFramePr>
          <p:cNvPr id="8" name="Object 6"/>
          <p:cNvGraphicFramePr>
            <a:graphicFrameLocks noChangeAspect="1"/>
          </p:cNvGraphicFramePr>
          <p:nvPr>
            <p:extLst>
              <p:ext uri="{D42A27DB-BD31-4B8C-83A1-F6EECF244321}">
                <p14:modId xmlns:p14="http://schemas.microsoft.com/office/powerpoint/2010/main" val="2407134495"/>
              </p:ext>
            </p:extLst>
          </p:nvPr>
        </p:nvGraphicFramePr>
        <p:xfrm>
          <a:off x="3289300" y="1404938"/>
          <a:ext cx="176213" cy="255587"/>
        </p:xfrm>
        <a:graphic>
          <a:graphicData uri="http://schemas.openxmlformats.org/presentationml/2006/ole">
            <mc:AlternateContent xmlns:mc="http://schemas.openxmlformats.org/markup-compatibility/2006">
              <mc:Choice xmlns:v="urn:schemas-microsoft-com:vml" Requires="v">
                <p:oleObj spid="_x0000_s31900" name="Equation" r:id="rId3" imgW="114300" imgH="165100" progId="Equation.3">
                  <p:embed/>
                </p:oleObj>
              </mc:Choice>
              <mc:Fallback>
                <p:oleObj name="Equation" r:id="rId3" imgW="114300" imgH="165100" progId="Equation.3">
                  <p:embed/>
                  <p:pic>
                    <p:nvPicPr>
                      <p:cNvPr id="0" name=""/>
                      <p:cNvPicPr>
                        <a:picLocks noChangeAspect="1" noChangeArrowheads="1"/>
                      </p:cNvPicPr>
                      <p:nvPr/>
                    </p:nvPicPr>
                    <p:blipFill>
                      <a:blip r:embed="rId4"/>
                      <a:srcRect/>
                      <a:stretch>
                        <a:fillRect/>
                      </a:stretch>
                    </p:blipFill>
                    <p:spPr bwMode="auto">
                      <a:xfrm>
                        <a:off x="3289300" y="1404938"/>
                        <a:ext cx="176213" cy="255587"/>
                      </a:xfrm>
                      <a:prstGeom prst="rect">
                        <a:avLst/>
                      </a:prstGeom>
                      <a:noFill/>
                      <a:ln>
                        <a:noFill/>
                      </a:ln>
                      <a:effectLst/>
                    </p:spPr>
                  </p:pic>
                </p:oleObj>
              </mc:Fallback>
            </mc:AlternateContent>
          </a:graphicData>
        </a:graphic>
      </p:graphicFrame>
      <p:pic>
        <p:nvPicPr>
          <p:cNvPr id="18" name="Picture 17"/>
          <p:cNvPicPr>
            <a:picLocks noChangeAspect="1"/>
          </p:cNvPicPr>
          <p:nvPr/>
        </p:nvPicPr>
        <p:blipFill>
          <a:blip r:embed="rId5"/>
          <a:stretch>
            <a:fillRect/>
          </a:stretch>
        </p:blipFill>
        <p:spPr>
          <a:xfrm>
            <a:off x="804332" y="968375"/>
            <a:ext cx="7183968" cy="5387976"/>
          </a:xfrm>
          <a:prstGeom prst="rect">
            <a:avLst/>
          </a:prstGeom>
        </p:spPr>
      </p:pic>
      <p:sp>
        <p:nvSpPr>
          <p:cNvPr id="19" name="Title 1"/>
          <p:cNvSpPr>
            <a:spLocks noGrp="1"/>
          </p:cNvSpPr>
          <p:nvPr>
            <p:ph type="title"/>
          </p:nvPr>
        </p:nvSpPr>
        <p:spPr>
          <a:xfrm>
            <a:off x="278191" y="290889"/>
            <a:ext cx="6271985" cy="678543"/>
          </a:xfrm>
        </p:spPr>
        <p:txBody>
          <a:bodyPr/>
          <a:lstStyle/>
          <a:p>
            <a:r>
              <a:rPr lang="en-US" dirty="0" smtClean="0"/>
              <a:t>Amdahl </a:t>
            </a:r>
            <a:r>
              <a:rPr lang="en-US" dirty="0" err="1"/>
              <a:t>K</a:t>
            </a:r>
            <a:r>
              <a:rPr lang="en-US" dirty="0" err="1" smtClean="0"/>
              <a:t>uralı</a:t>
            </a:r>
            <a:endParaRPr lang="en-US" dirty="0"/>
          </a:p>
        </p:txBody>
      </p:sp>
      <p:sp>
        <p:nvSpPr>
          <p:cNvPr id="21" name="Slide Number Placeholder 20"/>
          <p:cNvSpPr>
            <a:spLocks noGrp="1"/>
          </p:cNvSpPr>
          <p:nvPr>
            <p:ph type="sldNum" sz="quarter" idx="12"/>
          </p:nvPr>
        </p:nvSpPr>
        <p:spPr/>
        <p:txBody>
          <a:bodyPr/>
          <a:lstStyle/>
          <a:p>
            <a:fld id="{57AF16DE-A0D5-4438-950F-5B1E159C2C28}" type="slidenum">
              <a:rPr lang="en-US" smtClean="0"/>
              <a:t>44</a:t>
            </a:fld>
            <a:endParaRPr lang="en-US"/>
          </a:p>
        </p:txBody>
      </p:sp>
    </p:spTree>
    <p:extLst>
      <p:ext uri="{BB962C8B-B14F-4D97-AF65-F5344CB8AC3E}">
        <p14:creationId xmlns:p14="http://schemas.microsoft.com/office/powerpoint/2010/main" val="18145732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Aykırı</a:t>
            </a:r>
            <a:r>
              <a:rPr lang="en-US" dirty="0" smtClean="0"/>
              <a:t> </a:t>
            </a:r>
            <a:r>
              <a:rPr lang="en-US" dirty="0" err="1" smtClean="0"/>
              <a:t>bir</a:t>
            </a:r>
            <a:r>
              <a:rPr lang="en-US" dirty="0" smtClean="0"/>
              <a:t> problem</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descr="fift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26233" y="2802467"/>
            <a:ext cx="8839967" cy="217593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 name="Slide Number Placeholder 6"/>
          <p:cNvSpPr>
            <a:spLocks noGrp="1"/>
          </p:cNvSpPr>
          <p:nvPr>
            <p:ph type="sldNum" sz="quarter" idx="12"/>
          </p:nvPr>
        </p:nvSpPr>
        <p:spPr/>
        <p:txBody>
          <a:bodyPr/>
          <a:lstStyle/>
          <a:p>
            <a:fld id="{57AF16DE-A0D5-4438-950F-5B1E159C2C28}" type="slidenum">
              <a:rPr lang="en-US" smtClean="0"/>
              <a:t>45</a:t>
            </a:fld>
            <a:endParaRPr lang="en-US"/>
          </a:p>
        </p:txBody>
      </p:sp>
    </p:spTree>
    <p:extLst>
      <p:ext uri="{BB962C8B-B14F-4D97-AF65-F5344CB8AC3E}">
        <p14:creationId xmlns:p14="http://schemas.microsoft.com/office/powerpoint/2010/main" val="254117264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4496"/>
            <a:ext cx="6508377" cy="1143000"/>
          </a:xfrm>
        </p:spPr>
        <p:txBody>
          <a:bodyPr/>
          <a:lstStyle/>
          <a:p>
            <a:r>
              <a:rPr lang="en-US" dirty="0" err="1"/>
              <a:t>Aykırı</a:t>
            </a:r>
            <a:r>
              <a:rPr lang="en-US" dirty="0"/>
              <a:t> </a:t>
            </a:r>
            <a:r>
              <a:rPr lang="en-US" dirty="0" err="1" smtClean="0"/>
              <a:t>bir</a:t>
            </a:r>
            <a:r>
              <a:rPr lang="en-US" dirty="0" smtClean="0"/>
              <a:t> problem</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8996" y="1307496"/>
            <a:ext cx="8536337" cy="482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fld id="{57AF16DE-A0D5-4438-950F-5B1E159C2C28}" type="slidenum">
              <a:rPr lang="en-US" smtClean="0"/>
              <a:t>46</a:t>
            </a:fld>
            <a:endParaRPr lang="en-US"/>
          </a:p>
        </p:txBody>
      </p:sp>
    </p:spTree>
    <p:extLst>
      <p:ext uri="{BB962C8B-B14F-4D97-AF65-F5344CB8AC3E}">
        <p14:creationId xmlns:p14="http://schemas.microsoft.com/office/powerpoint/2010/main" val="156923636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Aykırı</a:t>
            </a:r>
            <a:r>
              <a:rPr lang="en-US" dirty="0" smtClean="0"/>
              <a:t> </a:t>
            </a:r>
            <a:r>
              <a:rPr lang="en-US" dirty="0" err="1" smtClean="0"/>
              <a:t>bir</a:t>
            </a:r>
            <a:r>
              <a:rPr lang="en-US" dirty="0" smtClean="0"/>
              <a:t> problem</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3"/>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685800" y="2548467"/>
            <a:ext cx="7645400" cy="292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fld id="{57AF16DE-A0D5-4438-950F-5B1E159C2C28}" type="slidenum">
              <a:rPr lang="en-US" smtClean="0"/>
              <a:t>47</a:t>
            </a:fld>
            <a:endParaRPr lang="en-US"/>
          </a:p>
        </p:txBody>
      </p:sp>
    </p:spTree>
    <p:extLst>
      <p:ext uri="{BB962C8B-B14F-4D97-AF65-F5344CB8AC3E}">
        <p14:creationId xmlns:p14="http://schemas.microsoft.com/office/powerpoint/2010/main" val="28986247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Çok</a:t>
            </a:r>
            <a:r>
              <a:rPr lang="en-US" dirty="0" smtClean="0"/>
              <a:t> </a:t>
            </a:r>
            <a:r>
              <a:rPr lang="en-US" dirty="0" err="1" smtClean="0"/>
              <a:t>çekirdekli</a:t>
            </a:r>
            <a:r>
              <a:rPr lang="en-US" dirty="0" smtClean="0"/>
              <a:t> </a:t>
            </a:r>
            <a:r>
              <a:rPr lang="en-US" dirty="0" err="1" smtClean="0"/>
              <a:t>işlemcileri</a:t>
            </a:r>
            <a:r>
              <a:rPr lang="en-US" dirty="0" smtClean="0"/>
              <a:t> </a:t>
            </a:r>
            <a:r>
              <a:rPr lang="en-US" dirty="0" err="1" smtClean="0"/>
              <a:t>programlama</a:t>
            </a:r>
            <a:r>
              <a:rPr lang="en-US" dirty="0" smtClean="0"/>
              <a:t>: </a:t>
            </a:r>
            <a:r>
              <a:rPr lang="en-US" dirty="0" err="1" smtClean="0"/>
              <a:t>OpenMP</a:t>
            </a:r>
            <a:r>
              <a:rPr lang="en-US" dirty="0" smtClean="0"/>
              <a:t> </a:t>
            </a:r>
            <a:endParaRPr lang="en-US" dirty="0"/>
          </a:p>
        </p:txBody>
      </p:sp>
      <p:pic>
        <p:nvPicPr>
          <p:cNvPr id="5" name="Content Placeholder 4"/>
          <p:cNvPicPr>
            <a:picLocks noGrp="1" noChangeAspect="1"/>
          </p:cNvPicPr>
          <p:nvPr>
            <p:ph idx="1"/>
          </p:nvPr>
        </p:nvPicPr>
        <p:blipFill>
          <a:blip r:embed="rId2"/>
          <a:srcRect t="-22527" b="-22527"/>
          <a:stretch>
            <a:fillRect/>
          </a:stretch>
        </p:blipFill>
        <p:spPr>
          <a:xfrm>
            <a:off x="176057" y="1586201"/>
            <a:ext cx="8856133" cy="5328801"/>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48</a:t>
            </a:fld>
            <a:endParaRPr lang="en-US"/>
          </a:p>
        </p:txBody>
      </p:sp>
    </p:spTree>
    <p:extLst>
      <p:ext uri="{BB962C8B-B14F-4D97-AF65-F5344CB8AC3E}">
        <p14:creationId xmlns:p14="http://schemas.microsoft.com/office/powerpoint/2010/main" val="68851776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4971"/>
            <a:ext cx="6508377" cy="1143000"/>
          </a:xfrm>
        </p:spPr>
        <p:txBody>
          <a:bodyPr/>
          <a:lstStyle/>
          <a:p>
            <a:r>
              <a:rPr lang="en-US" dirty="0" err="1" smtClean="0"/>
              <a:t>Çok</a:t>
            </a:r>
            <a:r>
              <a:rPr lang="en-US" dirty="0" smtClean="0"/>
              <a:t> </a:t>
            </a:r>
            <a:r>
              <a:rPr lang="en-US" dirty="0" err="1" smtClean="0"/>
              <a:t>çekirdekli</a:t>
            </a:r>
            <a:r>
              <a:rPr lang="en-US" dirty="0" smtClean="0"/>
              <a:t> </a:t>
            </a:r>
            <a:r>
              <a:rPr lang="en-US" dirty="0" err="1" smtClean="0"/>
              <a:t>işlemcileri</a:t>
            </a:r>
            <a:r>
              <a:rPr lang="en-US" dirty="0" smtClean="0"/>
              <a:t> </a:t>
            </a:r>
            <a:r>
              <a:rPr lang="en-US" dirty="0" err="1" smtClean="0"/>
              <a:t>programlama</a:t>
            </a:r>
            <a:r>
              <a:rPr lang="en-US" dirty="0" smtClean="0"/>
              <a:t>: </a:t>
            </a:r>
            <a:r>
              <a:rPr lang="en-US" dirty="0" err="1" smtClean="0"/>
              <a:t>OpenMP</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8" name="Content Placeholder 7"/>
          <p:cNvPicPr>
            <a:picLocks noGrp="1" noChangeAspect="1"/>
          </p:cNvPicPr>
          <p:nvPr>
            <p:ph idx="1"/>
          </p:nvPr>
        </p:nvPicPr>
        <p:blipFill>
          <a:blip r:embed="rId2"/>
          <a:srcRect l="-2386" r="-2386"/>
          <a:stretch>
            <a:fillRect/>
          </a:stretch>
        </p:blipFill>
        <p:spPr>
          <a:xfrm>
            <a:off x="457201" y="1367971"/>
            <a:ext cx="7791752" cy="4689607"/>
          </a:xfrm>
        </p:spPr>
      </p:pic>
      <p:sp>
        <p:nvSpPr>
          <p:cNvPr id="10" name="Slide Number Placeholder 9"/>
          <p:cNvSpPr>
            <a:spLocks noGrp="1"/>
          </p:cNvSpPr>
          <p:nvPr>
            <p:ph type="sldNum" sz="quarter" idx="12"/>
          </p:nvPr>
        </p:nvSpPr>
        <p:spPr/>
        <p:txBody>
          <a:bodyPr/>
          <a:lstStyle/>
          <a:p>
            <a:fld id="{57AF16DE-A0D5-4438-950F-5B1E159C2C28}" type="slidenum">
              <a:rPr lang="en-US" smtClean="0"/>
              <a:t>49</a:t>
            </a:fld>
            <a:endParaRPr lang="en-US"/>
          </a:p>
        </p:txBody>
      </p:sp>
    </p:spTree>
    <p:extLst>
      <p:ext uri="{BB962C8B-B14F-4D97-AF65-F5344CB8AC3E}">
        <p14:creationId xmlns:p14="http://schemas.microsoft.com/office/powerpoint/2010/main" val="281116994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78" y="914400"/>
            <a:ext cx="6508377" cy="1143000"/>
          </a:xfrm>
        </p:spPr>
        <p:txBody>
          <a:bodyPr/>
          <a:lstStyle/>
          <a:p>
            <a:pPr algn="ctr"/>
            <a:r>
              <a:rPr lang="en-US" dirty="0" smtClean="0"/>
              <a:t>1930lar</a:t>
            </a:r>
            <a:br>
              <a:rPr lang="en-US" dirty="0" smtClean="0"/>
            </a:br>
            <a:r>
              <a:rPr lang="en-US" dirty="0" smtClean="0"/>
              <a:t>Alan Turing</a:t>
            </a:r>
            <a:endParaRPr lang="en-US" dirty="0"/>
          </a:p>
        </p:txBody>
      </p:sp>
      <p:pic>
        <p:nvPicPr>
          <p:cNvPr id="11" name="Picture 10"/>
          <p:cNvPicPr>
            <a:picLocks noChangeAspect="1"/>
          </p:cNvPicPr>
          <p:nvPr/>
        </p:nvPicPr>
        <p:blipFill>
          <a:blip r:embed="rId3"/>
          <a:stretch>
            <a:fillRect/>
          </a:stretch>
        </p:blipFill>
        <p:spPr>
          <a:xfrm>
            <a:off x="7026409" y="148709"/>
            <a:ext cx="1965907" cy="2223659"/>
          </a:xfrm>
          <a:prstGeom prst="rect">
            <a:avLst/>
          </a:prstGeom>
        </p:spPr>
      </p:pic>
      <p:pic>
        <p:nvPicPr>
          <p:cNvPr id="4" name="Picture 3"/>
          <p:cNvPicPr>
            <a:picLocks noChangeAspect="1"/>
          </p:cNvPicPr>
          <p:nvPr/>
        </p:nvPicPr>
        <p:blipFill>
          <a:blip r:embed="rId4"/>
          <a:stretch>
            <a:fillRect/>
          </a:stretch>
        </p:blipFill>
        <p:spPr>
          <a:xfrm>
            <a:off x="2207227" y="2552616"/>
            <a:ext cx="4819182" cy="3991097"/>
          </a:xfrm>
          <a:prstGeom prst="rect">
            <a:avLst/>
          </a:prstGeom>
        </p:spPr>
      </p:pic>
      <p:sp>
        <p:nvSpPr>
          <p:cNvPr id="5" name="TextBox 4"/>
          <p:cNvSpPr txBox="1"/>
          <p:nvPr/>
        </p:nvSpPr>
        <p:spPr>
          <a:xfrm>
            <a:off x="937459" y="4559980"/>
            <a:ext cx="696375" cy="369332"/>
          </a:xfrm>
          <a:prstGeom prst="rect">
            <a:avLst/>
          </a:prstGeom>
          <a:noFill/>
        </p:spPr>
        <p:txBody>
          <a:bodyPr wrap="none" rtlCol="0">
            <a:spAutoFit/>
          </a:bodyPr>
          <a:lstStyle/>
          <a:p>
            <a:r>
              <a:rPr lang="en-US" b="1" dirty="0" smtClean="0"/>
              <a:t>1936</a:t>
            </a:r>
            <a:endParaRPr lang="en-US" b="1"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5</a:t>
            </a:fld>
            <a:endParaRPr lang="en-US"/>
          </a:p>
        </p:txBody>
      </p:sp>
    </p:spTree>
    <p:extLst>
      <p:ext uri="{BB962C8B-B14F-4D97-AF65-F5344CB8AC3E}">
        <p14:creationId xmlns:p14="http://schemas.microsoft.com/office/powerpoint/2010/main" val="99726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Title 1"/>
          <p:cNvSpPr txBox="1">
            <a:spLocks/>
          </p:cNvSpPr>
          <p:nvPr/>
        </p:nvSpPr>
        <p:spPr>
          <a:xfrm>
            <a:off x="457199" y="224971"/>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Çok</a:t>
            </a:r>
            <a:r>
              <a:rPr lang="en-US" dirty="0" smtClean="0"/>
              <a:t> </a:t>
            </a:r>
            <a:r>
              <a:rPr lang="en-US" dirty="0" err="1" smtClean="0"/>
              <a:t>çekirdekli</a:t>
            </a:r>
            <a:r>
              <a:rPr lang="en-US" dirty="0" smtClean="0"/>
              <a:t> </a:t>
            </a:r>
            <a:r>
              <a:rPr lang="en-US" dirty="0" err="1" smtClean="0"/>
              <a:t>işlemcileri</a:t>
            </a:r>
            <a:r>
              <a:rPr lang="en-US" dirty="0" smtClean="0"/>
              <a:t> </a:t>
            </a:r>
            <a:r>
              <a:rPr lang="en-US" dirty="0" err="1" smtClean="0"/>
              <a:t>programlama</a:t>
            </a:r>
            <a:r>
              <a:rPr lang="en-US" dirty="0" smtClean="0"/>
              <a:t>: </a:t>
            </a:r>
            <a:r>
              <a:rPr lang="en-US" dirty="0" err="1" smtClean="0"/>
              <a:t>OpenMP</a:t>
            </a:r>
            <a:r>
              <a:rPr lang="en-US" dirty="0" smtClean="0"/>
              <a:t> </a:t>
            </a:r>
            <a:endParaRPr lang="en-US" dirty="0"/>
          </a:p>
        </p:txBody>
      </p:sp>
      <p:sp>
        <p:nvSpPr>
          <p:cNvPr id="7" name="Oval 6"/>
          <p:cNvSpPr/>
          <p:nvPr/>
        </p:nvSpPr>
        <p:spPr>
          <a:xfrm>
            <a:off x="1155317" y="2860487"/>
            <a:ext cx="1900197" cy="1112763"/>
          </a:xfrm>
          <a:prstGeom prst="ellipse">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err="1">
                <a:solidFill>
                  <a:srgbClr val="800000"/>
                </a:solidFill>
              </a:rPr>
              <a:t>i</a:t>
            </a:r>
            <a:r>
              <a:rPr lang="en-US" sz="3200" b="1" dirty="0" err="1" smtClean="0">
                <a:solidFill>
                  <a:srgbClr val="800000"/>
                </a:solidFill>
              </a:rPr>
              <a:t>plik</a:t>
            </a:r>
            <a:r>
              <a:rPr lang="en-US" sz="3200" b="1" dirty="0" smtClean="0">
                <a:solidFill>
                  <a:srgbClr val="800000"/>
                </a:solidFill>
              </a:rPr>
              <a:t> 1</a:t>
            </a:r>
            <a:endParaRPr lang="en-US" sz="3200" b="1" dirty="0">
              <a:solidFill>
                <a:srgbClr val="800000"/>
              </a:solidFill>
            </a:endParaRPr>
          </a:p>
        </p:txBody>
      </p:sp>
      <p:sp>
        <p:nvSpPr>
          <p:cNvPr id="8" name="Rectangle 7"/>
          <p:cNvSpPr/>
          <p:nvPr/>
        </p:nvSpPr>
        <p:spPr>
          <a:xfrm>
            <a:off x="3586460" y="2444411"/>
            <a:ext cx="1475619" cy="132322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smtClean="0">
                <a:solidFill>
                  <a:srgbClr val="800000"/>
                </a:solidFill>
              </a:rPr>
              <a:t>x = 0</a:t>
            </a:r>
            <a:endParaRPr lang="en-US" sz="2800" b="1" dirty="0">
              <a:solidFill>
                <a:srgbClr val="800000"/>
              </a:solidFill>
            </a:endParaRPr>
          </a:p>
        </p:txBody>
      </p:sp>
      <p:sp>
        <p:nvSpPr>
          <p:cNvPr id="9" name="Oval 8"/>
          <p:cNvSpPr/>
          <p:nvPr/>
        </p:nvSpPr>
        <p:spPr>
          <a:xfrm>
            <a:off x="5692338" y="2860487"/>
            <a:ext cx="1900197" cy="1112763"/>
          </a:xfrm>
          <a:prstGeom prst="ellipse">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err="1">
                <a:solidFill>
                  <a:srgbClr val="800000"/>
                </a:solidFill>
              </a:rPr>
              <a:t>i</a:t>
            </a:r>
            <a:r>
              <a:rPr lang="en-US" sz="3200" b="1" dirty="0" err="1" smtClean="0">
                <a:solidFill>
                  <a:srgbClr val="800000"/>
                </a:solidFill>
              </a:rPr>
              <a:t>plik</a:t>
            </a:r>
            <a:r>
              <a:rPr lang="en-US" sz="3200" b="1" dirty="0" smtClean="0">
                <a:solidFill>
                  <a:srgbClr val="800000"/>
                </a:solidFill>
              </a:rPr>
              <a:t> 2</a:t>
            </a:r>
            <a:endParaRPr lang="en-US" sz="3200" b="1" dirty="0">
              <a:solidFill>
                <a:srgbClr val="800000"/>
              </a:solidFill>
            </a:endParaRPr>
          </a:p>
        </p:txBody>
      </p:sp>
      <p:sp>
        <p:nvSpPr>
          <p:cNvPr id="11" name="Right Arrow 10"/>
          <p:cNvSpPr/>
          <p:nvPr/>
        </p:nvSpPr>
        <p:spPr>
          <a:xfrm>
            <a:off x="2608052" y="2787916"/>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flipH="1">
            <a:off x="5045832" y="2787916"/>
            <a:ext cx="901750"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155317" y="4292527"/>
            <a:ext cx="1825940" cy="584776"/>
          </a:xfrm>
          <a:prstGeom prst="rect">
            <a:avLst/>
          </a:prstGeom>
        </p:spPr>
        <p:txBody>
          <a:bodyPr wrap="none">
            <a:spAutoFit/>
          </a:bodyPr>
          <a:lstStyle/>
          <a:p>
            <a:pPr algn="ctr"/>
            <a:r>
              <a:rPr lang="en-US" sz="3200" b="1" dirty="0">
                <a:solidFill>
                  <a:srgbClr val="800000"/>
                </a:solidFill>
              </a:rPr>
              <a:t>x = </a:t>
            </a:r>
            <a:r>
              <a:rPr lang="en-US" sz="3200" b="1" dirty="0" smtClean="0">
                <a:solidFill>
                  <a:srgbClr val="800000"/>
                </a:solidFill>
              </a:rPr>
              <a:t>x + 1</a:t>
            </a:r>
            <a:endParaRPr lang="en-US" sz="3200" b="1" dirty="0">
              <a:solidFill>
                <a:srgbClr val="800000"/>
              </a:solidFill>
            </a:endParaRPr>
          </a:p>
        </p:txBody>
      </p:sp>
      <p:sp>
        <p:nvSpPr>
          <p:cNvPr id="14" name="Rectangle 13"/>
          <p:cNvSpPr/>
          <p:nvPr/>
        </p:nvSpPr>
        <p:spPr>
          <a:xfrm>
            <a:off x="6052606" y="4260261"/>
            <a:ext cx="1825940" cy="584776"/>
          </a:xfrm>
          <a:prstGeom prst="rect">
            <a:avLst/>
          </a:prstGeom>
        </p:spPr>
        <p:txBody>
          <a:bodyPr wrap="none">
            <a:spAutoFit/>
          </a:bodyPr>
          <a:lstStyle/>
          <a:p>
            <a:pPr algn="ctr"/>
            <a:r>
              <a:rPr lang="en-US" sz="3200" b="1" dirty="0">
                <a:solidFill>
                  <a:srgbClr val="800000"/>
                </a:solidFill>
              </a:rPr>
              <a:t>x = </a:t>
            </a:r>
            <a:r>
              <a:rPr lang="en-US" sz="3200" b="1" dirty="0" smtClean="0">
                <a:solidFill>
                  <a:srgbClr val="800000"/>
                </a:solidFill>
              </a:rPr>
              <a:t>x + 1</a:t>
            </a:r>
            <a:endParaRPr lang="en-US" sz="3200" b="1" dirty="0">
              <a:solidFill>
                <a:srgbClr val="800000"/>
              </a:solidFill>
            </a:endParaRPr>
          </a:p>
        </p:txBody>
      </p:sp>
      <p:sp>
        <p:nvSpPr>
          <p:cNvPr id="16" name="Slide Number Placeholder 15"/>
          <p:cNvSpPr>
            <a:spLocks noGrp="1"/>
          </p:cNvSpPr>
          <p:nvPr>
            <p:ph type="sldNum" sz="quarter" idx="12"/>
          </p:nvPr>
        </p:nvSpPr>
        <p:spPr/>
        <p:txBody>
          <a:bodyPr/>
          <a:lstStyle/>
          <a:p>
            <a:fld id="{57AF16DE-A0D5-4438-950F-5B1E159C2C28}" type="slidenum">
              <a:rPr lang="en-US" smtClean="0"/>
              <a:t>50</a:t>
            </a:fld>
            <a:endParaRPr lang="en-US"/>
          </a:p>
        </p:txBody>
      </p:sp>
      <p:sp>
        <p:nvSpPr>
          <p:cNvPr id="17" name="TextBox 16"/>
          <p:cNvSpPr txBox="1"/>
          <p:nvPr/>
        </p:nvSpPr>
        <p:spPr>
          <a:xfrm>
            <a:off x="2197100" y="1759466"/>
            <a:ext cx="3984812" cy="369332"/>
          </a:xfrm>
          <a:prstGeom prst="rect">
            <a:avLst/>
          </a:prstGeom>
          <a:noFill/>
        </p:spPr>
        <p:txBody>
          <a:bodyPr wrap="square" rtlCol="0">
            <a:spAutoFit/>
          </a:bodyPr>
          <a:lstStyle/>
          <a:p>
            <a:r>
              <a:rPr lang="en-US" b="1" dirty="0" smtClean="0"/>
              <a:t>PARALEL PROGRAMLAMA 101</a:t>
            </a:r>
            <a:endParaRPr lang="en-US" b="1" dirty="0"/>
          </a:p>
        </p:txBody>
      </p:sp>
    </p:spTree>
    <p:extLst>
      <p:ext uri="{BB962C8B-B14F-4D97-AF65-F5344CB8AC3E}">
        <p14:creationId xmlns:p14="http://schemas.microsoft.com/office/powerpoint/2010/main" val="6765440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266095"/>
            <a:ext cx="6508377" cy="718458"/>
          </a:xfrm>
        </p:spPr>
        <p:txBody>
          <a:bodyPr/>
          <a:lstStyle/>
          <a:p>
            <a:r>
              <a:rPr lang="en-US" dirty="0" err="1" smtClean="0"/>
              <a:t>OpenMP</a:t>
            </a:r>
            <a:r>
              <a:rPr lang="en-US" dirty="0" smtClean="0"/>
              <a:t>: </a:t>
            </a:r>
            <a:r>
              <a:rPr lang="en-US" dirty="0" err="1" smtClean="0"/>
              <a:t>vektör</a:t>
            </a:r>
            <a:r>
              <a:rPr lang="en-US" dirty="0" smtClean="0"/>
              <a:t> </a:t>
            </a:r>
            <a:r>
              <a:rPr lang="en-US" dirty="0" err="1" smtClean="0"/>
              <a:t>çarpımı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Rectangle 5"/>
          <p:cNvSpPr/>
          <p:nvPr/>
        </p:nvSpPr>
        <p:spPr>
          <a:xfrm>
            <a:off x="266095" y="1185327"/>
            <a:ext cx="8539237" cy="4524315"/>
          </a:xfrm>
          <a:prstGeom prst="rect">
            <a:avLst/>
          </a:prstGeom>
        </p:spPr>
        <p:txBody>
          <a:bodyPr wrap="square">
            <a:spAutoFit/>
          </a:bodyPr>
          <a:lstStyle/>
          <a:p>
            <a:r>
              <a:rPr lang="en-US" sz="2400" dirty="0"/>
              <a:t>double </a:t>
            </a:r>
            <a:r>
              <a:rPr lang="en-US" sz="2400" b="1" dirty="0" smtClean="0"/>
              <a:t>sum </a:t>
            </a:r>
            <a:r>
              <a:rPr lang="en-US" sz="2400" dirty="0" smtClean="0"/>
              <a:t>= 0.0;</a:t>
            </a:r>
          </a:p>
          <a:p>
            <a:r>
              <a:rPr lang="en-US" sz="2400" dirty="0"/>
              <a:t>d</a:t>
            </a:r>
            <a:r>
              <a:rPr lang="en-US" sz="2400" dirty="0" smtClean="0"/>
              <a:t>ouble </a:t>
            </a:r>
            <a:r>
              <a:rPr lang="en-US" sz="2400" b="1" dirty="0" err="1" smtClean="0"/>
              <a:t>sum_local</a:t>
            </a:r>
            <a:r>
              <a:rPr lang="en-US" sz="2400" dirty="0"/>
              <a:t>[</a:t>
            </a:r>
            <a:r>
              <a:rPr lang="en-US" sz="2400" b="1" dirty="0"/>
              <a:t>NUM_THREADS</a:t>
            </a:r>
            <a:r>
              <a:rPr lang="en-US" sz="2400" dirty="0"/>
              <a:t>];</a:t>
            </a:r>
          </a:p>
          <a:p>
            <a:r>
              <a:rPr lang="en-US" sz="2400" dirty="0"/>
              <a:t>#pragma </a:t>
            </a:r>
            <a:r>
              <a:rPr lang="en-US" sz="2400" dirty="0" err="1"/>
              <a:t>omp</a:t>
            </a:r>
            <a:r>
              <a:rPr lang="en-US" sz="2400" dirty="0"/>
              <a:t> parallel </a:t>
            </a:r>
            <a:r>
              <a:rPr lang="en-US" sz="2400" dirty="0" err="1"/>
              <a:t>num_threads</a:t>
            </a:r>
            <a:r>
              <a:rPr lang="en-US" sz="2400" dirty="0"/>
              <a:t>(</a:t>
            </a:r>
            <a:r>
              <a:rPr lang="en-US" sz="2400" b="1" dirty="0"/>
              <a:t>NUM_THREADS</a:t>
            </a:r>
            <a:r>
              <a:rPr lang="en-US" sz="2400" dirty="0"/>
              <a:t>) </a:t>
            </a:r>
          </a:p>
          <a:p>
            <a:r>
              <a:rPr lang="en-US" sz="2400" dirty="0"/>
              <a:t>{</a:t>
            </a:r>
          </a:p>
          <a:p>
            <a:r>
              <a:rPr lang="en-US" sz="2400" dirty="0"/>
              <a:t> </a:t>
            </a:r>
            <a:r>
              <a:rPr lang="en-US" sz="2400" dirty="0" smtClean="0"/>
              <a:t>  </a:t>
            </a:r>
            <a:r>
              <a:rPr lang="en-US" sz="2400" dirty="0" err="1" smtClean="0"/>
              <a:t>int</a:t>
            </a:r>
            <a:r>
              <a:rPr lang="en-US" sz="2400" dirty="0" smtClean="0"/>
              <a:t> </a:t>
            </a:r>
            <a:r>
              <a:rPr lang="en-US" sz="2400" b="1" dirty="0"/>
              <a:t>me</a:t>
            </a:r>
            <a:r>
              <a:rPr lang="en-US" sz="2400" dirty="0"/>
              <a:t> = </a:t>
            </a:r>
            <a:r>
              <a:rPr lang="en-US" sz="2400" dirty="0" err="1"/>
              <a:t>omp_get_thread_num</a:t>
            </a:r>
            <a:r>
              <a:rPr lang="en-US" sz="2400" dirty="0"/>
              <a:t>();</a:t>
            </a:r>
          </a:p>
          <a:p>
            <a:r>
              <a:rPr lang="en-US" sz="2400" dirty="0"/>
              <a:t> </a:t>
            </a:r>
            <a:r>
              <a:rPr lang="en-US" sz="2400" dirty="0" smtClean="0"/>
              <a:t>  </a:t>
            </a:r>
            <a:r>
              <a:rPr lang="en-US" sz="2400" b="1" dirty="0" err="1" smtClean="0"/>
              <a:t>sum_local</a:t>
            </a:r>
            <a:r>
              <a:rPr lang="en-US" sz="2400" dirty="0"/>
              <a:t>[</a:t>
            </a:r>
            <a:r>
              <a:rPr lang="en-US" sz="2400" b="1" dirty="0"/>
              <a:t>me</a:t>
            </a:r>
            <a:r>
              <a:rPr lang="en-US" sz="2400" dirty="0"/>
              <a:t>] = 0.0;</a:t>
            </a:r>
          </a:p>
          <a:p>
            <a:r>
              <a:rPr lang="en-US" sz="2400" b="1" dirty="0">
                <a:solidFill>
                  <a:schemeClr val="accent3"/>
                </a:solidFill>
              </a:rPr>
              <a:t> </a:t>
            </a:r>
            <a:r>
              <a:rPr lang="en-US" sz="2400" b="1" dirty="0" smtClean="0">
                <a:solidFill>
                  <a:schemeClr val="accent3"/>
                </a:solidFill>
              </a:rPr>
              <a:t>  #</a:t>
            </a:r>
            <a:r>
              <a:rPr lang="en-US" sz="2400" b="1" dirty="0">
                <a:solidFill>
                  <a:schemeClr val="accent3"/>
                </a:solidFill>
              </a:rPr>
              <a:t>pragma </a:t>
            </a:r>
            <a:r>
              <a:rPr lang="en-US" sz="2400" b="1" dirty="0" err="1">
                <a:solidFill>
                  <a:schemeClr val="accent3"/>
                </a:solidFill>
              </a:rPr>
              <a:t>omp</a:t>
            </a:r>
            <a:r>
              <a:rPr lang="en-US" sz="2400" b="1" dirty="0">
                <a:solidFill>
                  <a:schemeClr val="accent3"/>
                </a:solidFill>
              </a:rPr>
              <a:t> for</a:t>
            </a:r>
          </a:p>
          <a:p>
            <a:r>
              <a:rPr lang="en-US" sz="2400" dirty="0"/>
              <a:t> </a:t>
            </a:r>
            <a:r>
              <a:rPr lang="en-US" sz="2400" dirty="0" smtClean="0"/>
              <a:t>  for </a:t>
            </a:r>
            <a:r>
              <a:rPr lang="en-US" sz="2400" dirty="0"/>
              <a:t>(</a:t>
            </a:r>
            <a:r>
              <a:rPr lang="en-US" sz="2400" b="1" dirty="0" err="1"/>
              <a:t>i</a:t>
            </a:r>
            <a:r>
              <a:rPr lang="en-US" sz="2400" dirty="0"/>
              <a:t> = 0; </a:t>
            </a:r>
            <a:r>
              <a:rPr lang="en-US" sz="2400" b="1" dirty="0" err="1"/>
              <a:t>i</a:t>
            </a:r>
            <a:r>
              <a:rPr lang="en-US" sz="2400" dirty="0"/>
              <a:t> &lt; </a:t>
            </a:r>
            <a:r>
              <a:rPr lang="en-US" sz="2400" b="1" dirty="0"/>
              <a:t>N</a:t>
            </a:r>
            <a:r>
              <a:rPr lang="en-US" sz="2400" dirty="0"/>
              <a:t>;</a:t>
            </a:r>
            <a:r>
              <a:rPr lang="en-US" sz="2400" b="1" dirty="0"/>
              <a:t> </a:t>
            </a:r>
            <a:r>
              <a:rPr lang="en-US" sz="2400" b="1" dirty="0" err="1"/>
              <a:t>i</a:t>
            </a:r>
            <a:r>
              <a:rPr lang="en-US" sz="2400" dirty="0"/>
              <a:t>++</a:t>
            </a:r>
            <a:r>
              <a:rPr lang="en-US" sz="2400" dirty="0" smtClean="0"/>
              <a:t>)</a:t>
            </a:r>
          </a:p>
          <a:p>
            <a:r>
              <a:rPr lang="en-US" sz="2400" dirty="0"/>
              <a:t> </a:t>
            </a:r>
            <a:r>
              <a:rPr lang="en-US" sz="2400" dirty="0" smtClean="0"/>
              <a:t>      </a:t>
            </a:r>
            <a:r>
              <a:rPr lang="en-US" sz="2400" b="1" dirty="0" err="1" smtClean="0"/>
              <a:t>sum_local</a:t>
            </a:r>
            <a:r>
              <a:rPr lang="en-US" sz="2400" dirty="0"/>
              <a:t>[</a:t>
            </a:r>
            <a:r>
              <a:rPr lang="en-US" sz="2400" b="1" dirty="0"/>
              <a:t>me</a:t>
            </a:r>
            <a:r>
              <a:rPr lang="en-US" sz="2400" dirty="0"/>
              <a:t>] += </a:t>
            </a:r>
            <a:r>
              <a:rPr lang="en-US" sz="2400" b="1" dirty="0"/>
              <a:t>x</a:t>
            </a:r>
            <a:r>
              <a:rPr lang="en-US" sz="2400" dirty="0"/>
              <a:t>[</a:t>
            </a:r>
            <a:r>
              <a:rPr lang="en-US" sz="2400" b="1" dirty="0" err="1"/>
              <a:t>i</a:t>
            </a:r>
            <a:r>
              <a:rPr lang="en-US" sz="2400" dirty="0"/>
              <a:t>] * </a:t>
            </a:r>
            <a:r>
              <a:rPr lang="en-US" sz="2400" b="1" dirty="0"/>
              <a:t>y</a:t>
            </a:r>
            <a:r>
              <a:rPr lang="en-US" sz="2400" dirty="0"/>
              <a:t>[</a:t>
            </a:r>
            <a:r>
              <a:rPr lang="en-US" sz="2400" b="1" dirty="0" err="1"/>
              <a:t>i</a:t>
            </a:r>
            <a:r>
              <a:rPr lang="en-US" sz="2400" dirty="0"/>
              <a:t>];</a:t>
            </a:r>
          </a:p>
          <a:p>
            <a:r>
              <a:rPr lang="en-US" sz="2400" dirty="0"/>
              <a:t> </a:t>
            </a:r>
            <a:r>
              <a:rPr lang="en-US" sz="2400" dirty="0" smtClean="0"/>
              <a:t>  </a:t>
            </a:r>
            <a:r>
              <a:rPr lang="en-US" sz="2400" b="1" dirty="0" smtClean="0">
                <a:solidFill>
                  <a:schemeClr val="accent3"/>
                </a:solidFill>
              </a:rPr>
              <a:t>#</a:t>
            </a:r>
            <a:r>
              <a:rPr lang="en-US" sz="2400" b="1" dirty="0">
                <a:solidFill>
                  <a:schemeClr val="accent3"/>
                </a:solidFill>
              </a:rPr>
              <a:t>pragma </a:t>
            </a:r>
            <a:r>
              <a:rPr lang="en-US" sz="2400" b="1" dirty="0" err="1">
                <a:solidFill>
                  <a:schemeClr val="accent3"/>
                </a:solidFill>
              </a:rPr>
              <a:t>omp</a:t>
            </a:r>
            <a:r>
              <a:rPr lang="en-US" sz="2400" b="1" dirty="0">
                <a:solidFill>
                  <a:schemeClr val="accent3"/>
                </a:solidFill>
              </a:rPr>
              <a:t> atomic</a:t>
            </a:r>
          </a:p>
          <a:p>
            <a:r>
              <a:rPr lang="en-US" sz="2400" b="1" dirty="0">
                <a:solidFill>
                  <a:schemeClr val="accent3"/>
                </a:solidFill>
              </a:rPr>
              <a:t> </a:t>
            </a:r>
            <a:r>
              <a:rPr lang="en-US" sz="2400" b="1" dirty="0" smtClean="0">
                <a:solidFill>
                  <a:schemeClr val="accent3"/>
                </a:solidFill>
              </a:rPr>
              <a:t>  sum </a:t>
            </a:r>
            <a:r>
              <a:rPr lang="en-US" sz="2400" b="1" dirty="0">
                <a:solidFill>
                  <a:schemeClr val="accent3"/>
                </a:solidFill>
              </a:rPr>
              <a:t>+= </a:t>
            </a:r>
            <a:r>
              <a:rPr lang="en-US" sz="2400" b="1" dirty="0" err="1">
                <a:solidFill>
                  <a:schemeClr val="accent3"/>
                </a:solidFill>
              </a:rPr>
              <a:t>sum_local</a:t>
            </a:r>
            <a:r>
              <a:rPr lang="en-US" sz="2400" b="1" dirty="0">
                <a:solidFill>
                  <a:schemeClr val="accent3"/>
                </a:solidFill>
              </a:rPr>
              <a:t>[me];</a:t>
            </a:r>
          </a:p>
          <a:p>
            <a:r>
              <a:rPr lang="en-US" sz="2400" dirty="0"/>
              <a:t>}</a:t>
            </a:r>
          </a:p>
        </p:txBody>
      </p:sp>
      <p:sp>
        <p:nvSpPr>
          <p:cNvPr id="8" name="Slide Number Placeholder 7"/>
          <p:cNvSpPr>
            <a:spLocks noGrp="1"/>
          </p:cNvSpPr>
          <p:nvPr>
            <p:ph type="sldNum" sz="quarter" idx="12"/>
          </p:nvPr>
        </p:nvSpPr>
        <p:spPr/>
        <p:txBody>
          <a:bodyPr/>
          <a:lstStyle/>
          <a:p>
            <a:fld id="{57AF16DE-A0D5-4438-950F-5B1E159C2C28}" type="slidenum">
              <a:rPr lang="en-US" smtClean="0"/>
              <a:t>51</a:t>
            </a:fld>
            <a:endParaRPr lang="en-US"/>
          </a:p>
        </p:txBody>
      </p:sp>
    </p:spTree>
    <p:extLst>
      <p:ext uri="{BB962C8B-B14F-4D97-AF65-F5344CB8AC3E}">
        <p14:creationId xmlns:p14="http://schemas.microsoft.com/office/powerpoint/2010/main" val="14341857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0"/>
            <a:ext cx="6508377" cy="718458"/>
          </a:xfrm>
        </p:spPr>
        <p:txBody>
          <a:bodyPr/>
          <a:lstStyle/>
          <a:p>
            <a:r>
              <a:rPr lang="en-US" dirty="0" err="1" smtClean="0"/>
              <a:t>OpenMP</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pic>
        <p:nvPicPr>
          <p:cNvPr id="3" name="Picture 2"/>
          <p:cNvPicPr>
            <a:picLocks noChangeAspect="1"/>
          </p:cNvPicPr>
          <p:nvPr/>
        </p:nvPicPr>
        <p:blipFill>
          <a:blip r:embed="rId2"/>
          <a:stretch>
            <a:fillRect/>
          </a:stretch>
        </p:blipFill>
        <p:spPr>
          <a:xfrm>
            <a:off x="885488" y="718458"/>
            <a:ext cx="6286989" cy="5670381"/>
          </a:xfrm>
          <a:prstGeom prst="rect">
            <a:avLst/>
          </a:prstGeom>
        </p:spPr>
      </p:pic>
      <p:sp>
        <p:nvSpPr>
          <p:cNvPr id="7" name="Slide Number Placeholder 6"/>
          <p:cNvSpPr>
            <a:spLocks noGrp="1"/>
          </p:cNvSpPr>
          <p:nvPr>
            <p:ph type="sldNum" sz="quarter" idx="12"/>
          </p:nvPr>
        </p:nvSpPr>
        <p:spPr/>
        <p:txBody>
          <a:bodyPr/>
          <a:lstStyle/>
          <a:p>
            <a:fld id="{57AF16DE-A0D5-4438-950F-5B1E159C2C28}" type="slidenum">
              <a:rPr lang="en-US" smtClean="0"/>
              <a:t>52</a:t>
            </a:fld>
            <a:endParaRPr lang="en-US"/>
          </a:p>
        </p:txBody>
      </p:sp>
    </p:spTree>
    <p:extLst>
      <p:ext uri="{BB962C8B-B14F-4D97-AF65-F5344CB8AC3E}">
        <p14:creationId xmlns:p14="http://schemas.microsoft.com/office/powerpoint/2010/main" val="27808951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266095"/>
            <a:ext cx="6508377" cy="718458"/>
          </a:xfrm>
        </p:spPr>
        <p:txBody>
          <a:bodyPr/>
          <a:lstStyle/>
          <a:p>
            <a:r>
              <a:rPr lang="en-US" dirty="0" err="1" smtClean="0"/>
              <a:t>OpenMP</a:t>
            </a:r>
            <a:r>
              <a:rPr lang="en-US" dirty="0" smtClean="0"/>
              <a:t>: </a:t>
            </a:r>
            <a:r>
              <a:rPr lang="en-US" dirty="0" err="1" smtClean="0"/>
              <a:t>vektör</a:t>
            </a:r>
            <a:r>
              <a:rPr lang="en-US" dirty="0" smtClean="0"/>
              <a:t> </a:t>
            </a:r>
            <a:r>
              <a:rPr lang="en-US" dirty="0" err="1" smtClean="0"/>
              <a:t>çarpımı</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a:p>
        </p:txBody>
      </p:sp>
      <p:sp>
        <p:nvSpPr>
          <p:cNvPr id="6" name="Rectangle 5"/>
          <p:cNvSpPr/>
          <p:nvPr/>
        </p:nvSpPr>
        <p:spPr>
          <a:xfrm>
            <a:off x="266095" y="1185327"/>
            <a:ext cx="8539237" cy="4524315"/>
          </a:xfrm>
          <a:prstGeom prst="rect">
            <a:avLst/>
          </a:prstGeom>
        </p:spPr>
        <p:txBody>
          <a:bodyPr wrap="square">
            <a:spAutoFit/>
          </a:bodyPr>
          <a:lstStyle/>
          <a:p>
            <a:r>
              <a:rPr lang="en-US" sz="2400" dirty="0"/>
              <a:t>double </a:t>
            </a:r>
            <a:r>
              <a:rPr lang="en-US" sz="2400" b="1" dirty="0" smtClean="0"/>
              <a:t>sum </a:t>
            </a:r>
            <a:r>
              <a:rPr lang="en-US" sz="2400" dirty="0" smtClean="0"/>
              <a:t>= 0.0;</a:t>
            </a:r>
          </a:p>
          <a:p>
            <a:r>
              <a:rPr lang="en-US" sz="2400" dirty="0"/>
              <a:t>d</a:t>
            </a:r>
            <a:r>
              <a:rPr lang="en-US" sz="2400" dirty="0" smtClean="0"/>
              <a:t>ouble </a:t>
            </a:r>
            <a:r>
              <a:rPr lang="en-US" sz="2400" b="1" dirty="0" err="1" smtClean="0"/>
              <a:t>sum_local</a:t>
            </a:r>
            <a:r>
              <a:rPr lang="en-US" sz="2400" dirty="0"/>
              <a:t>[</a:t>
            </a:r>
            <a:r>
              <a:rPr lang="en-US" sz="2400" b="1" dirty="0"/>
              <a:t>NUM_THREADS</a:t>
            </a:r>
            <a:r>
              <a:rPr lang="en-US" sz="2400" dirty="0" smtClean="0"/>
              <a:t>][16];</a:t>
            </a:r>
            <a:endParaRPr lang="en-US" sz="2400" dirty="0"/>
          </a:p>
          <a:p>
            <a:r>
              <a:rPr lang="en-US" sz="2400" dirty="0"/>
              <a:t>#pragma </a:t>
            </a:r>
            <a:r>
              <a:rPr lang="en-US" sz="2400" dirty="0" err="1"/>
              <a:t>omp</a:t>
            </a:r>
            <a:r>
              <a:rPr lang="en-US" sz="2400" dirty="0"/>
              <a:t> parallel </a:t>
            </a:r>
            <a:r>
              <a:rPr lang="en-US" sz="2400" dirty="0" err="1"/>
              <a:t>num_threads</a:t>
            </a:r>
            <a:r>
              <a:rPr lang="en-US" sz="2400" dirty="0"/>
              <a:t>(</a:t>
            </a:r>
            <a:r>
              <a:rPr lang="en-US" sz="2400" b="1" dirty="0"/>
              <a:t>NUM_THREADS</a:t>
            </a:r>
            <a:r>
              <a:rPr lang="en-US" sz="2400" dirty="0"/>
              <a:t>) </a:t>
            </a:r>
          </a:p>
          <a:p>
            <a:r>
              <a:rPr lang="en-US" sz="2400" dirty="0"/>
              <a:t>{</a:t>
            </a:r>
          </a:p>
          <a:p>
            <a:r>
              <a:rPr lang="en-US" sz="2400" dirty="0"/>
              <a:t> </a:t>
            </a:r>
            <a:r>
              <a:rPr lang="en-US" sz="2400" dirty="0" smtClean="0"/>
              <a:t>  </a:t>
            </a:r>
            <a:r>
              <a:rPr lang="en-US" sz="2400" dirty="0" err="1" smtClean="0"/>
              <a:t>int</a:t>
            </a:r>
            <a:r>
              <a:rPr lang="en-US" sz="2400" dirty="0" smtClean="0"/>
              <a:t> </a:t>
            </a:r>
            <a:r>
              <a:rPr lang="en-US" sz="2400" b="1" dirty="0"/>
              <a:t>me</a:t>
            </a:r>
            <a:r>
              <a:rPr lang="en-US" sz="2400" dirty="0"/>
              <a:t> = </a:t>
            </a:r>
            <a:r>
              <a:rPr lang="en-US" sz="2400" dirty="0" err="1"/>
              <a:t>omp_get_thread_num</a:t>
            </a:r>
            <a:r>
              <a:rPr lang="en-US" sz="2400" dirty="0"/>
              <a:t>();</a:t>
            </a:r>
          </a:p>
          <a:p>
            <a:r>
              <a:rPr lang="en-US" sz="2400" dirty="0"/>
              <a:t> </a:t>
            </a:r>
            <a:r>
              <a:rPr lang="en-US" sz="2400" dirty="0" smtClean="0"/>
              <a:t>  </a:t>
            </a:r>
            <a:r>
              <a:rPr lang="en-US" sz="2400" b="1" dirty="0" err="1" smtClean="0"/>
              <a:t>sum_local</a:t>
            </a:r>
            <a:r>
              <a:rPr lang="en-US" sz="2400" dirty="0"/>
              <a:t>[</a:t>
            </a:r>
            <a:r>
              <a:rPr lang="en-US" sz="2400" b="1" dirty="0"/>
              <a:t>me</a:t>
            </a:r>
            <a:r>
              <a:rPr lang="en-US" sz="2400" dirty="0" smtClean="0"/>
              <a:t>][0] </a:t>
            </a:r>
            <a:r>
              <a:rPr lang="en-US" sz="2400" dirty="0"/>
              <a:t>= 0.0;</a:t>
            </a:r>
          </a:p>
          <a:p>
            <a:r>
              <a:rPr lang="en-US" sz="2400" b="1" dirty="0">
                <a:solidFill>
                  <a:schemeClr val="accent3"/>
                </a:solidFill>
              </a:rPr>
              <a:t> </a:t>
            </a:r>
            <a:r>
              <a:rPr lang="en-US" sz="2400" b="1" dirty="0" smtClean="0">
                <a:solidFill>
                  <a:schemeClr val="accent3"/>
                </a:solidFill>
              </a:rPr>
              <a:t>  #</a:t>
            </a:r>
            <a:r>
              <a:rPr lang="en-US" sz="2400" b="1" dirty="0">
                <a:solidFill>
                  <a:schemeClr val="accent3"/>
                </a:solidFill>
              </a:rPr>
              <a:t>pragma </a:t>
            </a:r>
            <a:r>
              <a:rPr lang="en-US" sz="2400" b="1" dirty="0" err="1">
                <a:solidFill>
                  <a:schemeClr val="accent3"/>
                </a:solidFill>
              </a:rPr>
              <a:t>omp</a:t>
            </a:r>
            <a:r>
              <a:rPr lang="en-US" sz="2400" b="1" dirty="0">
                <a:solidFill>
                  <a:schemeClr val="accent3"/>
                </a:solidFill>
              </a:rPr>
              <a:t> for</a:t>
            </a:r>
          </a:p>
          <a:p>
            <a:r>
              <a:rPr lang="en-US" sz="2400" dirty="0"/>
              <a:t> </a:t>
            </a:r>
            <a:r>
              <a:rPr lang="en-US" sz="2400" dirty="0" smtClean="0"/>
              <a:t>  for </a:t>
            </a:r>
            <a:r>
              <a:rPr lang="en-US" sz="2400" dirty="0"/>
              <a:t>(</a:t>
            </a:r>
            <a:r>
              <a:rPr lang="en-US" sz="2400" b="1" dirty="0" err="1"/>
              <a:t>i</a:t>
            </a:r>
            <a:r>
              <a:rPr lang="en-US" sz="2400" dirty="0"/>
              <a:t> = 0; </a:t>
            </a:r>
            <a:r>
              <a:rPr lang="en-US" sz="2400" b="1" dirty="0" err="1"/>
              <a:t>i</a:t>
            </a:r>
            <a:r>
              <a:rPr lang="en-US" sz="2400" dirty="0"/>
              <a:t> &lt; </a:t>
            </a:r>
            <a:r>
              <a:rPr lang="en-US" sz="2400" b="1" dirty="0"/>
              <a:t>N</a:t>
            </a:r>
            <a:r>
              <a:rPr lang="en-US" sz="2400" dirty="0"/>
              <a:t>;</a:t>
            </a:r>
            <a:r>
              <a:rPr lang="en-US" sz="2400" b="1" dirty="0"/>
              <a:t> </a:t>
            </a:r>
            <a:r>
              <a:rPr lang="en-US" sz="2400" b="1" dirty="0" err="1"/>
              <a:t>i</a:t>
            </a:r>
            <a:r>
              <a:rPr lang="en-US" sz="2400" dirty="0"/>
              <a:t>++</a:t>
            </a:r>
            <a:r>
              <a:rPr lang="en-US" sz="2400" dirty="0" smtClean="0"/>
              <a:t>)</a:t>
            </a:r>
          </a:p>
          <a:p>
            <a:r>
              <a:rPr lang="en-US" sz="2400" dirty="0"/>
              <a:t> </a:t>
            </a:r>
            <a:r>
              <a:rPr lang="en-US" sz="2400" dirty="0" smtClean="0"/>
              <a:t>      </a:t>
            </a:r>
            <a:r>
              <a:rPr lang="en-US" sz="2400" b="1" dirty="0" err="1" smtClean="0"/>
              <a:t>sum_local</a:t>
            </a:r>
            <a:r>
              <a:rPr lang="en-US" sz="2400" dirty="0"/>
              <a:t>[</a:t>
            </a:r>
            <a:r>
              <a:rPr lang="en-US" sz="2400" b="1" dirty="0"/>
              <a:t>me</a:t>
            </a:r>
            <a:r>
              <a:rPr lang="en-US" sz="2400" dirty="0"/>
              <a:t>] += </a:t>
            </a:r>
            <a:r>
              <a:rPr lang="en-US" sz="2400" b="1" dirty="0"/>
              <a:t>x</a:t>
            </a:r>
            <a:r>
              <a:rPr lang="en-US" sz="2400" dirty="0"/>
              <a:t>[</a:t>
            </a:r>
            <a:r>
              <a:rPr lang="en-US" sz="2400" b="1" dirty="0" err="1"/>
              <a:t>i</a:t>
            </a:r>
            <a:r>
              <a:rPr lang="en-US" sz="2400" dirty="0"/>
              <a:t>] * </a:t>
            </a:r>
            <a:r>
              <a:rPr lang="en-US" sz="2400" b="1" dirty="0"/>
              <a:t>y</a:t>
            </a:r>
            <a:r>
              <a:rPr lang="en-US" sz="2400" dirty="0"/>
              <a:t>[</a:t>
            </a:r>
            <a:r>
              <a:rPr lang="en-US" sz="2400" b="1" dirty="0" err="1"/>
              <a:t>i</a:t>
            </a:r>
            <a:r>
              <a:rPr lang="en-US" sz="2400" dirty="0"/>
              <a:t>];</a:t>
            </a:r>
          </a:p>
          <a:p>
            <a:r>
              <a:rPr lang="en-US" sz="2400" dirty="0"/>
              <a:t> </a:t>
            </a:r>
            <a:r>
              <a:rPr lang="en-US" sz="2400" dirty="0" smtClean="0"/>
              <a:t>  </a:t>
            </a:r>
            <a:r>
              <a:rPr lang="en-US" sz="2400" b="1" dirty="0" smtClean="0">
                <a:solidFill>
                  <a:schemeClr val="accent3"/>
                </a:solidFill>
              </a:rPr>
              <a:t>#</a:t>
            </a:r>
            <a:r>
              <a:rPr lang="en-US" sz="2400" b="1" dirty="0">
                <a:solidFill>
                  <a:schemeClr val="accent3"/>
                </a:solidFill>
              </a:rPr>
              <a:t>pragma </a:t>
            </a:r>
            <a:r>
              <a:rPr lang="en-US" sz="2400" b="1" dirty="0" err="1">
                <a:solidFill>
                  <a:schemeClr val="accent3"/>
                </a:solidFill>
              </a:rPr>
              <a:t>omp</a:t>
            </a:r>
            <a:r>
              <a:rPr lang="en-US" sz="2400" b="1" dirty="0">
                <a:solidFill>
                  <a:schemeClr val="accent3"/>
                </a:solidFill>
              </a:rPr>
              <a:t> atomic</a:t>
            </a:r>
          </a:p>
          <a:p>
            <a:r>
              <a:rPr lang="en-US" sz="2400" b="1" dirty="0">
                <a:solidFill>
                  <a:schemeClr val="accent3"/>
                </a:solidFill>
              </a:rPr>
              <a:t> </a:t>
            </a:r>
            <a:r>
              <a:rPr lang="en-US" sz="2400" b="1" dirty="0" smtClean="0">
                <a:solidFill>
                  <a:schemeClr val="accent3"/>
                </a:solidFill>
              </a:rPr>
              <a:t>  sum </a:t>
            </a:r>
            <a:r>
              <a:rPr lang="en-US" sz="2400" b="1" dirty="0">
                <a:solidFill>
                  <a:schemeClr val="accent3"/>
                </a:solidFill>
              </a:rPr>
              <a:t>+= </a:t>
            </a:r>
            <a:r>
              <a:rPr lang="en-US" sz="2400" b="1" dirty="0" err="1">
                <a:solidFill>
                  <a:schemeClr val="accent3"/>
                </a:solidFill>
              </a:rPr>
              <a:t>sum_local</a:t>
            </a:r>
            <a:r>
              <a:rPr lang="en-US" sz="2400" b="1" dirty="0">
                <a:solidFill>
                  <a:schemeClr val="accent3"/>
                </a:solidFill>
              </a:rPr>
              <a:t>[me</a:t>
            </a:r>
            <a:r>
              <a:rPr lang="en-US" sz="2400" b="1" dirty="0" smtClean="0">
                <a:solidFill>
                  <a:schemeClr val="accent3"/>
                </a:solidFill>
              </a:rPr>
              <a:t>][0];</a:t>
            </a:r>
            <a:endParaRPr lang="en-US" sz="2400" b="1" dirty="0">
              <a:solidFill>
                <a:schemeClr val="accent3"/>
              </a:solidFill>
            </a:endParaRPr>
          </a:p>
          <a:p>
            <a:r>
              <a:rPr lang="en-US" sz="2400" dirty="0"/>
              <a:t>}</a:t>
            </a:r>
          </a:p>
        </p:txBody>
      </p:sp>
      <p:sp>
        <p:nvSpPr>
          <p:cNvPr id="8" name="Slide Number Placeholder 7"/>
          <p:cNvSpPr>
            <a:spLocks noGrp="1"/>
          </p:cNvSpPr>
          <p:nvPr>
            <p:ph type="sldNum" sz="quarter" idx="12"/>
          </p:nvPr>
        </p:nvSpPr>
        <p:spPr/>
        <p:txBody>
          <a:bodyPr/>
          <a:lstStyle/>
          <a:p>
            <a:fld id="{57AF16DE-A0D5-4438-950F-5B1E159C2C28}" type="slidenum">
              <a:rPr lang="en-US" smtClean="0"/>
              <a:t>53</a:t>
            </a:fld>
            <a:endParaRPr lang="en-US"/>
          </a:p>
        </p:txBody>
      </p:sp>
    </p:spTree>
    <p:extLst>
      <p:ext uri="{BB962C8B-B14F-4D97-AF65-F5344CB8AC3E}">
        <p14:creationId xmlns:p14="http://schemas.microsoft.com/office/powerpoint/2010/main" val="185914538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812" y="0"/>
            <a:ext cx="6508377" cy="718458"/>
          </a:xfrm>
        </p:spPr>
        <p:txBody>
          <a:bodyPr/>
          <a:lstStyle/>
          <a:p>
            <a:r>
              <a:rPr lang="en-US" dirty="0" err="1" smtClean="0"/>
              <a:t>OpenMP</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440907" y="847876"/>
            <a:ext cx="8340236" cy="5274180"/>
          </a:xfrm>
          <a:prstGeom prst="rect">
            <a:avLst/>
          </a:prstGeom>
        </p:spPr>
      </p:pic>
      <p:sp>
        <p:nvSpPr>
          <p:cNvPr id="7" name="Slide Number Placeholder 6"/>
          <p:cNvSpPr>
            <a:spLocks noGrp="1"/>
          </p:cNvSpPr>
          <p:nvPr>
            <p:ph type="sldNum" sz="quarter" idx="12"/>
          </p:nvPr>
        </p:nvSpPr>
        <p:spPr/>
        <p:txBody>
          <a:bodyPr/>
          <a:lstStyle/>
          <a:p>
            <a:fld id="{57AF16DE-A0D5-4438-950F-5B1E159C2C28}" type="slidenum">
              <a:rPr lang="en-US" smtClean="0"/>
              <a:t>54</a:t>
            </a:fld>
            <a:endParaRPr lang="en-US"/>
          </a:p>
        </p:txBody>
      </p:sp>
    </p:spTree>
    <p:extLst>
      <p:ext uri="{BB962C8B-B14F-4D97-AF65-F5344CB8AC3E}">
        <p14:creationId xmlns:p14="http://schemas.microsoft.com/office/powerpoint/2010/main" val="200670313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Örnek</a:t>
            </a:r>
            <a:r>
              <a:rPr lang="en-US" dirty="0" smtClean="0"/>
              <a:t> problem: </a:t>
            </a:r>
            <a:r>
              <a:rPr lang="en-US" dirty="0" err="1" smtClean="0"/>
              <a:t>Tensör</a:t>
            </a:r>
            <a:r>
              <a:rPr lang="en-US" dirty="0" smtClean="0"/>
              <a:t> </a:t>
            </a:r>
            <a:r>
              <a:rPr lang="en-US" dirty="0" err="1"/>
              <a:t>a</a:t>
            </a:r>
            <a:r>
              <a:rPr lang="en-US" dirty="0" err="1" smtClean="0"/>
              <a:t>yrıştırma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55</a:t>
            </a:fld>
            <a:endParaRPr lang="en-US"/>
          </a:p>
        </p:txBody>
      </p:sp>
      <p:pic>
        <p:nvPicPr>
          <p:cNvPr id="5" name="Picture 4"/>
          <p:cNvPicPr>
            <a:picLocks noChangeAspect="1"/>
          </p:cNvPicPr>
          <p:nvPr/>
        </p:nvPicPr>
        <p:blipFill>
          <a:blip r:embed="rId2"/>
          <a:stretch>
            <a:fillRect/>
          </a:stretch>
        </p:blipFill>
        <p:spPr>
          <a:xfrm>
            <a:off x="457199" y="2603501"/>
            <a:ext cx="8267482" cy="2768600"/>
          </a:xfrm>
          <a:prstGeom prst="rect">
            <a:avLst/>
          </a:prstGeom>
        </p:spPr>
      </p:pic>
    </p:spTree>
    <p:extLst>
      <p:ext uri="{BB962C8B-B14F-4D97-AF65-F5344CB8AC3E}">
        <p14:creationId xmlns:p14="http://schemas.microsoft.com/office/powerpoint/2010/main" val="67884891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Örnek</a:t>
            </a:r>
            <a:r>
              <a:rPr lang="en-US" dirty="0" smtClean="0"/>
              <a:t> problem: </a:t>
            </a:r>
            <a:r>
              <a:rPr lang="en-US" dirty="0" err="1" smtClean="0"/>
              <a:t>Koşut</a:t>
            </a:r>
            <a:r>
              <a:rPr lang="en-US" dirty="0" smtClean="0"/>
              <a:t> </a:t>
            </a:r>
            <a:r>
              <a:rPr lang="en-US" dirty="0" err="1" smtClean="0"/>
              <a:t>tensör</a:t>
            </a:r>
            <a:r>
              <a:rPr lang="en-US" dirty="0" smtClean="0"/>
              <a:t> </a:t>
            </a:r>
            <a:r>
              <a:rPr lang="en-US" dirty="0" err="1" smtClean="0"/>
              <a:t>ayrıştırma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56</a:t>
            </a:fld>
            <a:endParaRPr lang="en-US"/>
          </a:p>
        </p:txBody>
      </p:sp>
      <p:pic>
        <p:nvPicPr>
          <p:cNvPr id="6" name="Picture 5"/>
          <p:cNvPicPr>
            <a:picLocks noChangeAspect="1"/>
          </p:cNvPicPr>
          <p:nvPr/>
        </p:nvPicPr>
        <p:blipFill>
          <a:blip r:embed="rId2"/>
          <a:stretch>
            <a:fillRect/>
          </a:stretch>
        </p:blipFill>
        <p:spPr>
          <a:xfrm>
            <a:off x="1117600" y="2254250"/>
            <a:ext cx="6515100" cy="4102100"/>
          </a:xfrm>
          <a:prstGeom prst="rect">
            <a:avLst/>
          </a:prstGeom>
        </p:spPr>
      </p:pic>
      <p:pic>
        <p:nvPicPr>
          <p:cNvPr id="9" name="Picture 8"/>
          <p:cNvPicPr>
            <a:picLocks noChangeAspect="1"/>
          </p:cNvPicPr>
          <p:nvPr/>
        </p:nvPicPr>
        <p:blipFill>
          <a:blip r:embed="rId3"/>
          <a:stretch>
            <a:fillRect/>
          </a:stretch>
        </p:blipFill>
        <p:spPr>
          <a:xfrm>
            <a:off x="1117600" y="2901950"/>
            <a:ext cx="1828800" cy="2476500"/>
          </a:xfrm>
          <a:prstGeom prst="rect">
            <a:avLst/>
          </a:prstGeom>
        </p:spPr>
      </p:pic>
      <p:sp>
        <p:nvSpPr>
          <p:cNvPr id="10" name="Rectangle 9"/>
          <p:cNvSpPr/>
          <p:nvPr/>
        </p:nvSpPr>
        <p:spPr>
          <a:xfrm>
            <a:off x="2287588" y="3663950"/>
            <a:ext cx="150812" cy="152400"/>
          </a:xfrm>
          <a:prstGeom prst="rect">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51101" y="3663950"/>
            <a:ext cx="158750" cy="152400"/>
          </a:xfrm>
          <a:prstGeom prst="rect">
            <a:avLst/>
          </a:prstGeom>
          <a:solidFill>
            <a:srgbClr val="A31B6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87588" y="3401483"/>
            <a:ext cx="327026" cy="152400"/>
          </a:xfrm>
          <a:prstGeom prst="rect">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04707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08000"/>
            <a:ext cx="6508377" cy="1143000"/>
          </a:xfrm>
        </p:spPr>
        <p:txBody>
          <a:bodyPr/>
          <a:lstStyle/>
          <a:p>
            <a:r>
              <a:rPr lang="en-US" dirty="0" err="1" smtClean="0"/>
              <a:t>Örnek</a:t>
            </a:r>
            <a:r>
              <a:rPr lang="en-US" dirty="0" smtClean="0"/>
              <a:t> problem: </a:t>
            </a:r>
            <a:r>
              <a:rPr lang="en-US" dirty="0" err="1" smtClean="0"/>
              <a:t>Koşut</a:t>
            </a:r>
            <a:r>
              <a:rPr lang="en-US" dirty="0" smtClean="0"/>
              <a:t> </a:t>
            </a:r>
            <a:r>
              <a:rPr lang="en-US" dirty="0" err="1" smtClean="0"/>
              <a:t>tensör</a:t>
            </a:r>
            <a:r>
              <a:rPr lang="en-US" dirty="0" smtClean="0"/>
              <a:t> </a:t>
            </a:r>
            <a:r>
              <a:rPr lang="en-US" dirty="0" err="1" smtClean="0"/>
              <a:t>ayrıştırma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57</a:t>
            </a:fld>
            <a:endParaRPr lang="en-US"/>
          </a:p>
        </p:txBody>
      </p:sp>
      <p:pic>
        <p:nvPicPr>
          <p:cNvPr id="5" name="Picture 4"/>
          <p:cNvPicPr>
            <a:picLocks noChangeAspect="1"/>
          </p:cNvPicPr>
          <p:nvPr/>
        </p:nvPicPr>
        <p:blipFill>
          <a:blip r:embed="rId2"/>
          <a:stretch>
            <a:fillRect/>
          </a:stretch>
        </p:blipFill>
        <p:spPr>
          <a:xfrm>
            <a:off x="2057400" y="1667498"/>
            <a:ext cx="4775200" cy="4564086"/>
          </a:xfrm>
          <a:prstGeom prst="rect">
            <a:avLst/>
          </a:prstGeom>
        </p:spPr>
      </p:pic>
    </p:spTree>
    <p:extLst>
      <p:ext uri="{BB962C8B-B14F-4D97-AF65-F5344CB8AC3E}">
        <p14:creationId xmlns:p14="http://schemas.microsoft.com/office/powerpoint/2010/main" val="243354080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err="1" smtClean="0"/>
              <a:t>Çizge</a:t>
            </a:r>
            <a:r>
              <a:rPr lang="en-US" dirty="0"/>
              <a:t> </a:t>
            </a:r>
            <a:r>
              <a:rPr lang="en-US" dirty="0" err="1" smtClean="0"/>
              <a:t>boyama</a:t>
            </a:r>
            <a:r>
              <a:rPr lang="en-US" dirty="0" smtClean="0"/>
              <a:t> </a:t>
            </a:r>
            <a:r>
              <a:rPr lang="en-US" dirty="0" err="1" smtClean="0"/>
              <a:t>problemi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58</a:t>
            </a:fld>
            <a:endParaRPr lang="en-US"/>
          </a:p>
        </p:txBody>
      </p:sp>
      <p:pic>
        <p:nvPicPr>
          <p:cNvPr id="6" name="Picture 5"/>
          <p:cNvPicPr>
            <a:picLocks noChangeAspect="1"/>
          </p:cNvPicPr>
          <p:nvPr/>
        </p:nvPicPr>
        <p:blipFill>
          <a:blip r:embed="rId2"/>
          <a:stretch>
            <a:fillRect/>
          </a:stretch>
        </p:blipFill>
        <p:spPr>
          <a:xfrm>
            <a:off x="2803712" y="1828799"/>
            <a:ext cx="3911600" cy="3757869"/>
          </a:xfrm>
          <a:prstGeom prst="rect">
            <a:avLst/>
          </a:prstGeom>
        </p:spPr>
      </p:pic>
    </p:spTree>
    <p:extLst>
      <p:ext uri="{BB962C8B-B14F-4D97-AF65-F5344CB8AC3E}">
        <p14:creationId xmlns:p14="http://schemas.microsoft.com/office/powerpoint/2010/main" val="348365063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smtClean="0"/>
              <a:t>Hiperçizge </a:t>
            </a:r>
            <a:r>
              <a:rPr lang="en-US" dirty="0" err="1" smtClean="0"/>
              <a:t>ile</a:t>
            </a:r>
            <a:r>
              <a:rPr lang="en-US" dirty="0" smtClean="0"/>
              <a:t> </a:t>
            </a:r>
            <a:r>
              <a:rPr lang="en-US" dirty="0" err="1" smtClean="0"/>
              <a:t>modelleme</a:t>
            </a:r>
            <a:r>
              <a:rPr lang="en-US" dirty="0" smtClean="0"/>
              <a:t> </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59</a:t>
            </a:fld>
            <a:endParaRPr lang="en-US"/>
          </a:p>
        </p:txBody>
      </p:sp>
      <p:pic>
        <p:nvPicPr>
          <p:cNvPr id="9" name="Picture 8"/>
          <p:cNvPicPr>
            <a:picLocks noChangeAspect="1"/>
          </p:cNvPicPr>
          <p:nvPr/>
        </p:nvPicPr>
        <p:blipFill>
          <a:blip r:embed="rId2"/>
          <a:stretch>
            <a:fillRect/>
          </a:stretch>
        </p:blipFill>
        <p:spPr>
          <a:xfrm>
            <a:off x="558800" y="1460500"/>
            <a:ext cx="6565900" cy="4686300"/>
          </a:xfrm>
          <a:prstGeom prst="rect">
            <a:avLst/>
          </a:prstGeom>
        </p:spPr>
      </p:pic>
    </p:spTree>
    <p:extLst>
      <p:ext uri="{BB962C8B-B14F-4D97-AF65-F5344CB8AC3E}">
        <p14:creationId xmlns:p14="http://schemas.microsoft.com/office/powerpoint/2010/main" val="10223603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78" y="914400"/>
            <a:ext cx="6508377" cy="1143000"/>
          </a:xfrm>
        </p:spPr>
        <p:txBody>
          <a:bodyPr/>
          <a:lstStyle/>
          <a:p>
            <a:pPr algn="ctr"/>
            <a:r>
              <a:rPr lang="en-US" dirty="0" smtClean="0"/>
              <a:t>1930lar</a:t>
            </a:r>
            <a:br>
              <a:rPr lang="en-US" dirty="0" smtClean="0"/>
            </a:br>
            <a:r>
              <a:rPr lang="en-US" dirty="0" smtClean="0"/>
              <a:t>Alan Turing</a:t>
            </a:r>
            <a:endParaRPr lang="en-US" dirty="0"/>
          </a:p>
        </p:txBody>
      </p:sp>
      <p:pic>
        <p:nvPicPr>
          <p:cNvPr id="11" name="Picture 10"/>
          <p:cNvPicPr>
            <a:picLocks noChangeAspect="1"/>
          </p:cNvPicPr>
          <p:nvPr/>
        </p:nvPicPr>
        <p:blipFill>
          <a:blip r:embed="rId3"/>
          <a:stretch>
            <a:fillRect/>
          </a:stretch>
        </p:blipFill>
        <p:spPr>
          <a:xfrm>
            <a:off x="7026409" y="148709"/>
            <a:ext cx="1965907" cy="2223659"/>
          </a:xfrm>
          <a:prstGeom prst="rect">
            <a:avLst/>
          </a:prstGeom>
        </p:spPr>
      </p:pic>
      <p:sp>
        <p:nvSpPr>
          <p:cNvPr id="5" name="Rectangle 4"/>
          <p:cNvSpPr/>
          <p:nvPr/>
        </p:nvSpPr>
        <p:spPr>
          <a:xfrm>
            <a:off x="4445368" y="2950374"/>
            <a:ext cx="4698632" cy="2031325"/>
          </a:xfrm>
          <a:prstGeom prst="rect">
            <a:avLst/>
          </a:prstGeom>
        </p:spPr>
        <p:txBody>
          <a:bodyPr wrap="square">
            <a:spAutoFit/>
          </a:bodyPr>
          <a:lstStyle/>
          <a:p>
            <a:r>
              <a:rPr lang="en-US" dirty="0" err="1"/>
              <a:t>Hesaplanabilirlik</a:t>
            </a:r>
            <a:r>
              <a:rPr lang="en-US" dirty="0"/>
              <a:t> </a:t>
            </a:r>
            <a:r>
              <a:rPr lang="en-US" dirty="0" err="1"/>
              <a:t>teorisinde</a:t>
            </a:r>
            <a:r>
              <a:rPr lang="en-US" dirty="0"/>
              <a:t>, </a:t>
            </a:r>
            <a:r>
              <a:rPr lang="en-US" dirty="0" err="1"/>
              <a:t>Durma</a:t>
            </a:r>
            <a:r>
              <a:rPr lang="en-US" dirty="0"/>
              <a:t> </a:t>
            </a:r>
            <a:r>
              <a:rPr lang="en-US" dirty="0" err="1"/>
              <a:t>problemi</a:t>
            </a:r>
            <a:r>
              <a:rPr lang="en-US" dirty="0"/>
              <a:t>, </a:t>
            </a:r>
            <a:r>
              <a:rPr lang="en-US" dirty="0" err="1"/>
              <a:t>keyfi</a:t>
            </a:r>
            <a:r>
              <a:rPr lang="en-US" dirty="0"/>
              <a:t> </a:t>
            </a:r>
            <a:r>
              <a:rPr lang="en-US" dirty="0" err="1"/>
              <a:t>bir</a:t>
            </a:r>
            <a:r>
              <a:rPr lang="en-US" dirty="0"/>
              <a:t> </a:t>
            </a:r>
            <a:r>
              <a:rPr lang="en-US" dirty="0" err="1"/>
              <a:t>bilgisayar</a:t>
            </a:r>
            <a:r>
              <a:rPr lang="en-US" dirty="0"/>
              <a:t> </a:t>
            </a:r>
            <a:r>
              <a:rPr lang="en-US" dirty="0" err="1"/>
              <a:t>programının</a:t>
            </a:r>
            <a:r>
              <a:rPr lang="en-US" dirty="0"/>
              <a:t> </a:t>
            </a:r>
            <a:r>
              <a:rPr lang="en-US" dirty="0" err="1"/>
              <a:t>ve</a:t>
            </a:r>
            <a:r>
              <a:rPr lang="en-US" dirty="0"/>
              <a:t> </a:t>
            </a:r>
            <a:r>
              <a:rPr lang="en-US" dirty="0" err="1"/>
              <a:t>girdinin</a:t>
            </a:r>
            <a:r>
              <a:rPr lang="en-US" dirty="0"/>
              <a:t> </a:t>
            </a:r>
            <a:r>
              <a:rPr lang="en-US" dirty="0" err="1"/>
              <a:t>açıklamasından</a:t>
            </a:r>
            <a:r>
              <a:rPr lang="en-US" dirty="0"/>
              <a:t>, </a:t>
            </a:r>
            <a:r>
              <a:rPr lang="en-US" dirty="0" err="1"/>
              <a:t>programın</a:t>
            </a:r>
            <a:r>
              <a:rPr lang="en-US" dirty="0"/>
              <a:t> </a:t>
            </a:r>
            <a:r>
              <a:rPr lang="en-US" dirty="0" err="1"/>
              <a:t>koşmayı</a:t>
            </a:r>
            <a:r>
              <a:rPr lang="en-US" dirty="0"/>
              <a:t> </a:t>
            </a:r>
            <a:r>
              <a:rPr lang="en-US" dirty="0" err="1"/>
              <a:t>bitirip</a:t>
            </a:r>
            <a:r>
              <a:rPr lang="en-US" dirty="0"/>
              <a:t> </a:t>
            </a:r>
            <a:r>
              <a:rPr lang="en-US" dirty="0" err="1"/>
              <a:t>bitirmeyeceğine</a:t>
            </a:r>
            <a:r>
              <a:rPr lang="en-US" dirty="0"/>
              <a:t> </a:t>
            </a:r>
            <a:r>
              <a:rPr lang="en-US" dirty="0" err="1"/>
              <a:t>ya</a:t>
            </a:r>
            <a:r>
              <a:rPr lang="en-US" dirty="0"/>
              <a:t> da </a:t>
            </a:r>
            <a:r>
              <a:rPr lang="en-US" dirty="0" err="1"/>
              <a:t>sonsuza</a:t>
            </a:r>
            <a:r>
              <a:rPr lang="en-US" dirty="0"/>
              <a:t> </a:t>
            </a:r>
            <a:r>
              <a:rPr lang="en-US" dirty="0" err="1"/>
              <a:t>dek</a:t>
            </a:r>
            <a:r>
              <a:rPr lang="en-US" dirty="0"/>
              <a:t> </a:t>
            </a:r>
            <a:r>
              <a:rPr lang="en-US" dirty="0" err="1"/>
              <a:t>koşmaya</a:t>
            </a:r>
            <a:r>
              <a:rPr lang="en-US" dirty="0"/>
              <a:t> </a:t>
            </a:r>
            <a:r>
              <a:rPr lang="en-US" dirty="0" err="1"/>
              <a:t>devam</a:t>
            </a:r>
            <a:r>
              <a:rPr lang="en-US" dirty="0"/>
              <a:t> </a:t>
            </a:r>
            <a:r>
              <a:rPr lang="en-US" dirty="0" err="1"/>
              <a:t>edip</a:t>
            </a:r>
            <a:r>
              <a:rPr lang="en-US" dirty="0"/>
              <a:t> </a:t>
            </a:r>
            <a:r>
              <a:rPr lang="en-US" dirty="0" err="1"/>
              <a:t>etmeyeceğine</a:t>
            </a:r>
            <a:r>
              <a:rPr lang="en-US" dirty="0"/>
              <a:t> </a:t>
            </a:r>
            <a:r>
              <a:rPr lang="en-US" dirty="0" err="1"/>
              <a:t>karar</a:t>
            </a:r>
            <a:r>
              <a:rPr lang="en-US" dirty="0"/>
              <a:t> </a:t>
            </a:r>
            <a:r>
              <a:rPr lang="en-US" dirty="0" err="1" smtClean="0"/>
              <a:t>verme</a:t>
            </a:r>
            <a:r>
              <a:rPr lang="en-US" dirty="0" smtClean="0"/>
              <a:t> </a:t>
            </a:r>
            <a:r>
              <a:rPr lang="en-US" dirty="0" err="1"/>
              <a:t>problemidir</a:t>
            </a:r>
            <a:r>
              <a:rPr lang="en-US" dirty="0"/>
              <a:t>.</a:t>
            </a:r>
          </a:p>
          <a:p>
            <a:endParaRPr lang="en-US" b="1" dirty="0"/>
          </a:p>
        </p:txBody>
      </p:sp>
      <p:sp>
        <p:nvSpPr>
          <p:cNvPr id="7" name="TextBox 6"/>
          <p:cNvSpPr txBox="1"/>
          <p:nvPr/>
        </p:nvSpPr>
        <p:spPr>
          <a:xfrm>
            <a:off x="186703" y="5112287"/>
            <a:ext cx="4698183" cy="369332"/>
          </a:xfrm>
          <a:prstGeom prst="rect">
            <a:avLst/>
          </a:prstGeom>
          <a:noFill/>
        </p:spPr>
        <p:txBody>
          <a:bodyPr wrap="none" rtlCol="0">
            <a:spAutoFit/>
          </a:bodyPr>
          <a:lstStyle/>
          <a:p>
            <a:r>
              <a:rPr lang="en-US" dirty="0" err="1" smtClean="0"/>
              <a:t>Büyük</a:t>
            </a:r>
            <a:r>
              <a:rPr lang="en-US" dirty="0" smtClean="0"/>
              <a:t> </a:t>
            </a:r>
            <a:r>
              <a:rPr lang="en-US" dirty="0" err="1" smtClean="0"/>
              <a:t>olasılıkla</a:t>
            </a:r>
            <a:r>
              <a:rPr lang="en-US" dirty="0" smtClean="0"/>
              <a:t> </a:t>
            </a:r>
            <a:r>
              <a:rPr lang="en-US" dirty="0" err="1" smtClean="0"/>
              <a:t>durmayacak</a:t>
            </a:r>
            <a:r>
              <a:rPr lang="en-US" dirty="0" smtClean="0"/>
              <a:t> </a:t>
            </a:r>
            <a:r>
              <a:rPr lang="en-US" dirty="0" err="1" smtClean="0"/>
              <a:t>bir</a:t>
            </a:r>
            <a:r>
              <a:rPr lang="en-US" dirty="0" smtClean="0"/>
              <a:t> program</a:t>
            </a:r>
            <a:endParaRPr lang="en-US" dirty="0"/>
          </a:p>
        </p:txBody>
      </p:sp>
      <p:pic>
        <p:nvPicPr>
          <p:cNvPr id="4" name="Picture 3"/>
          <p:cNvPicPr>
            <a:picLocks noChangeAspect="1"/>
          </p:cNvPicPr>
          <p:nvPr/>
        </p:nvPicPr>
        <p:blipFill>
          <a:blip r:embed="rId4"/>
          <a:stretch>
            <a:fillRect/>
          </a:stretch>
        </p:blipFill>
        <p:spPr>
          <a:xfrm>
            <a:off x="186703" y="2817464"/>
            <a:ext cx="4228424" cy="2294823"/>
          </a:xfrm>
          <a:prstGeom prst="rect">
            <a:avLst/>
          </a:prstGeom>
        </p:spPr>
      </p:pic>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Slide Number Placeholder 5"/>
          <p:cNvSpPr>
            <a:spLocks noGrp="1"/>
          </p:cNvSpPr>
          <p:nvPr>
            <p:ph type="sldNum" sz="quarter" idx="12"/>
          </p:nvPr>
        </p:nvSpPr>
        <p:spPr/>
        <p:txBody>
          <a:bodyPr/>
          <a:lstStyle/>
          <a:p>
            <a:fld id="{57AF16DE-A0D5-4438-950F-5B1E159C2C28}" type="slidenum">
              <a:rPr lang="en-US" smtClean="0"/>
              <a:t>6</a:t>
            </a:fld>
            <a:endParaRPr lang="en-US"/>
          </a:p>
        </p:txBody>
      </p:sp>
    </p:spTree>
    <p:extLst>
      <p:ext uri="{BB962C8B-B14F-4D97-AF65-F5344CB8AC3E}">
        <p14:creationId xmlns:p14="http://schemas.microsoft.com/office/powerpoint/2010/main" val="170062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smtClean="0"/>
              <a:t>Hiperçizge </a:t>
            </a:r>
            <a:r>
              <a:rPr lang="en-US" dirty="0" err="1" smtClean="0"/>
              <a:t>boyama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60</a:t>
            </a:fld>
            <a:endParaRPr lang="en-US"/>
          </a:p>
        </p:txBody>
      </p:sp>
      <p:pic>
        <p:nvPicPr>
          <p:cNvPr id="10" name="Picture 9"/>
          <p:cNvPicPr>
            <a:picLocks noChangeAspect="1"/>
          </p:cNvPicPr>
          <p:nvPr/>
        </p:nvPicPr>
        <p:blipFill>
          <a:blip r:embed="rId2"/>
          <a:stretch>
            <a:fillRect/>
          </a:stretch>
        </p:blipFill>
        <p:spPr>
          <a:xfrm>
            <a:off x="399676" y="1601321"/>
            <a:ext cx="6565900" cy="4406900"/>
          </a:xfrm>
          <a:prstGeom prst="rect">
            <a:avLst/>
          </a:prstGeom>
        </p:spPr>
      </p:pic>
    </p:spTree>
    <p:extLst>
      <p:ext uri="{BB962C8B-B14F-4D97-AF65-F5344CB8AC3E}">
        <p14:creationId xmlns:p14="http://schemas.microsoft.com/office/powerpoint/2010/main" val="208573099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smtClean="0"/>
              <a:t>Hiperçizge </a:t>
            </a:r>
            <a:r>
              <a:rPr lang="en-US" dirty="0" err="1" smtClean="0"/>
              <a:t>modelleme</a:t>
            </a:r>
            <a:r>
              <a:rPr lang="en-US" dirty="0" smtClean="0"/>
              <a:t>/</a:t>
            </a:r>
            <a:r>
              <a:rPr lang="en-US" dirty="0" err="1" smtClean="0"/>
              <a:t>boyama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61</a:t>
            </a:fld>
            <a:endParaRPr lang="en-US"/>
          </a:p>
        </p:txBody>
      </p:sp>
      <p:pic>
        <p:nvPicPr>
          <p:cNvPr id="3" name="Picture 2"/>
          <p:cNvPicPr>
            <a:picLocks noChangeAspect="1"/>
          </p:cNvPicPr>
          <p:nvPr/>
        </p:nvPicPr>
        <p:blipFill>
          <a:blip r:embed="rId2"/>
          <a:stretch>
            <a:fillRect/>
          </a:stretch>
        </p:blipFill>
        <p:spPr>
          <a:xfrm>
            <a:off x="558799" y="1475441"/>
            <a:ext cx="6032500" cy="4584700"/>
          </a:xfrm>
          <a:prstGeom prst="rect">
            <a:avLst/>
          </a:prstGeom>
        </p:spPr>
      </p:pic>
    </p:spTree>
    <p:extLst>
      <p:ext uri="{BB962C8B-B14F-4D97-AF65-F5344CB8AC3E}">
        <p14:creationId xmlns:p14="http://schemas.microsoft.com/office/powerpoint/2010/main" val="418839229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err="1" smtClean="0"/>
              <a:t>Koşut</a:t>
            </a:r>
            <a:r>
              <a:rPr lang="en-US" dirty="0" smtClean="0"/>
              <a:t> </a:t>
            </a:r>
            <a:r>
              <a:rPr lang="en-US" dirty="0" err="1" smtClean="0"/>
              <a:t>tensör</a:t>
            </a:r>
            <a:r>
              <a:rPr lang="en-US" dirty="0" smtClean="0"/>
              <a:t> </a:t>
            </a:r>
            <a:r>
              <a:rPr lang="en-US" dirty="0" err="1" smtClean="0"/>
              <a:t>ayrıştırma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62</a:t>
            </a:fld>
            <a:endParaRPr lang="en-US"/>
          </a:p>
        </p:txBody>
      </p:sp>
      <p:pic>
        <p:nvPicPr>
          <p:cNvPr id="5" name="Picture 4"/>
          <p:cNvPicPr>
            <a:picLocks noChangeAspect="1"/>
          </p:cNvPicPr>
          <p:nvPr/>
        </p:nvPicPr>
        <p:blipFill>
          <a:blip r:embed="rId2"/>
          <a:stretch>
            <a:fillRect/>
          </a:stretch>
        </p:blipFill>
        <p:spPr>
          <a:xfrm>
            <a:off x="1816100" y="1943100"/>
            <a:ext cx="5894628" cy="3949700"/>
          </a:xfrm>
          <a:prstGeom prst="rect">
            <a:avLst/>
          </a:prstGeom>
        </p:spPr>
      </p:pic>
    </p:spTree>
    <p:extLst>
      <p:ext uri="{BB962C8B-B14F-4D97-AF65-F5344CB8AC3E}">
        <p14:creationId xmlns:p14="http://schemas.microsoft.com/office/powerpoint/2010/main" val="273313474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err="1" smtClean="0"/>
              <a:t>Koşut</a:t>
            </a:r>
            <a:r>
              <a:rPr lang="en-US" dirty="0" smtClean="0"/>
              <a:t> </a:t>
            </a:r>
            <a:r>
              <a:rPr lang="en-US" dirty="0" err="1" smtClean="0"/>
              <a:t>tensör</a:t>
            </a:r>
            <a:r>
              <a:rPr lang="en-US" dirty="0" smtClean="0"/>
              <a:t> </a:t>
            </a:r>
            <a:r>
              <a:rPr lang="en-US" dirty="0" err="1" smtClean="0"/>
              <a:t>ayrıştırma</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63</a:t>
            </a:fld>
            <a:endParaRPr lang="en-US"/>
          </a:p>
        </p:txBody>
      </p:sp>
      <p:pic>
        <p:nvPicPr>
          <p:cNvPr id="6" name="Picture 5"/>
          <p:cNvPicPr>
            <a:picLocks noChangeAspect="1"/>
          </p:cNvPicPr>
          <p:nvPr/>
        </p:nvPicPr>
        <p:blipFill>
          <a:blip r:embed="rId2"/>
          <a:stretch>
            <a:fillRect/>
          </a:stretch>
        </p:blipFill>
        <p:spPr>
          <a:xfrm>
            <a:off x="1612900" y="1912112"/>
            <a:ext cx="2209800" cy="3873500"/>
          </a:xfrm>
          <a:prstGeom prst="rect">
            <a:avLst/>
          </a:prstGeom>
        </p:spPr>
      </p:pic>
      <p:pic>
        <p:nvPicPr>
          <p:cNvPr id="7" name="Picture 6"/>
          <p:cNvPicPr>
            <a:picLocks noChangeAspect="1"/>
          </p:cNvPicPr>
          <p:nvPr/>
        </p:nvPicPr>
        <p:blipFill rotWithShape="1">
          <a:blip r:embed="rId3"/>
          <a:srcRect t="-1" r="-142" b="4599"/>
          <a:stretch/>
        </p:blipFill>
        <p:spPr>
          <a:xfrm>
            <a:off x="4562662" y="1912112"/>
            <a:ext cx="2505456" cy="3877056"/>
          </a:xfrm>
          <a:prstGeom prst="rect">
            <a:avLst/>
          </a:prstGeom>
        </p:spPr>
      </p:pic>
    </p:spTree>
    <p:extLst>
      <p:ext uri="{BB962C8B-B14F-4D97-AF65-F5344CB8AC3E}">
        <p14:creationId xmlns:p14="http://schemas.microsoft.com/office/powerpoint/2010/main" val="282778381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Tensör</a:t>
            </a:r>
            <a:r>
              <a:rPr lang="en-US" dirty="0" smtClean="0"/>
              <a:t> </a:t>
            </a:r>
            <a:r>
              <a:rPr lang="en-US" dirty="0" err="1" smtClean="0"/>
              <a:t>depolama</a:t>
            </a:r>
            <a:endParaRPr lang="en-US" dirty="0"/>
          </a:p>
        </p:txBody>
      </p:sp>
      <p:pic>
        <p:nvPicPr>
          <p:cNvPr id="7" name="Content Placeholder 6"/>
          <p:cNvPicPr>
            <a:picLocks noGrp="1" noChangeAspect="1"/>
          </p:cNvPicPr>
          <p:nvPr>
            <p:ph idx="1"/>
          </p:nvPr>
        </p:nvPicPr>
        <p:blipFill>
          <a:blip r:embed="rId2"/>
          <a:srcRect t="-15661" b="-15661"/>
          <a:stretch>
            <a:fillRect/>
          </a:stretch>
        </p:blipFill>
        <p:spPr>
          <a:xfrm>
            <a:off x="940499" y="1765300"/>
            <a:ext cx="6973095" cy="41957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64</a:t>
            </a:fld>
            <a:endParaRPr lang="en-US"/>
          </a:p>
        </p:txBody>
      </p:sp>
    </p:spTree>
    <p:extLst>
      <p:ext uri="{BB962C8B-B14F-4D97-AF65-F5344CB8AC3E}">
        <p14:creationId xmlns:p14="http://schemas.microsoft.com/office/powerpoint/2010/main" val="318134341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1143000"/>
          </a:xfrm>
        </p:spPr>
        <p:txBody>
          <a:bodyPr/>
          <a:lstStyle/>
          <a:p>
            <a:r>
              <a:rPr lang="en-US" dirty="0" err="1" smtClean="0"/>
              <a:t>Tensör</a:t>
            </a:r>
            <a:r>
              <a:rPr lang="en-US" dirty="0" smtClean="0"/>
              <a:t> </a:t>
            </a:r>
            <a:r>
              <a:rPr lang="en-US" dirty="0" err="1" smtClean="0"/>
              <a:t>sıralama</a:t>
            </a:r>
            <a:r>
              <a:rPr lang="en-US" dirty="0"/>
              <a:t>?</a:t>
            </a:r>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65</a:t>
            </a:fld>
            <a:endParaRPr lang="en-US"/>
          </a:p>
        </p:txBody>
      </p:sp>
      <p:pic>
        <p:nvPicPr>
          <p:cNvPr id="8" name="Picture 3" descr="3u1arada.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6457" y="2743200"/>
            <a:ext cx="7570037" cy="238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71720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bilgisayar</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1156578" y="2619828"/>
            <a:ext cx="6851679" cy="2774647"/>
          </a:xfrm>
          <a:prstGeom prst="rect">
            <a:avLst/>
          </a:prstGeom>
        </p:spPr>
      </p:pic>
      <p:sp>
        <p:nvSpPr>
          <p:cNvPr id="8" name="Slide Number Placeholder 7"/>
          <p:cNvSpPr>
            <a:spLocks noGrp="1"/>
          </p:cNvSpPr>
          <p:nvPr>
            <p:ph type="sldNum" sz="quarter" idx="12"/>
          </p:nvPr>
        </p:nvSpPr>
        <p:spPr/>
        <p:txBody>
          <a:bodyPr/>
          <a:lstStyle/>
          <a:p>
            <a:fld id="{57AF16DE-A0D5-4438-950F-5B1E159C2C28}" type="slidenum">
              <a:rPr lang="en-US" smtClean="0"/>
              <a:t>66</a:t>
            </a:fld>
            <a:endParaRPr lang="en-US"/>
          </a:p>
        </p:txBody>
      </p:sp>
    </p:spTree>
    <p:extLst>
      <p:ext uri="{BB962C8B-B14F-4D97-AF65-F5344CB8AC3E}">
        <p14:creationId xmlns:p14="http://schemas.microsoft.com/office/powerpoint/2010/main" val="317092334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bilgisayardan</a:t>
            </a:r>
            <a:r>
              <a:rPr lang="en-US" dirty="0" smtClean="0"/>
              <a:t> </a:t>
            </a:r>
            <a:r>
              <a:rPr lang="en-US" dirty="0" err="1" smtClean="0"/>
              <a:t>daha</a:t>
            </a:r>
            <a:r>
              <a:rPr lang="en-US" dirty="0" smtClean="0"/>
              <a:t> </a:t>
            </a:r>
            <a:r>
              <a:rPr lang="en-US" dirty="0" err="1" smtClean="0"/>
              <a:t>fazlası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Content Placeholder 4"/>
          <p:cNvPicPr>
            <a:picLocks noChangeAspect="1"/>
          </p:cNvPicPr>
          <p:nvPr/>
        </p:nvPicPr>
        <p:blipFill>
          <a:blip r:embed="rId2"/>
          <a:srcRect t="-10545" b="-10545"/>
          <a:stretch>
            <a:fillRect/>
          </a:stretch>
        </p:blipFill>
        <p:spPr>
          <a:xfrm>
            <a:off x="1306285" y="2007478"/>
            <a:ext cx="6844998" cy="4118686"/>
          </a:xfrm>
          <a:prstGeom prst="rect">
            <a:avLst/>
          </a:prstGeom>
        </p:spPr>
      </p:pic>
      <p:sp>
        <p:nvSpPr>
          <p:cNvPr id="8" name="Slide Number Placeholder 7"/>
          <p:cNvSpPr>
            <a:spLocks noGrp="1"/>
          </p:cNvSpPr>
          <p:nvPr>
            <p:ph type="sldNum" sz="quarter" idx="12"/>
          </p:nvPr>
        </p:nvSpPr>
        <p:spPr/>
        <p:txBody>
          <a:bodyPr/>
          <a:lstStyle/>
          <a:p>
            <a:fld id="{57AF16DE-A0D5-4438-950F-5B1E159C2C28}" type="slidenum">
              <a:rPr lang="en-US" smtClean="0"/>
              <a:t>67</a:t>
            </a:fld>
            <a:endParaRPr lang="en-US"/>
          </a:p>
        </p:txBody>
      </p:sp>
    </p:spTree>
    <p:extLst>
      <p:ext uri="{BB962C8B-B14F-4D97-AF65-F5344CB8AC3E}">
        <p14:creationId xmlns:p14="http://schemas.microsoft.com/office/powerpoint/2010/main" val="24778109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bilgisayardan</a:t>
            </a:r>
            <a:r>
              <a:rPr lang="en-US" dirty="0" smtClean="0"/>
              <a:t> </a:t>
            </a:r>
            <a:r>
              <a:rPr lang="en-US" dirty="0" err="1" smtClean="0"/>
              <a:t>daha</a:t>
            </a:r>
            <a:r>
              <a:rPr lang="en-US" dirty="0" smtClean="0"/>
              <a:t> </a:t>
            </a:r>
            <a:r>
              <a:rPr lang="en-US" dirty="0" err="1" smtClean="0"/>
              <a:t>fazlası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Content Placeholder 5"/>
          <p:cNvPicPr>
            <a:picLocks noGrp="1" noChangeAspect="1"/>
          </p:cNvPicPr>
          <p:nvPr>
            <p:ph idx="1"/>
          </p:nvPr>
        </p:nvPicPr>
        <p:blipFill>
          <a:blip r:embed="rId2"/>
          <a:srcRect t="-24292" b="-24292"/>
          <a:stretch>
            <a:fillRect/>
          </a:stretch>
        </p:blipFill>
        <p:spPr>
          <a:xfrm>
            <a:off x="1052285" y="2000201"/>
            <a:ext cx="6857093" cy="4125963"/>
          </a:xfrm>
        </p:spPr>
      </p:pic>
      <p:sp>
        <p:nvSpPr>
          <p:cNvPr id="8" name="Slide Number Placeholder 7"/>
          <p:cNvSpPr>
            <a:spLocks noGrp="1"/>
          </p:cNvSpPr>
          <p:nvPr>
            <p:ph type="sldNum" sz="quarter" idx="12"/>
          </p:nvPr>
        </p:nvSpPr>
        <p:spPr/>
        <p:txBody>
          <a:bodyPr/>
          <a:lstStyle/>
          <a:p>
            <a:fld id="{57AF16DE-A0D5-4438-950F-5B1E159C2C28}" type="slidenum">
              <a:rPr lang="en-US" smtClean="0"/>
              <a:t>68</a:t>
            </a:fld>
            <a:endParaRPr lang="en-US"/>
          </a:p>
        </p:txBody>
      </p:sp>
    </p:spTree>
    <p:extLst>
      <p:ext uri="{BB962C8B-B14F-4D97-AF65-F5344CB8AC3E}">
        <p14:creationId xmlns:p14="http://schemas.microsoft.com/office/powerpoint/2010/main" val="360439879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bilgisayardan</a:t>
            </a:r>
            <a:r>
              <a:rPr lang="en-US" dirty="0" smtClean="0"/>
              <a:t> </a:t>
            </a:r>
            <a:r>
              <a:rPr lang="en-US" dirty="0" err="1" smtClean="0"/>
              <a:t>çok</a:t>
            </a:r>
            <a:r>
              <a:rPr lang="en-US" dirty="0" smtClean="0"/>
              <a:t> </a:t>
            </a:r>
            <a:r>
              <a:rPr lang="en-US" dirty="0" err="1" smtClean="0"/>
              <a:t>daha</a:t>
            </a:r>
            <a:r>
              <a:rPr lang="en-US" dirty="0" smtClean="0"/>
              <a:t> </a:t>
            </a:r>
            <a:r>
              <a:rPr lang="en-US" dirty="0" err="1" smtClean="0"/>
              <a:t>fazlası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Rectangle 5"/>
          <p:cNvSpPr/>
          <p:nvPr/>
        </p:nvSpPr>
        <p:spPr>
          <a:xfrm>
            <a:off x="931334" y="5168668"/>
            <a:ext cx="7607904" cy="1077218"/>
          </a:xfrm>
          <a:prstGeom prst="rect">
            <a:avLst/>
          </a:prstGeom>
        </p:spPr>
        <p:txBody>
          <a:bodyPr wrap="square">
            <a:spAutoFit/>
          </a:bodyPr>
          <a:lstStyle/>
          <a:p>
            <a:r>
              <a:rPr lang="en-US" sz="3200" dirty="0"/>
              <a:t>M-5: LOS ALAMOS NATIONAL </a:t>
            </a:r>
            <a:r>
              <a:rPr lang="en-US" sz="3200" dirty="0" smtClean="0"/>
              <a:t>LAB</a:t>
            </a:r>
            <a:endParaRPr lang="en-US" sz="3200" dirty="0"/>
          </a:p>
          <a:p>
            <a:r>
              <a:rPr lang="en-US" sz="3200" dirty="0"/>
              <a:t>No 1. </a:t>
            </a:r>
            <a:r>
              <a:rPr lang="en-US" sz="3200" dirty="0" err="1" smtClean="0"/>
              <a:t>süperbilgisayar</a:t>
            </a:r>
            <a:r>
              <a:rPr lang="en-US" sz="3200" dirty="0" smtClean="0"/>
              <a:t>, Haziran1993</a:t>
            </a:r>
            <a:endParaRPr lang="en-US" sz="3200" dirty="0"/>
          </a:p>
        </p:txBody>
      </p:sp>
      <p:sp>
        <p:nvSpPr>
          <p:cNvPr id="7" name="Rectangle 6"/>
          <p:cNvSpPr/>
          <p:nvPr/>
        </p:nvSpPr>
        <p:spPr>
          <a:xfrm>
            <a:off x="4440197" y="2609931"/>
            <a:ext cx="3990183" cy="1200329"/>
          </a:xfrm>
          <a:prstGeom prst="rect">
            <a:avLst/>
          </a:prstGeom>
        </p:spPr>
        <p:txBody>
          <a:bodyPr wrap="square">
            <a:spAutoFit/>
          </a:bodyPr>
          <a:lstStyle/>
          <a:p>
            <a:r>
              <a:rPr lang="en-US" sz="3600" dirty="0"/>
              <a:t>1,024 </a:t>
            </a:r>
            <a:r>
              <a:rPr lang="en-US" sz="3600" dirty="0" err="1" smtClean="0"/>
              <a:t>işlemci</a:t>
            </a:r>
            <a:endParaRPr lang="en-US" sz="3600" dirty="0" smtClean="0"/>
          </a:p>
          <a:p>
            <a:r>
              <a:rPr lang="en-US" sz="3600" dirty="0" smtClean="0"/>
              <a:t>59.7 </a:t>
            </a:r>
            <a:r>
              <a:rPr lang="en-US" sz="3600" dirty="0"/>
              <a:t>gigaflop/s </a:t>
            </a:r>
          </a:p>
        </p:txBody>
      </p:sp>
      <p:pic>
        <p:nvPicPr>
          <p:cNvPr id="3" name="Picture 2"/>
          <p:cNvPicPr>
            <a:picLocks noChangeAspect="1"/>
          </p:cNvPicPr>
          <p:nvPr/>
        </p:nvPicPr>
        <p:blipFill>
          <a:blip r:embed="rId2"/>
          <a:stretch>
            <a:fillRect/>
          </a:stretch>
        </p:blipFill>
        <p:spPr>
          <a:xfrm>
            <a:off x="1245810" y="2279952"/>
            <a:ext cx="2540000" cy="2540000"/>
          </a:xfrm>
          <a:prstGeom prst="rect">
            <a:avLst/>
          </a:prstGeom>
        </p:spPr>
      </p:pic>
      <p:sp>
        <p:nvSpPr>
          <p:cNvPr id="9" name="Slide Number Placeholder 8"/>
          <p:cNvSpPr>
            <a:spLocks noGrp="1"/>
          </p:cNvSpPr>
          <p:nvPr>
            <p:ph type="sldNum" sz="quarter" idx="12"/>
          </p:nvPr>
        </p:nvSpPr>
        <p:spPr/>
        <p:txBody>
          <a:bodyPr/>
          <a:lstStyle/>
          <a:p>
            <a:fld id="{57AF16DE-A0D5-4438-950F-5B1E159C2C28}" type="slidenum">
              <a:rPr lang="en-US" smtClean="0"/>
              <a:t>69</a:t>
            </a:fld>
            <a:endParaRPr lang="en-US"/>
          </a:p>
        </p:txBody>
      </p:sp>
    </p:spTree>
    <p:extLst>
      <p:ext uri="{BB962C8B-B14F-4D97-AF65-F5344CB8AC3E}">
        <p14:creationId xmlns:p14="http://schemas.microsoft.com/office/powerpoint/2010/main" val="42191380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4578" y="914400"/>
            <a:ext cx="6508377" cy="1143000"/>
          </a:xfrm>
        </p:spPr>
        <p:txBody>
          <a:bodyPr/>
          <a:lstStyle/>
          <a:p>
            <a:pPr algn="ctr"/>
            <a:r>
              <a:rPr lang="en-US" dirty="0" smtClean="0"/>
              <a:t>1930lar</a:t>
            </a:r>
            <a:br>
              <a:rPr lang="en-US" dirty="0" smtClean="0"/>
            </a:br>
            <a:r>
              <a:rPr lang="en-US" dirty="0" smtClean="0"/>
              <a:t>Alan Turing</a:t>
            </a:r>
            <a:endParaRPr lang="en-US" dirty="0"/>
          </a:p>
        </p:txBody>
      </p:sp>
      <p:pic>
        <p:nvPicPr>
          <p:cNvPr id="11" name="Picture 10"/>
          <p:cNvPicPr>
            <a:picLocks noChangeAspect="1"/>
          </p:cNvPicPr>
          <p:nvPr/>
        </p:nvPicPr>
        <p:blipFill>
          <a:blip r:embed="rId3"/>
          <a:stretch>
            <a:fillRect/>
          </a:stretch>
        </p:blipFill>
        <p:spPr>
          <a:xfrm>
            <a:off x="7026409" y="148709"/>
            <a:ext cx="1965907" cy="2223659"/>
          </a:xfrm>
          <a:prstGeom prst="rect">
            <a:avLst/>
          </a:prstGeom>
        </p:spPr>
      </p:pic>
      <p:sp>
        <p:nvSpPr>
          <p:cNvPr id="5" name="Rectangle 4"/>
          <p:cNvSpPr/>
          <p:nvPr/>
        </p:nvSpPr>
        <p:spPr>
          <a:xfrm>
            <a:off x="4217128" y="3080962"/>
            <a:ext cx="5031460" cy="2031325"/>
          </a:xfrm>
          <a:prstGeom prst="rect">
            <a:avLst/>
          </a:prstGeom>
        </p:spPr>
        <p:txBody>
          <a:bodyPr wrap="square">
            <a:spAutoFit/>
          </a:bodyPr>
          <a:lstStyle/>
          <a:p>
            <a:r>
              <a:rPr lang="en-US" dirty="0" err="1"/>
              <a:t>Hesaplanabilirlik</a:t>
            </a:r>
            <a:r>
              <a:rPr lang="en-US" dirty="0"/>
              <a:t> </a:t>
            </a:r>
            <a:r>
              <a:rPr lang="en-US" dirty="0" err="1"/>
              <a:t>teorisinde</a:t>
            </a:r>
            <a:r>
              <a:rPr lang="en-US" dirty="0"/>
              <a:t>, </a:t>
            </a:r>
            <a:r>
              <a:rPr lang="en-US" dirty="0" err="1"/>
              <a:t>bir</a:t>
            </a:r>
            <a:r>
              <a:rPr lang="en-US" dirty="0"/>
              <a:t> </a:t>
            </a:r>
            <a:r>
              <a:rPr lang="en-US" dirty="0" err="1"/>
              <a:t>veri-manipülasyon</a:t>
            </a:r>
            <a:r>
              <a:rPr lang="en-US" dirty="0"/>
              <a:t> </a:t>
            </a:r>
            <a:r>
              <a:rPr lang="en-US" dirty="0" err="1"/>
              <a:t>kuralları</a:t>
            </a:r>
            <a:r>
              <a:rPr lang="en-US" dirty="0"/>
              <a:t> </a:t>
            </a:r>
            <a:r>
              <a:rPr lang="en-US" dirty="0" err="1"/>
              <a:t>sistemi</a:t>
            </a:r>
            <a:r>
              <a:rPr lang="en-US" dirty="0"/>
              <a:t> (</a:t>
            </a:r>
            <a:r>
              <a:rPr lang="en-US" dirty="0" err="1"/>
              <a:t>bir</a:t>
            </a:r>
            <a:r>
              <a:rPr lang="en-US" dirty="0"/>
              <a:t> </a:t>
            </a:r>
            <a:r>
              <a:rPr lang="en-US" dirty="0" err="1"/>
              <a:t>bilgisayarın</a:t>
            </a:r>
            <a:r>
              <a:rPr lang="en-US" dirty="0"/>
              <a:t> </a:t>
            </a:r>
            <a:r>
              <a:rPr lang="en-US" dirty="0" err="1"/>
              <a:t>komut</a:t>
            </a:r>
            <a:r>
              <a:rPr lang="en-US" dirty="0"/>
              <a:t> </a:t>
            </a:r>
            <a:r>
              <a:rPr lang="en-US" dirty="0" err="1"/>
              <a:t>kümesi</a:t>
            </a:r>
            <a:r>
              <a:rPr lang="en-US" dirty="0"/>
              <a:t>, </a:t>
            </a:r>
            <a:r>
              <a:rPr lang="en-US" dirty="0" err="1"/>
              <a:t>bir</a:t>
            </a:r>
            <a:r>
              <a:rPr lang="en-US" dirty="0"/>
              <a:t> </a:t>
            </a:r>
            <a:r>
              <a:rPr lang="en-US" dirty="0" err="1"/>
              <a:t>programlama</a:t>
            </a:r>
            <a:r>
              <a:rPr lang="en-US" dirty="0"/>
              <a:t> </a:t>
            </a:r>
            <a:r>
              <a:rPr lang="en-US" dirty="0" err="1"/>
              <a:t>dili</a:t>
            </a:r>
            <a:r>
              <a:rPr lang="en-US" dirty="0"/>
              <a:t> </a:t>
            </a:r>
            <a:r>
              <a:rPr lang="en-US" dirty="0" err="1"/>
              <a:t>veya</a:t>
            </a:r>
            <a:r>
              <a:rPr lang="en-US" dirty="0"/>
              <a:t> </a:t>
            </a:r>
            <a:r>
              <a:rPr lang="en-US" dirty="0" err="1"/>
              <a:t>hücresel</a:t>
            </a:r>
            <a:r>
              <a:rPr lang="en-US" dirty="0"/>
              <a:t> </a:t>
            </a:r>
            <a:r>
              <a:rPr lang="en-US" dirty="0" err="1"/>
              <a:t>bir</a:t>
            </a:r>
            <a:r>
              <a:rPr lang="en-US" dirty="0"/>
              <a:t> </a:t>
            </a:r>
            <a:r>
              <a:rPr lang="en-US" dirty="0" err="1"/>
              <a:t>otomat</a:t>
            </a:r>
            <a:r>
              <a:rPr lang="en-US" dirty="0"/>
              <a:t> </a:t>
            </a:r>
            <a:r>
              <a:rPr lang="en-US" dirty="0" err="1"/>
              <a:t>gibi</a:t>
            </a:r>
            <a:r>
              <a:rPr lang="en-US" dirty="0"/>
              <a:t>) </a:t>
            </a:r>
            <a:r>
              <a:rPr lang="en-US" dirty="0" err="1"/>
              <a:t>tek</a:t>
            </a:r>
            <a:r>
              <a:rPr lang="en-US" dirty="0"/>
              <a:t> </a:t>
            </a:r>
            <a:r>
              <a:rPr lang="en-US" dirty="0" err="1"/>
              <a:t>bir</a:t>
            </a:r>
            <a:r>
              <a:rPr lang="en-US" dirty="0"/>
              <a:t> </a:t>
            </a:r>
            <a:r>
              <a:rPr lang="en-US" dirty="0" err="1"/>
              <a:t>bantlı</a:t>
            </a:r>
            <a:r>
              <a:rPr lang="en-US" dirty="0"/>
              <a:t> Turing </a:t>
            </a:r>
            <a:r>
              <a:rPr lang="en-US" dirty="0" err="1"/>
              <a:t>makinesini</a:t>
            </a:r>
            <a:r>
              <a:rPr lang="en-US" dirty="0"/>
              <a:t> </a:t>
            </a:r>
            <a:r>
              <a:rPr lang="en-US" dirty="0" err="1"/>
              <a:t>simüle</a:t>
            </a:r>
            <a:r>
              <a:rPr lang="en-US" dirty="0"/>
              <a:t> </a:t>
            </a:r>
            <a:r>
              <a:rPr lang="en-US" dirty="0" err="1"/>
              <a:t>etmek</a:t>
            </a:r>
            <a:r>
              <a:rPr lang="en-US" dirty="0"/>
              <a:t> </a:t>
            </a:r>
            <a:r>
              <a:rPr lang="en-US" dirty="0" err="1"/>
              <a:t>için</a:t>
            </a:r>
            <a:r>
              <a:rPr lang="en-US" dirty="0"/>
              <a:t> </a:t>
            </a:r>
            <a:r>
              <a:rPr lang="en-US" dirty="0" err="1"/>
              <a:t>kullanılabiliyorsa</a:t>
            </a:r>
            <a:r>
              <a:rPr lang="en-US" dirty="0"/>
              <a:t>, Turing tam </a:t>
            </a:r>
            <a:r>
              <a:rPr lang="en-US" dirty="0" err="1"/>
              <a:t>veya</a:t>
            </a:r>
            <a:r>
              <a:rPr lang="en-US" dirty="0"/>
              <a:t> </a:t>
            </a:r>
            <a:r>
              <a:rPr lang="en-US" dirty="0" err="1"/>
              <a:t>hesaplamalı</a:t>
            </a:r>
            <a:r>
              <a:rPr lang="en-US" dirty="0"/>
              <a:t> </a:t>
            </a:r>
            <a:r>
              <a:rPr lang="en-US" dirty="0" err="1"/>
              <a:t>evrensel</a:t>
            </a:r>
            <a:r>
              <a:rPr lang="en-US" dirty="0"/>
              <a:t> </a:t>
            </a:r>
            <a:r>
              <a:rPr lang="en-US" dirty="0" err="1"/>
              <a:t>olduğu</a:t>
            </a:r>
            <a:r>
              <a:rPr lang="en-US" dirty="0"/>
              <a:t> </a:t>
            </a:r>
            <a:r>
              <a:rPr lang="en-US" dirty="0" err="1"/>
              <a:t>söylenir</a:t>
            </a:r>
            <a:r>
              <a:rPr lang="en-US" dirty="0"/>
              <a:t> .</a:t>
            </a:r>
          </a:p>
        </p:txBody>
      </p:sp>
      <p:pic>
        <p:nvPicPr>
          <p:cNvPr id="6" name="Picture 5"/>
          <p:cNvPicPr>
            <a:picLocks noChangeAspect="1"/>
          </p:cNvPicPr>
          <p:nvPr/>
        </p:nvPicPr>
        <p:blipFill>
          <a:blip r:embed="rId4"/>
          <a:stretch>
            <a:fillRect/>
          </a:stretch>
        </p:blipFill>
        <p:spPr>
          <a:xfrm>
            <a:off x="336246" y="2912538"/>
            <a:ext cx="3776294" cy="2518759"/>
          </a:xfrm>
          <a:prstGeom prst="rect">
            <a:avLst/>
          </a:prstGeom>
        </p:spPr>
      </p:pic>
      <p:sp>
        <p:nvSpPr>
          <p:cNvPr id="7" name="TextBox 6"/>
          <p:cNvSpPr txBox="1"/>
          <p:nvPr/>
        </p:nvSpPr>
        <p:spPr>
          <a:xfrm>
            <a:off x="1088661" y="5615963"/>
            <a:ext cx="2163310" cy="369332"/>
          </a:xfrm>
          <a:prstGeom prst="rect">
            <a:avLst/>
          </a:prstGeom>
          <a:noFill/>
        </p:spPr>
        <p:txBody>
          <a:bodyPr wrap="none" rtlCol="0">
            <a:spAutoFit/>
          </a:bodyPr>
          <a:lstStyle/>
          <a:p>
            <a:r>
              <a:rPr lang="en-US" dirty="0" err="1" smtClean="0"/>
              <a:t>Bir</a:t>
            </a:r>
            <a:r>
              <a:rPr lang="en-US" dirty="0" smtClean="0"/>
              <a:t> Turing </a:t>
            </a:r>
            <a:r>
              <a:rPr lang="en-US" dirty="0" err="1" smtClean="0"/>
              <a:t>makinesi</a:t>
            </a:r>
            <a:endParaRPr lang="en-US"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7</a:t>
            </a:fld>
            <a:endParaRPr lang="en-US"/>
          </a:p>
        </p:txBody>
      </p:sp>
    </p:spTree>
    <p:extLst>
      <p:ext uri="{BB962C8B-B14F-4D97-AF65-F5344CB8AC3E}">
        <p14:creationId xmlns:p14="http://schemas.microsoft.com/office/powerpoint/2010/main" val="68513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Bir</a:t>
            </a:r>
            <a:r>
              <a:rPr lang="en-US" dirty="0" smtClean="0"/>
              <a:t> </a:t>
            </a:r>
            <a:r>
              <a:rPr lang="en-US" dirty="0" err="1" smtClean="0"/>
              <a:t>bilgisayardan</a:t>
            </a:r>
            <a:r>
              <a:rPr lang="en-US" dirty="0" smtClean="0"/>
              <a:t> </a:t>
            </a:r>
            <a:r>
              <a:rPr lang="en-US" dirty="0" err="1" smtClean="0"/>
              <a:t>çoooook</a:t>
            </a:r>
            <a:r>
              <a:rPr lang="en-US" dirty="0" smtClean="0"/>
              <a:t> </a:t>
            </a:r>
            <a:r>
              <a:rPr lang="en-US" dirty="0" err="1" smtClean="0"/>
              <a:t>daha</a:t>
            </a:r>
            <a:r>
              <a:rPr lang="en-US" dirty="0" smtClean="0"/>
              <a:t> </a:t>
            </a:r>
            <a:r>
              <a:rPr lang="en-US" dirty="0" err="1" smtClean="0"/>
              <a:t>fazlası</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1378858" y="2255762"/>
            <a:ext cx="2540000" cy="2540000"/>
          </a:xfrm>
          <a:prstGeom prst="rect">
            <a:avLst/>
          </a:prstGeom>
        </p:spPr>
      </p:pic>
      <p:sp>
        <p:nvSpPr>
          <p:cNvPr id="6" name="Rectangle 5"/>
          <p:cNvSpPr/>
          <p:nvPr/>
        </p:nvSpPr>
        <p:spPr>
          <a:xfrm>
            <a:off x="0" y="5168668"/>
            <a:ext cx="9144000" cy="1015663"/>
          </a:xfrm>
          <a:prstGeom prst="rect">
            <a:avLst/>
          </a:prstGeom>
        </p:spPr>
        <p:txBody>
          <a:bodyPr wrap="square">
            <a:spAutoFit/>
          </a:bodyPr>
          <a:lstStyle/>
          <a:p>
            <a:r>
              <a:rPr lang="en-US" sz="3000" dirty="0" smtClean="0"/>
              <a:t>BLUEGENE/L: </a:t>
            </a:r>
            <a:r>
              <a:rPr lang="en-US" sz="3000" dirty="0"/>
              <a:t>LAWRENCE LIVERMORE NATIONAL </a:t>
            </a:r>
            <a:r>
              <a:rPr lang="en-US" sz="3000" dirty="0" smtClean="0"/>
              <a:t>LABORATORY, No 1. </a:t>
            </a:r>
            <a:r>
              <a:rPr lang="en-US" sz="3000" dirty="0" err="1" smtClean="0"/>
              <a:t>süperbilgisayar</a:t>
            </a:r>
            <a:r>
              <a:rPr lang="en-US" sz="3000" dirty="0" smtClean="0"/>
              <a:t>, 2004-2007</a:t>
            </a:r>
            <a:endParaRPr lang="en-US" sz="3000" dirty="0"/>
          </a:p>
        </p:txBody>
      </p:sp>
      <p:sp>
        <p:nvSpPr>
          <p:cNvPr id="7" name="Rectangle 6"/>
          <p:cNvSpPr/>
          <p:nvPr/>
        </p:nvSpPr>
        <p:spPr>
          <a:xfrm>
            <a:off x="4440197" y="2609931"/>
            <a:ext cx="3990183" cy="646331"/>
          </a:xfrm>
          <a:prstGeom prst="rect">
            <a:avLst/>
          </a:prstGeom>
        </p:spPr>
        <p:txBody>
          <a:bodyPr wrap="square">
            <a:spAutoFit/>
          </a:bodyPr>
          <a:lstStyle/>
          <a:p>
            <a:r>
              <a:rPr lang="en-US" sz="3600" dirty="0" smtClean="0"/>
              <a:t>478.2 Teraflop</a:t>
            </a:r>
            <a:r>
              <a:rPr lang="en-US" sz="3600" dirty="0"/>
              <a:t>/s </a:t>
            </a:r>
          </a:p>
        </p:txBody>
      </p:sp>
      <p:sp>
        <p:nvSpPr>
          <p:cNvPr id="9" name="Slide Number Placeholder 8"/>
          <p:cNvSpPr>
            <a:spLocks noGrp="1"/>
          </p:cNvSpPr>
          <p:nvPr>
            <p:ph type="sldNum" sz="quarter" idx="12"/>
          </p:nvPr>
        </p:nvSpPr>
        <p:spPr/>
        <p:txBody>
          <a:bodyPr/>
          <a:lstStyle/>
          <a:p>
            <a:fld id="{57AF16DE-A0D5-4438-950F-5B1E159C2C28}" type="slidenum">
              <a:rPr lang="en-US" smtClean="0"/>
              <a:t>70</a:t>
            </a:fld>
            <a:endParaRPr lang="en-US"/>
          </a:p>
        </p:txBody>
      </p:sp>
    </p:spTree>
    <p:extLst>
      <p:ext uri="{BB962C8B-B14F-4D97-AF65-F5344CB8AC3E}">
        <p14:creationId xmlns:p14="http://schemas.microsoft.com/office/powerpoint/2010/main" val="278416897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Neredeyse</a:t>
            </a:r>
            <a:r>
              <a:rPr lang="en-US" dirty="0" smtClean="0"/>
              <a:t> en </a:t>
            </a:r>
            <a:r>
              <a:rPr lang="en-US" dirty="0" err="1" smtClean="0"/>
              <a:t>süper</a:t>
            </a:r>
            <a:r>
              <a:rPr lang="en-US" dirty="0" smtClean="0"/>
              <a:t> </a:t>
            </a:r>
            <a:r>
              <a:rPr lang="en-US" dirty="0" err="1" smtClean="0"/>
              <a:t>bilgisayar</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Rectangle 5"/>
          <p:cNvSpPr/>
          <p:nvPr/>
        </p:nvSpPr>
        <p:spPr>
          <a:xfrm>
            <a:off x="483810" y="5168668"/>
            <a:ext cx="8539238" cy="1077218"/>
          </a:xfrm>
          <a:prstGeom prst="rect">
            <a:avLst/>
          </a:prstGeom>
        </p:spPr>
        <p:txBody>
          <a:bodyPr wrap="square">
            <a:spAutoFit/>
          </a:bodyPr>
          <a:lstStyle/>
          <a:p>
            <a:r>
              <a:rPr lang="en-US" sz="3200" dirty="0"/>
              <a:t>TIANHE-2 (MILKYWAY-2) : NATIONAL UNIVERSITY OF DEFENSE TECHNOLOGY</a:t>
            </a:r>
          </a:p>
        </p:txBody>
      </p:sp>
      <p:sp>
        <p:nvSpPr>
          <p:cNvPr id="7" name="Rectangle 6"/>
          <p:cNvSpPr/>
          <p:nvPr/>
        </p:nvSpPr>
        <p:spPr>
          <a:xfrm>
            <a:off x="4051905" y="2349882"/>
            <a:ext cx="4971143" cy="2308324"/>
          </a:xfrm>
          <a:prstGeom prst="rect">
            <a:avLst/>
          </a:prstGeom>
        </p:spPr>
        <p:txBody>
          <a:bodyPr wrap="square">
            <a:spAutoFit/>
          </a:bodyPr>
          <a:lstStyle/>
          <a:p>
            <a:r>
              <a:rPr lang="en-US" sz="3600" dirty="0"/>
              <a:t>33.86 </a:t>
            </a:r>
            <a:r>
              <a:rPr lang="en-US" sz="3600" dirty="0" err="1" smtClean="0"/>
              <a:t>Petaflop</a:t>
            </a:r>
            <a:r>
              <a:rPr lang="en-US" sz="3600" dirty="0"/>
              <a:t>/s </a:t>
            </a:r>
            <a:r>
              <a:rPr lang="en-US" sz="3600" dirty="0" smtClean="0"/>
              <a:t>(san. </a:t>
            </a:r>
            <a:r>
              <a:rPr lang="en-US" sz="3600" dirty="0" err="1" smtClean="0"/>
              <a:t>kuadrilyon</a:t>
            </a:r>
            <a:r>
              <a:rPr lang="en-US" sz="3600" dirty="0" smtClean="0"/>
              <a:t> </a:t>
            </a:r>
            <a:r>
              <a:rPr lang="en-US" sz="3600" dirty="0" err="1" smtClean="0"/>
              <a:t>işlem</a:t>
            </a:r>
            <a:r>
              <a:rPr lang="en-US" sz="3600" dirty="0" smtClean="0"/>
              <a:t>)</a:t>
            </a:r>
          </a:p>
          <a:p>
            <a:r>
              <a:rPr lang="en-US" sz="3600" dirty="0" smtClean="0"/>
              <a:t>3,120,000 </a:t>
            </a:r>
            <a:r>
              <a:rPr lang="en-US" sz="3600" dirty="0" err="1" smtClean="0"/>
              <a:t>çekirdek</a:t>
            </a:r>
            <a:endParaRPr lang="en-US" sz="3600" dirty="0" smtClean="0"/>
          </a:p>
          <a:p>
            <a:r>
              <a:rPr lang="en-US" sz="3600" dirty="0" smtClean="0"/>
              <a:t>Intel Xeon Phi</a:t>
            </a:r>
            <a:endParaRPr lang="en-US" sz="3600" dirty="0"/>
          </a:p>
        </p:txBody>
      </p:sp>
      <p:pic>
        <p:nvPicPr>
          <p:cNvPr id="5" name="Picture 4"/>
          <p:cNvPicPr>
            <a:picLocks noChangeAspect="1"/>
          </p:cNvPicPr>
          <p:nvPr/>
        </p:nvPicPr>
        <p:blipFill>
          <a:blip r:embed="rId2"/>
          <a:stretch>
            <a:fillRect/>
          </a:stretch>
        </p:blipFill>
        <p:spPr>
          <a:xfrm>
            <a:off x="1245810" y="2340427"/>
            <a:ext cx="2540000" cy="2540000"/>
          </a:xfrm>
          <a:prstGeom prst="rect">
            <a:avLst/>
          </a:prstGeom>
        </p:spPr>
      </p:pic>
      <p:sp>
        <p:nvSpPr>
          <p:cNvPr id="9" name="Slide Number Placeholder 8"/>
          <p:cNvSpPr>
            <a:spLocks noGrp="1"/>
          </p:cNvSpPr>
          <p:nvPr>
            <p:ph type="sldNum" sz="quarter" idx="12"/>
          </p:nvPr>
        </p:nvSpPr>
        <p:spPr/>
        <p:txBody>
          <a:bodyPr/>
          <a:lstStyle/>
          <a:p>
            <a:fld id="{57AF16DE-A0D5-4438-950F-5B1E159C2C28}" type="slidenum">
              <a:rPr lang="en-US" smtClean="0"/>
              <a:t>71</a:t>
            </a:fld>
            <a:endParaRPr lang="en-US"/>
          </a:p>
        </p:txBody>
      </p:sp>
    </p:spTree>
    <p:extLst>
      <p:ext uri="{BB962C8B-B14F-4D97-AF65-F5344CB8AC3E}">
        <p14:creationId xmlns:p14="http://schemas.microsoft.com/office/powerpoint/2010/main" val="105954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79" y="342900"/>
            <a:ext cx="6508377" cy="1143000"/>
          </a:xfrm>
        </p:spPr>
        <p:txBody>
          <a:bodyPr/>
          <a:lstStyle/>
          <a:p>
            <a:r>
              <a:rPr lang="en-US" dirty="0" smtClean="0"/>
              <a:t>En </a:t>
            </a:r>
            <a:r>
              <a:rPr lang="en-US" dirty="0" err="1" smtClean="0"/>
              <a:t>süper</a:t>
            </a:r>
            <a:r>
              <a:rPr lang="en-US" dirty="0" smtClean="0"/>
              <a:t> </a:t>
            </a:r>
            <a:r>
              <a:rPr lang="en-US" dirty="0" err="1" smtClean="0"/>
              <a:t>bilgisayar</a:t>
            </a:r>
            <a:endParaRPr lang="en-US" dirty="0"/>
          </a:p>
        </p:txBody>
      </p:sp>
      <p:pic>
        <p:nvPicPr>
          <p:cNvPr id="4" name="Content Placeholder 3"/>
          <p:cNvPicPr>
            <a:picLocks noGrp="1" noChangeAspect="1"/>
          </p:cNvPicPr>
          <p:nvPr>
            <p:ph idx="1"/>
          </p:nvPr>
        </p:nvPicPr>
        <p:blipFill>
          <a:blip r:embed="rId3"/>
          <a:srcRect l="12855" r="12855"/>
          <a:stretch>
            <a:fillRect/>
          </a:stretch>
        </p:blipFill>
        <p:spPr>
          <a:xfrm>
            <a:off x="5566873" y="0"/>
            <a:ext cx="3492358" cy="2101498"/>
          </a:xfrm>
        </p:spPr>
      </p:pic>
      <p:sp>
        <p:nvSpPr>
          <p:cNvPr id="6" name="Content Placeholder 2"/>
          <p:cNvSpPr txBox="1">
            <a:spLocks/>
          </p:cNvSpPr>
          <p:nvPr/>
        </p:nvSpPr>
        <p:spPr>
          <a:xfrm>
            <a:off x="457199" y="2872651"/>
            <a:ext cx="8318830" cy="2969475"/>
          </a:xfrm>
          <a:prstGeom prst="rect">
            <a:avLst/>
          </a:prstGeom>
        </p:spPr>
        <p:txBody>
          <a:bodyPr vert="horz" lIns="91440" tIns="45720" rIns="91440" bIns="45720" rtlCol="0">
            <a:normAutofit/>
          </a:bodyPr>
          <a:lstStyle>
            <a:lvl1pPr marL="228600" indent="-228600" algn="l" defTabSz="914400" rtl="0" eaLnBrk="1" latinLnBrk="0" hangingPunct="1">
              <a:spcBef>
                <a:spcPts val="1800"/>
              </a:spcBef>
              <a:buClr>
                <a:schemeClr val="accent1"/>
              </a:buClr>
              <a:buSzPct val="100000"/>
              <a:buFont typeface="Wingdings 2" pitchFamily="18" charset="2"/>
              <a:buChar char="¡"/>
              <a:defRPr sz="2000" kern="1200">
                <a:solidFill>
                  <a:schemeClr val="tx2"/>
                </a:solidFill>
                <a:latin typeface="+mn-lt"/>
                <a:ea typeface="+mn-ea"/>
                <a:cs typeface="+mn-cs"/>
              </a:defRPr>
            </a:lvl1pPr>
            <a:lvl2pPr marL="4572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2pPr>
            <a:lvl3pPr marL="6858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3pPr>
            <a:lvl4pPr marL="914400" indent="-228600" algn="l" defTabSz="914400" rtl="0" eaLnBrk="1" latinLnBrk="0" hangingPunct="1">
              <a:spcBef>
                <a:spcPts val="600"/>
              </a:spcBef>
              <a:buClr>
                <a:schemeClr val="accent1">
                  <a:lumMod val="50000"/>
                </a:schemeClr>
              </a:buClr>
              <a:buSzPct val="100000"/>
              <a:buFont typeface="Wingdings 2" pitchFamily="18" charset="2"/>
              <a:buChar char="¡"/>
              <a:defRPr sz="1800" kern="1200">
                <a:solidFill>
                  <a:schemeClr val="tx2"/>
                </a:solidFill>
                <a:latin typeface="+mn-lt"/>
                <a:ea typeface="+mn-ea"/>
                <a:cs typeface="+mn-cs"/>
              </a:defRPr>
            </a:lvl4pPr>
            <a:lvl5pPr marL="1143000" indent="-228600" algn="l" defTabSz="914400" rtl="0" eaLnBrk="1" latinLnBrk="0" hangingPunct="1">
              <a:spcBef>
                <a:spcPts val="600"/>
              </a:spcBef>
              <a:buClr>
                <a:schemeClr val="accent1"/>
              </a:buClr>
              <a:buSzPct val="100000"/>
              <a:buFont typeface="Wingdings 2" pitchFamily="18" charset="2"/>
              <a:buChar char="¡"/>
              <a:defRPr sz="1800" kern="1200">
                <a:solidFill>
                  <a:schemeClr val="tx2"/>
                </a:solidFill>
                <a:latin typeface="+mn-lt"/>
                <a:ea typeface="+mn-ea"/>
                <a:cs typeface="+mn-cs"/>
              </a:defRPr>
            </a:lvl5pPr>
            <a:lvl6pPr marL="1377950"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6pPr>
            <a:lvl7pPr marL="1603375" indent="-228600" algn="l" defTabSz="914400" rtl="0" eaLnBrk="1" latinLnBrk="0" hangingPunct="1">
              <a:spcBef>
                <a:spcPct val="20000"/>
              </a:spcBef>
              <a:buClr>
                <a:schemeClr val="accent1"/>
              </a:buClr>
              <a:buFont typeface="Wingdings 2" pitchFamily="18" charset="2"/>
              <a:buChar char=""/>
              <a:defRPr lang="en-US" sz="1800" kern="1200" dirty="0" smtClean="0">
                <a:solidFill>
                  <a:schemeClr val="tx2"/>
                </a:solidFill>
                <a:latin typeface="+mn-lt"/>
                <a:ea typeface="+mn-ea"/>
                <a:cs typeface="+mn-cs"/>
              </a:defRPr>
            </a:lvl7pPr>
            <a:lvl8pPr marL="1830388" indent="-228600" algn="l" defTabSz="914400" rtl="0" eaLnBrk="1" latinLnBrk="0" hangingPunct="1">
              <a:spcBef>
                <a:spcPct val="20000"/>
              </a:spcBef>
              <a:buClr>
                <a:schemeClr val="accent1">
                  <a:lumMod val="50000"/>
                </a:schemeClr>
              </a:buClr>
              <a:buFont typeface="Wingdings 2" pitchFamily="18" charset="2"/>
              <a:buChar char=""/>
              <a:defRPr lang="en-US" sz="1800" kern="1200" dirty="0" smtClean="0">
                <a:solidFill>
                  <a:schemeClr val="tx2"/>
                </a:solidFill>
                <a:latin typeface="+mn-lt"/>
                <a:ea typeface="+mn-ea"/>
                <a:cs typeface="+mn-cs"/>
              </a:defRPr>
            </a:lvl8pPr>
            <a:lvl9pPr marL="2057400" indent="-228600" algn="l" defTabSz="914400" rtl="0" eaLnBrk="1" latinLnBrk="0" hangingPunct="1">
              <a:spcBef>
                <a:spcPct val="20000"/>
              </a:spcBef>
              <a:buClr>
                <a:schemeClr val="accent1"/>
              </a:buClr>
              <a:buFont typeface="Wingdings 2" pitchFamily="18" charset="2"/>
              <a:buChar char=""/>
              <a:defRPr lang="en-US" sz="1800" kern="1200" dirty="0">
                <a:solidFill>
                  <a:schemeClr val="tx2"/>
                </a:solidFill>
                <a:latin typeface="+mn-lt"/>
                <a:ea typeface="+mn-ea"/>
                <a:cs typeface="+mn-cs"/>
              </a:defRPr>
            </a:lvl9pPr>
          </a:lstStyle>
          <a:p>
            <a:pPr marL="285750" indent="-285750">
              <a:buFont typeface="Arial"/>
              <a:buChar char="•"/>
            </a:pPr>
            <a:r>
              <a:rPr lang="en-US" b="1" dirty="0"/>
              <a:t>SUNWAY </a:t>
            </a:r>
            <a:r>
              <a:rPr lang="en-US" b="1" dirty="0" smtClean="0"/>
              <a:t>TAIHULIGHT – 125 </a:t>
            </a:r>
            <a:r>
              <a:rPr lang="en-US" b="1" dirty="0" err="1" smtClean="0"/>
              <a:t>Petaflop</a:t>
            </a:r>
            <a:r>
              <a:rPr lang="en-US" b="1" dirty="0" smtClean="0"/>
              <a:t>/s</a:t>
            </a:r>
          </a:p>
          <a:p>
            <a:pPr marL="742950" lvl="2" indent="-285750">
              <a:buFont typeface="Arial"/>
              <a:buChar char="•"/>
            </a:pPr>
            <a:r>
              <a:rPr lang="en-US" dirty="0" smtClean="0"/>
              <a:t>NATIONAL </a:t>
            </a:r>
            <a:r>
              <a:rPr lang="en-US" dirty="0"/>
              <a:t>SUPERCOMPUTING CENTER IN </a:t>
            </a:r>
            <a:r>
              <a:rPr lang="en-US" dirty="0" smtClean="0"/>
              <a:t>WUXI</a:t>
            </a:r>
          </a:p>
          <a:p>
            <a:pPr marL="285750" indent="-285750">
              <a:buFont typeface="Arial"/>
              <a:buChar char="•"/>
            </a:pPr>
            <a:r>
              <a:rPr lang="en-US" dirty="0" err="1" smtClean="0"/>
              <a:t>Araştırma</a:t>
            </a:r>
            <a:r>
              <a:rPr lang="en-US" dirty="0" smtClean="0"/>
              <a:t> </a:t>
            </a:r>
            <a:r>
              <a:rPr lang="en-US" dirty="0" err="1" smtClean="0"/>
              <a:t>geliştirme</a:t>
            </a:r>
            <a:r>
              <a:rPr lang="en-US" dirty="0" smtClean="0"/>
              <a:t> </a:t>
            </a:r>
            <a:r>
              <a:rPr lang="en-US" dirty="0" err="1" smtClean="0"/>
              <a:t>amaçlı</a:t>
            </a:r>
            <a:endParaRPr lang="en-US" dirty="0"/>
          </a:p>
          <a:p>
            <a:pPr marL="742950" lvl="1" indent="-285750">
              <a:buFont typeface="Arial"/>
              <a:buChar char="•"/>
            </a:pPr>
            <a:r>
              <a:rPr lang="en-US" dirty="0" err="1" smtClean="0"/>
              <a:t>Meteoroloji</a:t>
            </a:r>
            <a:r>
              <a:rPr lang="en-US" dirty="0" smtClean="0"/>
              <a:t>,</a:t>
            </a:r>
            <a:endParaRPr lang="en-US" dirty="0"/>
          </a:p>
          <a:p>
            <a:pPr marL="742950" lvl="1" indent="-285750">
              <a:buFont typeface="Arial"/>
              <a:buChar char="•"/>
            </a:pPr>
            <a:r>
              <a:rPr lang="en-US" dirty="0" err="1" smtClean="0"/>
              <a:t>Derin</a:t>
            </a:r>
            <a:r>
              <a:rPr lang="en-US" dirty="0" smtClean="0"/>
              <a:t> </a:t>
            </a:r>
            <a:r>
              <a:rPr lang="en-US" dirty="0" err="1" smtClean="0"/>
              <a:t>öğrenme</a:t>
            </a:r>
            <a:r>
              <a:rPr lang="en-US" dirty="0" smtClean="0"/>
              <a:t>, </a:t>
            </a:r>
            <a:endParaRPr lang="en-US" dirty="0"/>
          </a:p>
          <a:p>
            <a:pPr marL="742950" lvl="1" indent="-285750">
              <a:buFont typeface="Arial"/>
              <a:buChar char="•"/>
            </a:pPr>
            <a:r>
              <a:rPr lang="en-US" dirty="0" err="1" smtClean="0"/>
              <a:t>Imalat</a:t>
            </a:r>
            <a:r>
              <a:rPr lang="en-US" dirty="0" smtClean="0"/>
              <a:t> </a:t>
            </a:r>
            <a:r>
              <a:rPr lang="en-US" dirty="0" err="1" smtClean="0"/>
              <a:t>ve</a:t>
            </a:r>
            <a:r>
              <a:rPr lang="en-US" dirty="0" smtClean="0"/>
              <a:t> </a:t>
            </a:r>
            <a:r>
              <a:rPr lang="en-US" dirty="0" err="1" smtClean="0"/>
              <a:t>malzeme</a:t>
            </a:r>
            <a:r>
              <a:rPr lang="en-US" dirty="0" smtClean="0"/>
              <a:t> </a:t>
            </a:r>
            <a:r>
              <a:rPr lang="en-US" dirty="0" err="1" smtClean="0"/>
              <a:t>bilimleri</a:t>
            </a:r>
            <a:r>
              <a:rPr lang="en-US" dirty="0" smtClean="0"/>
              <a:t>, </a:t>
            </a:r>
            <a:endParaRPr lang="en-US" dirty="0"/>
          </a:p>
          <a:p>
            <a:pPr marL="742950" lvl="1" indent="-285750">
              <a:buFont typeface="Arial"/>
              <a:buChar char="•"/>
            </a:pPr>
            <a:r>
              <a:rPr lang="en-US" dirty="0" err="1" smtClean="0"/>
              <a:t>Veril</a:t>
            </a:r>
            <a:r>
              <a:rPr lang="en-US" dirty="0" smtClean="0"/>
              <a:t> </a:t>
            </a:r>
            <a:r>
              <a:rPr lang="en-US" dirty="0" err="1" smtClean="0"/>
              <a:t>analizi</a:t>
            </a:r>
            <a:endParaRPr lang="en-US"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72</a:t>
            </a:fld>
            <a:endParaRPr lang="en-US"/>
          </a:p>
        </p:txBody>
      </p:sp>
    </p:spTree>
    <p:extLst>
      <p:ext uri="{BB962C8B-B14F-4D97-AF65-F5344CB8AC3E}">
        <p14:creationId xmlns:p14="http://schemas.microsoft.com/office/powerpoint/2010/main" val="2896409267"/>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11680" y="529139"/>
            <a:ext cx="6508377" cy="627154"/>
          </a:xfrm>
        </p:spPr>
        <p:txBody>
          <a:bodyPr/>
          <a:lstStyle/>
          <a:p>
            <a:r>
              <a:rPr lang="en-US" dirty="0"/>
              <a:t>En </a:t>
            </a:r>
            <a:r>
              <a:rPr lang="en-US" dirty="0" err="1"/>
              <a:t>süper</a:t>
            </a:r>
            <a:r>
              <a:rPr lang="en-US" dirty="0"/>
              <a:t> 500 </a:t>
            </a:r>
            <a:r>
              <a:rPr lang="en-US" dirty="0" err="1"/>
              <a:t>bilgisayar</a:t>
            </a:r>
            <a:r>
              <a:rPr lang="en-US" dirty="0"/>
              <a:t>: </a:t>
            </a:r>
            <a:r>
              <a:rPr lang="en-US" dirty="0" err="1"/>
              <a:t>Ülkeler</a:t>
            </a:r>
            <a:endParaRPr lang="en-US" dirty="0"/>
          </a:p>
        </p:txBody>
      </p:sp>
      <p:pic>
        <p:nvPicPr>
          <p:cNvPr id="10" name="Picture 9"/>
          <p:cNvPicPr>
            <a:picLocks noChangeAspect="1"/>
          </p:cNvPicPr>
          <p:nvPr/>
        </p:nvPicPr>
        <p:blipFill>
          <a:blip r:embed="rId3"/>
          <a:stretch>
            <a:fillRect/>
          </a:stretch>
        </p:blipFill>
        <p:spPr>
          <a:xfrm>
            <a:off x="3486295" y="1232410"/>
            <a:ext cx="3037200" cy="2734524"/>
          </a:xfrm>
          <a:prstGeom prst="rect">
            <a:avLst/>
          </a:prstGeom>
        </p:spPr>
      </p:pic>
      <p:pic>
        <p:nvPicPr>
          <p:cNvPr id="11" name="Picture 10"/>
          <p:cNvPicPr>
            <a:picLocks noChangeAspect="1"/>
          </p:cNvPicPr>
          <p:nvPr/>
        </p:nvPicPr>
        <p:blipFill>
          <a:blip r:embed="rId4"/>
          <a:stretch>
            <a:fillRect/>
          </a:stretch>
        </p:blipFill>
        <p:spPr>
          <a:xfrm>
            <a:off x="3473460" y="3966934"/>
            <a:ext cx="3050034" cy="2691206"/>
          </a:xfrm>
          <a:prstGeom prst="rect">
            <a:avLst/>
          </a:prstGeom>
        </p:spPr>
      </p:pic>
      <p:pic>
        <p:nvPicPr>
          <p:cNvPr id="8" name="Picture 7"/>
          <p:cNvPicPr>
            <a:picLocks noChangeAspect="1"/>
          </p:cNvPicPr>
          <p:nvPr/>
        </p:nvPicPr>
        <p:blipFill>
          <a:blip r:embed="rId5"/>
          <a:stretch>
            <a:fillRect/>
          </a:stretch>
        </p:blipFill>
        <p:spPr>
          <a:xfrm>
            <a:off x="829872" y="1451348"/>
            <a:ext cx="2809909" cy="2606293"/>
          </a:xfrm>
          <a:prstGeom prst="rect">
            <a:avLst/>
          </a:prstGeom>
        </p:spPr>
      </p:pic>
      <p:pic>
        <p:nvPicPr>
          <p:cNvPr id="16" name="Picture 15"/>
          <p:cNvPicPr>
            <a:picLocks noChangeAspect="1"/>
          </p:cNvPicPr>
          <p:nvPr/>
        </p:nvPicPr>
        <p:blipFill>
          <a:blip r:embed="rId6"/>
          <a:stretch>
            <a:fillRect/>
          </a:stretch>
        </p:blipFill>
        <p:spPr>
          <a:xfrm>
            <a:off x="721865" y="3936699"/>
            <a:ext cx="2948158" cy="2853734"/>
          </a:xfrm>
          <a:prstGeom prst="rect">
            <a:avLst/>
          </a:prstGeom>
        </p:spPr>
      </p:pic>
      <p:sp>
        <p:nvSpPr>
          <p:cNvPr id="18" name="TextBox 17"/>
          <p:cNvSpPr txBox="1"/>
          <p:nvPr/>
        </p:nvSpPr>
        <p:spPr>
          <a:xfrm>
            <a:off x="903842" y="1232410"/>
            <a:ext cx="696375" cy="369332"/>
          </a:xfrm>
          <a:prstGeom prst="rect">
            <a:avLst/>
          </a:prstGeom>
          <a:noFill/>
        </p:spPr>
        <p:txBody>
          <a:bodyPr wrap="none" rtlCol="0">
            <a:spAutoFit/>
          </a:bodyPr>
          <a:lstStyle/>
          <a:p>
            <a:r>
              <a:rPr lang="en-US" b="1" dirty="0" smtClean="0"/>
              <a:t>2013</a:t>
            </a:r>
            <a:endParaRPr lang="en-US" b="1" dirty="0"/>
          </a:p>
        </p:txBody>
      </p:sp>
      <p:sp>
        <p:nvSpPr>
          <p:cNvPr id="19" name="TextBox 18"/>
          <p:cNvSpPr txBox="1"/>
          <p:nvPr/>
        </p:nvSpPr>
        <p:spPr>
          <a:xfrm>
            <a:off x="3473460" y="1323118"/>
            <a:ext cx="701785" cy="369332"/>
          </a:xfrm>
          <a:prstGeom prst="rect">
            <a:avLst/>
          </a:prstGeom>
          <a:noFill/>
        </p:spPr>
        <p:txBody>
          <a:bodyPr wrap="none" rtlCol="0">
            <a:spAutoFit/>
          </a:bodyPr>
          <a:lstStyle/>
          <a:p>
            <a:r>
              <a:rPr lang="en-US" b="1" dirty="0" smtClean="0"/>
              <a:t>2014</a:t>
            </a:r>
            <a:endParaRPr lang="en-US" b="1" dirty="0"/>
          </a:p>
        </p:txBody>
      </p:sp>
      <p:pic>
        <p:nvPicPr>
          <p:cNvPr id="20" name="Picture 19"/>
          <p:cNvPicPr>
            <a:picLocks noChangeAspect="1"/>
          </p:cNvPicPr>
          <p:nvPr/>
        </p:nvPicPr>
        <p:blipFill rotWithShape="1">
          <a:blip r:embed="rId7"/>
          <a:srcRect l="-19450" r="19450"/>
          <a:stretch/>
        </p:blipFill>
        <p:spPr>
          <a:xfrm>
            <a:off x="5782896" y="2239585"/>
            <a:ext cx="3312668" cy="4646937"/>
          </a:xfrm>
          <a:prstGeom prst="rect">
            <a:avLst/>
          </a:prstGeom>
        </p:spPr>
      </p:pic>
      <p:sp>
        <p:nvSpPr>
          <p:cNvPr id="21" name="TextBox 20"/>
          <p:cNvSpPr txBox="1"/>
          <p:nvPr/>
        </p:nvSpPr>
        <p:spPr>
          <a:xfrm rot="16200000">
            <a:off x="-189204" y="2388678"/>
            <a:ext cx="1089173" cy="369332"/>
          </a:xfrm>
          <a:prstGeom prst="rect">
            <a:avLst/>
          </a:prstGeom>
          <a:noFill/>
        </p:spPr>
        <p:txBody>
          <a:bodyPr wrap="none" rtlCol="0">
            <a:spAutoFit/>
          </a:bodyPr>
          <a:lstStyle/>
          <a:p>
            <a:r>
              <a:rPr lang="en-US" b="1" dirty="0" smtClean="0"/>
              <a:t>Number</a:t>
            </a:r>
            <a:endParaRPr lang="en-US" b="1" dirty="0"/>
          </a:p>
        </p:txBody>
      </p:sp>
      <p:sp>
        <p:nvSpPr>
          <p:cNvPr id="22" name="TextBox 21"/>
          <p:cNvSpPr txBox="1"/>
          <p:nvPr/>
        </p:nvSpPr>
        <p:spPr>
          <a:xfrm rot="16200000">
            <a:off x="-477407" y="5185548"/>
            <a:ext cx="1665578" cy="369332"/>
          </a:xfrm>
          <a:prstGeom prst="rect">
            <a:avLst/>
          </a:prstGeom>
          <a:noFill/>
        </p:spPr>
        <p:txBody>
          <a:bodyPr wrap="none" rtlCol="0">
            <a:spAutoFit/>
          </a:bodyPr>
          <a:lstStyle/>
          <a:p>
            <a:r>
              <a:rPr lang="en-US" b="1" dirty="0" smtClean="0"/>
              <a:t>Performance</a:t>
            </a:r>
            <a:endParaRPr lang="en-US" b="1" dirty="0"/>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3" name="Slide Number Placeholder 2"/>
          <p:cNvSpPr>
            <a:spLocks noGrp="1"/>
          </p:cNvSpPr>
          <p:nvPr>
            <p:ph type="sldNum" sz="quarter" idx="12"/>
          </p:nvPr>
        </p:nvSpPr>
        <p:spPr/>
        <p:txBody>
          <a:bodyPr/>
          <a:lstStyle/>
          <a:p>
            <a:fld id="{57AF16DE-A0D5-4438-950F-5B1E159C2C28}" type="slidenum">
              <a:rPr lang="en-US" smtClean="0"/>
              <a:t>73</a:t>
            </a:fld>
            <a:endParaRPr lang="en-US"/>
          </a:p>
        </p:txBody>
      </p:sp>
    </p:spTree>
    <p:extLst>
      <p:ext uri="{BB962C8B-B14F-4D97-AF65-F5344CB8AC3E}">
        <p14:creationId xmlns:p14="http://schemas.microsoft.com/office/powerpoint/2010/main" val="108179569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5840" y="529139"/>
            <a:ext cx="6508377" cy="627154"/>
          </a:xfrm>
        </p:spPr>
        <p:txBody>
          <a:bodyPr/>
          <a:lstStyle/>
          <a:p>
            <a:r>
              <a:rPr lang="en-US" dirty="0" smtClean="0"/>
              <a:t>En </a:t>
            </a:r>
            <a:r>
              <a:rPr lang="en-US" dirty="0" err="1" smtClean="0"/>
              <a:t>süper</a:t>
            </a:r>
            <a:r>
              <a:rPr lang="en-US" dirty="0" smtClean="0"/>
              <a:t> 500 </a:t>
            </a:r>
            <a:r>
              <a:rPr lang="en-US" dirty="0" err="1" smtClean="0"/>
              <a:t>bilgisayar</a:t>
            </a:r>
            <a:r>
              <a:rPr lang="en-US" dirty="0" smtClean="0"/>
              <a:t>: </a:t>
            </a:r>
            <a:r>
              <a:rPr lang="en-US" dirty="0" err="1" smtClean="0"/>
              <a:t>Ülkeler</a:t>
            </a:r>
            <a:endParaRPr lang="en-US" dirty="0"/>
          </a:p>
        </p:txBody>
      </p:sp>
      <p:pic>
        <p:nvPicPr>
          <p:cNvPr id="14" name="Picture 13"/>
          <p:cNvPicPr>
            <a:picLocks noChangeAspect="1"/>
          </p:cNvPicPr>
          <p:nvPr/>
        </p:nvPicPr>
        <p:blipFill>
          <a:blip r:embed="rId3"/>
          <a:stretch>
            <a:fillRect/>
          </a:stretch>
        </p:blipFill>
        <p:spPr>
          <a:xfrm>
            <a:off x="3406974" y="1069529"/>
            <a:ext cx="3023823" cy="2853467"/>
          </a:xfrm>
          <a:prstGeom prst="rect">
            <a:avLst/>
          </a:prstGeom>
        </p:spPr>
      </p:pic>
      <p:pic>
        <p:nvPicPr>
          <p:cNvPr id="15" name="Picture 14"/>
          <p:cNvPicPr>
            <a:picLocks noChangeAspect="1"/>
          </p:cNvPicPr>
          <p:nvPr/>
        </p:nvPicPr>
        <p:blipFill>
          <a:blip r:embed="rId4"/>
          <a:stretch>
            <a:fillRect/>
          </a:stretch>
        </p:blipFill>
        <p:spPr>
          <a:xfrm>
            <a:off x="3406975" y="3826310"/>
            <a:ext cx="3060942" cy="2912146"/>
          </a:xfrm>
          <a:prstGeom prst="rect">
            <a:avLst/>
          </a:prstGeom>
        </p:spPr>
      </p:pic>
      <p:pic>
        <p:nvPicPr>
          <p:cNvPr id="13" name="Picture 12"/>
          <p:cNvPicPr>
            <a:picLocks noChangeAspect="1"/>
          </p:cNvPicPr>
          <p:nvPr/>
        </p:nvPicPr>
        <p:blipFill>
          <a:blip r:embed="rId5"/>
          <a:stretch>
            <a:fillRect/>
          </a:stretch>
        </p:blipFill>
        <p:spPr>
          <a:xfrm>
            <a:off x="795157" y="3716418"/>
            <a:ext cx="2942051" cy="2963526"/>
          </a:xfrm>
          <a:prstGeom prst="rect">
            <a:avLst/>
          </a:prstGeom>
        </p:spPr>
      </p:pic>
      <p:pic>
        <p:nvPicPr>
          <p:cNvPr id="12" name="Picture 11"/>
          <p:cNvPicPr>
            <a:picLocks noChangeAspect="1"/>
          </p:cNvPicPr>
          <p:nvPr/>
        </p:nvPicPr>
        <p:blipFill>
          <a:blip r:embed="rId6"/>
          <a:stretch>
            <a:fillRect/>
          </a:stretch>
        </p:blipFill>
        <p:spPr>
          <a:xfrm>
            <a:off x="659073" y="1248404"/>
            <a:ext cx="2942051" cy="2674592"/>
          </a:xfrm>
          <a:prstGeom prst="rect">
            <a:avLst/>
          </a:prstGeom>
        </p:spPr>
      </p:pic>
      <p:pic>
        <p:nvPicPr>
          <p:cNvPr id="17" name="Picture 16"/>
          <p:cNvPicPr>
            <a:picLocks noChangeAspect="1"/>
          </p:cNvPicPr>
          <p:nvPr/>
        </p:nvPicPr>
        <p:blipFill rotWithShape="1">
          <a:blip r:embed="rId7"/>
          <a:srcRect l="-19450" r="19450"/>
          <a:stretch/>
        </p:blipFill>
        <p:spPr>
          <a:xfrm>
            <a:off x="5782896" y="2239585"/>
            <a:ext cx="3312668" cy="4646937"/>
          </a:xfrm>
          <a:prstGeom prst="rect">
            <a:avLst/>
          </a:prstGeom>
        </p:spPr>
      </p:pic>
      <p:sp>
        <p:nvSpPr>
          <p:cNvPr id="18" name="TextBox 17"/>
          <p:cNvSpPr txBox="1"/>
          <p:nvPr/>
        </p:nvSpPr>
        <p:spPr>
          <a:xfrm>
            <a:off x="3390078" y="1284757"/>
            <a:ext cx="701785" cy="369332"/>
          </a:xfrm>
          <a:prstGeom prst="rect">
            <a:avLst/>
          </a:prstGeom>
          <a:noFill/>
        </p:spPr>
        <p:txBody>
          <a:bodyPr wrap="none" rtlCol="0">
            <a:spAutoFit/>
          </a:bodyPr>
          <a:lstStyle/>
          <a:p>
            <a:r>
              <a:rPr lang="en-US" b="1" dirty="0" smtClean="0"/>
              <a:t>2016</a:t>
            </a:r>
            <a:endParaRPr lang="en-US" b="1" dirty="0"/>
          </a:p>
        </p:txBody>
      </p:sp>
      <p:sp>
        <p:nvSpPr>
          <p:cNvPr id="19" name="TextBox 18"/>
          <p:cNvSpPr txBox="1"/>
          <p:nvPr/>
        </p:nvSpPr>
        <p:spPr>
          <a:xfrm>
            <a:off x="659073" y="1276926"/>
            <a:ext cx="701785" cy="369332"/>
          </a:xfrm>
          <a:prstGeom prst="rect">
            <a:avLst/>
          </a:prstGeom>
          <a:noFill/>
        </p:spPr>
        <p:txBody>
          <a:bodyPr wrap="none" rtlCol="0">
            <a:spAutoFit/>
          </a:bodyPr>
          <a:lstStyle/>
          <a:p>
            <a:r>
              <a:rPr lang="en-US" b="1" dirty="0" smtClean="0"/>
              <a:t>2015</a:t>
            </a:r>
            <a:endParaRPr lang="en-US" b="1" dirty="0"/>
          </a:p>
        </p:txBody>
      </p:sp>
      <p:sp>
        <p:nvSpPr>
          <p:cNvPr id="2" name="TextBox 1"/>
          <p:cNvSpPr txBox="1"/>
          <p:nvPr/>
        </p:nvSpPr>
        <p:spPr>
          <a:xfrm rot="16200000">
            <a:off x="-189204" y="2388678"/>
            <a:ext cx="1089173" cy="369332"/>
          </a:xfrm>
          <a:prstGeom prst="rect">
            <a:avLst/>
          </a:prstGeom>
          <a:noFill/>
        </p:spPr>
        <p:txBody>
          <a:bodyPr wrap="none" rtlCol="0">
            <a:spAutoFit/>
          </a:bodyPr>
          <a:lstStyle/>
          <a:p>
            <a:r>
              <a:rPr lang="en-US" b="1" dirty="0" smtClean="0"/>
              <a:t>Number</a:t>
            </a:r>
            <a:endParaRPr lang="en-US" b="1" dirty="0"/>
          </a:p>
        </p:txBody>
      </p:sp>
      <p:sp>
        <p:nvSpPr>
          <p:cNvPr id="3" name="TextBox 2"/>
          <p:cNvSpPr txBox="1"/>
          <p:nvPr/>
        </p:nvSpPr>
        <p:spPr>
          <a:xfrm rot="16200000">
            <a:off x="-477407" y="5185548"/>
            <a:ext cx="1665578" cy="369332"/>
          </a:xfrm>
          <a:prstGeom prst="rect">
            <a:avLst/>
          </a:prstGeom>
          <a:noFill/>
        </p:spPr>
        <p:txBody>
          <a:bodyPr wrap="none" rtlCol="0">
            <a:spAutoFit/>
          </a:bodyPr>
          <a:lstStyle/>
          <a:p>
            <a:r>
              <a:rPr lang="en-US" b="1" dirty="0" smtClean="0"/>
              <a:t>Performance</a:t>
            </a:r>
            <a:endParaRPr lang="en-US" b="1"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74</a:t>
            </a:fld>
            <a:endParaRPr lang="en-US"/>
          </a:p>
        </p:txBody>
      </p:sp>
    </p:spTree>
    <p:extLst>
      <p:ext uri="{BB962C8B-B14F-4D97-AF65-F5344CB8AC3E}">
        <p14:creationId xmlns:p14="http://schemas.microsoft.com/office/powerpoint/2010/main" val="407296412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2961" t="-266" r="2961" b="-6712"/>
          <a:stretch/>
        </p:blipFill>
        <p:spPr>
          <a:xfrm>
            <a:off x="1043300" y="1398185"/>
            <a:ext cx="7068746" cy="5623976"/>
          </a:xfrm>
        </p:spPr>
      </p:pic>
      <p:sp>
        <p:nvSpPr>
          <p:cNvPr id="6" name="Title 1"/>
          <p:cNvSpPr>
            <a:spLocks noGrp="1"/>
          </p:cNvSpPr>
          <p:nvPr>
            <p:ph type="title"/>
          </p:nvPr>
        </p:nvSpPr>
        <p:spPr>
          <a:xfrm>
            <a:off x="211680" y="529139"/>
            <a:ext cx="6508377" cy="627154"/>
          </a:xfrm>
        </p:spPr>
        <p:txBody>
          <a:bodyPr/>
          <a:lstStyle/>
          <a:p>
            <a:r>
              <a:rPr lang="en-US" dirty="0" smtClean="0"/>
              <a:t>HPC </a:t>
            </a:r>
            <a:r>
              <a:rPr lang="en-US" dirty="0" err="1" smtClean="0"/>
              <a:t>Yatırımları</a:t>
            </a:r>
            <a:endParaRPr lang="en-US" dirty="0"/>
          </a:p>
        </p:txBody>
      </p:sp>
      <p:sp>
        <p:nvSpPr>
          <p:cNvPr id="2" name="Footer Placeholder 1"/>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3" name="Slide Number Placeholder 2"/>
          <p:cNvSpPr>
            <a:spLocks noGrp="1"/>
          </p:cNvSpPr>
          <p:nvPr>
            <p:ph type="sldNum" sz="quarter" idx="12"/>
          </p:nvPr>
        </p:nvSpPr>
        <p:spPr/>
        <p:txBody>
          <a:bodyPr/>
          <a:lstStyle/>
          <a:p>
            <a:fld id="{57AF16DE-A0D5-4438-950F-5B1E159C2C28}" type="slidenum">
              <a:rPr lang="en-US" smtClean="0"/>
              <a:t>75</a:t>
            </a:fld>
            <a:endParaRPr lang="en-US"/>
          </a:p>
        </p:txBody>
      </p:sp>
    </p:spTree>
    <p:extLst>
      <p:ext uri="{BB962C8B-B14F-4D97-AF65-F5344CB8AC3E}">
        <p14:creationId xmlns:p14="http://schemas.microsoft.com/office/powerpoint/2010/main" val="406933268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342900"/>
            <a:ext cx="6508377" cy="685195"/>
          </a:xfrm>
        </p:spPr>
        <p:txBody>
          <a:bodyPr/>
          <a:lstStyle/>
          <a:p>
            <a:r>
              <a:rPr lang="en-US" dirty="0" err="1" smtClean="0"/>
              <a:t>Süperbilgisayar</a:t>
            </a:r>
            <a:r>
              <a:rPr lang="en-US" dirty="0" smtClean="0"/>
              <a:t> </a:t>
            </a:r>
            <a:r>
              <a:rPr lang="en-US" dirty="0" err="1" smtClean="0"/>
              <a:t>trendleri</a:t>
            </a:r>
            <a:endParaRPr lang="en-US" dirty="0"/>
          </a:p>
        </p:txBody>
      </p:sp>
      <p:pic>
        <p:nvPicPr>
          <p:cNvPr id="5" name="Content Placeholder 4"/>
          <p:cNvPicPr>
            <a:picLocks noGrp="1" noChangeAspect="1"/>
          </p:cNvPicPr>
          <p:nvPr>
            <p:ph idx="1"/>
          </p:nvPr>
        </p:nvPicPr>
        <p:blipFill>
          <a:blip r:embed="rId2"/>
          <a:srcRect l="-27925" r="-27925"/>
          <a:stretch>
            <a:fillRect/>
          </a:stretch>
        </p:blipFill>
        <p:spPr>
          <a:xfrm>
            <a:off x="-437848" y="1254276"/>
            <a:ext cx="8469086" cy="5095912"/>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TextBox 5"/>
          <p:cNvSpPr txBox="1"/>
          <p:nvPr/>
        </p:nvSpPr>
        <p:spPr>
          <a:xfrm>
            <a:off x="7573433" y="6361793"/>
            <a:ext cx="1377300" cy="369332"/>
          </a:xfrm>
          <a:prstGeom prst="rect">
            <a:avLst/>
          </a:prstGeom>
          <a:noFill/>
        </p:spPr>
        <p:txBody>
          <a:bodyPr wrap="none" rtlCol="0">
            <a:spAutoFit/>
          </a:bodyPr>
          <a:lstStyle/>
          <a:p>
            <a:r>
              <a:rPr lang="en-US" dirty="0" smtClean="0"/>
              <a:t>S. </a:t>
            </a:r>
            <a:r>
              <a:rPr lang="en-US" dirty="0"/>
              <a:t>A</a:t>
            </a:r>
            <a:r>
              <a:rPr lang="en-US" dirty="0" smtClean="0"/>
              <a:t>nthony</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76</a:t>
            </a:fld>
            <a:endParaRPr lang="en-US"/>
          </a:p>
        </p:txBody>
      </p:sp>
    </p:spTree>
    <p:extLst>
      <p:ext uri="{BB962C8B-B14F-4D97-AF65-F5344CB8AC3E}">
        <p14:creationId xmlns:p14="http://schemas.microsoft.com/office/powerpoint/2010/main" val="86851696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43555"/>
            <a:ext cx="6508377" cy="1143000"/>
          </a:xfrm>
        </p:spPr>
        <p:txBody>
          <a:bodyPr/>
          <a:lstStyle/>
          <a:p>
            <a:r>
              <a:rPr lang="en-US" dirty="0" err="1" smtClean="0"/>
              <a:t>Exascale</a:t>
            </a:r>
            <a:r>
              <a:rPr lang="en-US" dirty="0" smtClean="0"/>
              <a:t>: Kilo, </a:t>
            </a:r>
            <a:r>
              <a:rPr lang="en-US" dirty="0"/>
              <a:t>M</a:t>
            </a:r>
            <a:r>
              <a:rPr lang="en-US" dirty="0" smtClean="0"/>
              <a:t>ega, </a:t>
            </a:r>
            <a:r>
              <a:rPr lang="en-US" dirty="0"/>
              <a:t>G</a:t>
            </a:r>
            <a:r>
              <a:rPr lang="en-US" dirty="0" smtClean="0"/>
              <a:t>iga, </a:t>
            </a:r>
            <a:r>
              <a:rPr lang="en-US" dirty="0" err="1"/>
              <a:t>T</a:t>
            </a:r>
            <a:r>
              <a:rPr lang="en-US" dirty="0" err="1" smtClean="0"/>
              <a:t>era</a:t>
            </a:r>
            <a:r>
              <a:rPr lang="en-US" dirty="0" smtClean="0"/>
              <a:t>, </a:t>
            </a:r>
            <a:r>
              <a:rPr lang="en-US" dirty="0" err="1"/>
              <a:t>P</a:t>
            </a:r>
            <a:r>
              <a:rPr lang="en-US" dirty="0" err="1" smtClean="0"/>
              <a:t>eta</a:t>
            </a:r>
            <a:r>
              <a:rPr lang="en-US" dirty="0" smtClean="0"/>
              <a:t>, </a:t>
            </a:r>
            <a:r>
              <a:rPr lang="en-US" dirty="0" err="1" smtClean="0"/>
              <a:t>Exa</a:t>
            </a:r>
            <a:r>
              <a:rPr lang="en-US" dirty="0"/>
              <a:t>.</a:t>
            </a:r>
          </a:p>
        </p:txBody>
      </p:sp>
      <p:sp>
        <p:nvSpPr>
          <p:cNvPr id="3" name="Content Placeholder 2"/>
          <p:cNvSpPr>
            <a:spLocks noGrp="1"/>
          </p:cNvSpPr>
          <p:nvPr>
            <p:ph idx="1"/>
          </p:nvPr>
        </p:nvSpPr>
        <p:spPr>
          <a:xfrm>
            <a:off x="105842" y="2209800"/>
            <a:ext cx="8670187" cy="4245678"/>
          </a:xfrm>
        </p:spPr>
        <p:txBody>
          <a:bodyPr>
            <a:normAutofit/>
          </a:bodyPr>
          <a:lstStyle/>
          <a:p>
            <a:r>
              <a:rPr lang="en-US" dirty="0" err="1" smtClean="0"/>
              <a:t>Saniye</a:t>
            </a:r>
            <a:r>
              <a:rPr lang="en-US" dirty="0" smtClean="0"/>
              <a:t> </a:t>
            </a:r>
            <a:r>
              <a:rPr lang="en-US" dirty="0" err="1" smtClean="0"/>
              <a:t>başına</a:t>
            </a:r>
            <a:r>
              <a:rPr lang="en-US" dirty="0" smtClean="0"/>
              <a:t> </a:t>
            </a:r>
            <a:r>
              <a:rPr lang="en-US" dirty="0" err="1" smtClean="0"/>
              <a:t>işlem</a:t>
            </a:r>
            <a:r>
              <a:rPr lang="en-US" dirty="0" smtClean="0"/>
              <a:t> </a:t>
            </a:r>
            <a:r>
              <a:rPr lang="en-US" dirty="0" err="1" smtClean="0"/>
              <a:t>sayısı</a:t>
            </a:r>
            <a:r>
              <a:rPr lang="en-US" dirty="0" smtClean="0"/>
              <a:t> (FLOPS, TEPS, </a:t>
            </a:r>
            <a:r>
              <a:rPr lang="is-IS" dirty="0" smtClean="0"/>
              <a:t>…)</a:t>
            </a:r>
            <a:r>
              <a:rPr lang="en-US" dirty="0" smtClean="0"/>
              <a:t> </a:t>
            </a:r>
          </a:p>
          <a:p>
            <a:pPr marL="0" indent="0">
              <a:buNone/>
            </a:pPr>
            <a:r>
              <a:rPr lang="en-US" sz="1600" dirty="0" smtClean="0"/>
              <a:t>        </a:t>
            </a:r>
            <a:r>
              <a:rPr lang="en-US" sz="1600" dirty="0" err="1" smtClean="0"/>
              <a:t>Terascale</a:t>
            </a:r>
            <a:r>
              <a:rPr lang="en-US" sz="1600" dirty="0" smtClean="0"/>
              <a:t>: 10</a:t>
            </a:r>
            <a:r>
              <a:rPr lang="en-US" sz="1600" baseline="30000" dirty="0" smtClean="0"/>
              <a:t>12</a:t>
            </a:r>
            <a:r>
              <a:rPr lang="en-US" sz="1600" dirty="0" smtClean="0"/>
              <a:t>, 1,000,000,000,000</a:t>
            </a:r>
            <a:endParaRPr lang="en-US" sz="1600" baseline="30000" dirty="0"/>
          </a:p>
          <a:p>
            <a:pPr marL="0" indent="0">
              <a:buNone/>
            </a:pPr>
            <a:endParaRPr lang="en-US" dirty="0" smtClean="0"/>
          </a:p>
          <a:p>
            <a:pPr marL="0" indent="0">
              <a:buNone/>
            </a:pPr>
            <a:endParaRPr lang="en-US" dirty="0"/>
          </a:p>
          <a:p>
            <a:pPr lvl="1"/>
            <a:endParaRPr lang="en-US" dirty="0"/>
          </a:p>
          <a:p>
            <a:pPr lvl="1"/>
            <a:endParaRPr lang="en-US" dirty="0"/>
          </a:p>
        </p:txBody>
      </p:sp>
      <p:sp>
        <p:nvSpPr>
          <p:cNvPr id="4" name="Rectangle 3"/>
          <p:cNvSpPr/>
          <p:nvPr/>
        </p:nvSpPr>
        <p:spPr>
          <a:xfrm>
            <a:off x="457200" y="2860637"/>
            <a:ext cx="9144" cy="15967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57199" y="3221931"/>
            <a:ext cx="91440" cy="1610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457199" y="3497226"/>
            <a:ext cx="8318830" cy="38698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548639" y="3117498"/>
            <a:ext cx="3885832" cy="615553"/>
          </a:xfrm>
          <a:prstGeom prst="rect">
            <a:avLst/>
          </a:prstGeom>
          <a:noFill/>
        </p:spPr>
        <p:txBody>
          <a:bodyPr wrap="none" rtlCol="0">
            <a:spAutoFit/>
          </a:bodyPr>
          <a:lstStyle/>
          <a:p>
            <a:r>
              <a:rPr lang="en-US" sz="1600" dirty="0" err="1" smtClean="0"/>
              <a:t>Petascale</a:t>
            </a:r>
            <a:r>
              <a:rPr lang="en-US" sz="1600" dirty="0"/>
              <a:t>: </a:t>
            </a:r>
            <a:r>
              <a:rPr lang="en-US" sz="1600" dirty="0" smtClean="0"/>
              <a:t>10</a:t>
            </a:r>
            <a:r>
              <a:rPr lang="en-US" sz="1600" baseline="30000" dirty="0" smtClean="0"/>
              <a:t>15</a:t>
            </a:r>
            <a:r>
              <a:rPr lang="en-US" sz="1600" dirty="0" smtClean="0"/>
              <a:t>, 1,000,000,000,000,000</a:t>
            </a:r>
            <a:endParaRPr lang="en-US" sz="1600" baseline="30000" dirty="0"/>
          </a:p>
          <a:p>
            <a:endParaRPr lang="en-US" dirty="0"/>
          </a:p>
        </p:txBody>
      </p:sp>
      <p:sp>
        <p:nvSpPr>
          <p:cNvPr id="8" name="TextBox 7"/>
          <p:cNvSpPr txBox="1"/>
          <p:nvPr/>
        </p:nvSpPr>
        <p:spPr>
          <a:xfrm>
            <a:off x="548639" y="3518041"/>
            <a:ext cx="4308123" cy="615553"/>
          </a:xfrm>
          <a:prstGeom prst="rect">
            <a:avLst/>
          </a:prstGeom>
          <a:noFill/>
        </p:spPr>
        <p:txBody>
          <a:bodyPr wrap="none" rtlCol="0">
            <a:spAutoFit/>
          </a:bodyPr>
          <a:lstStyle/>
          <a:p>
            <a:r>
              <a:rPr lang="en-US" sz="1600" dirty="0" err="1" smtClean="0">
                <a:solidFill>
                  <a:srgbClr val="FFFFFF"/>
                </a:solidFill>
              </a:rPr>
              <a:t>Exascale</a:t>
            </a:r>
            <a:r>
              <a:rPr lang="en-US" sz="1600" dirty="0">
                <a:solidFill>
                  <a:srgbClr val="FFFFFF"/>
                </a:solidFill>
              </a:rPr>
              <a:t>: </a:t>
            </a:r>
            <a:r>
              <a:rPr lang="en-US" sz="1600" dirty="0" smtClean="0">
                <a:solidFill>
                  <a:srgbClr val="FFFFFF"/>
                </a:solidFill>
              </a:rPr>
              <a:t>10</a:t>
            </a:r>
            <a:r>
              <a:rPr lang="en-US" sz="1600" baseline="30000" dirty="0" smtClean="0">
                <a:solidFill>
                  <a:srgbClr val="FFFFFF"/>
                </a:solidFill>
              </a:rPr>
              <a:t>18</a:t>
            </a:r>
            <a:r>
              <a:rPr lang="en-US" sz="1600" dirty="0" smtClean="0">
                <a:solidFill>
                  <a:srgbClr val="FFFFFF"/>
                </a:solidFill>
              </a:rPr>
              <a:t>, 1,000,000,000,000,000,000</a:t>
            </a:r>
            <a:endParaRPr lang="en-US" sz="1600" baseline="30000" dirty="0">
              <a:solidFill>
                <a:srgbClr val="FFFFFF"/>
              </a:solidFill>
            </a:endParaRPr>
          </a:p>
          <a:p>
            <a:endParaRPr lang="en-US" dirty="0"/>
          </a:p>
        </p:txBody>
      </p:sp>
      <p:sp>
        <p:nvSpPr>
          <p:cNvPr id="9" name="Footer Placeholder 8"/>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10" name="Slide Number Placeholder 9"/>
          <p:cNvSpPr>
            <a:spLocks noGrp="1"/>
          </p:cNvSpPr>
          <p:nvPr>
            <p:ph type="sldNum" sz="quarter" idx="12"/>
          </p:nvPr>
        </p:nvSpPr>
        <p:spPr/>
        <p:txBody>
          <a:bodyPr/>
          <a:lstStyle/>
          <a:p>
            <a:fld id="{57AF16DE-A0D5-4438-950F-5B1E159C2C28}" type="slidenum">
              <a:rPr lang="en-US" smtClean="0"/>
              <a:t>77</a:t>
            </a:fld>
            <a:endParaRPr lang="en-US"/>
          </a:p>
        </p:txBody>
      </p:sp>
    </p:spTree>
    <p:extLst>
      <p:ext uri="{BB962C8B-B14F-4D97-AF65-F5344CB8AC3E}">
        <p14:creationId xmlns:p14="http://schemas.microsoft.com/office/powerpoint/2010/main" val="3942108000"/>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697" y="188727"/>
            <a:ext cx="6508377" cy="1143000"/>
          </a:xfrm>
        </p:spPr>
        <p:txBody>
          <a:bodyPr/>
          <a:lstStyle/>
          <a:p>
            <a:r>
              <a:rPr lang="en-US" dirty="0" err="1" smtClean="0"/>
              <a:t>Exascale</a:t>
            </a:r>
            <a:r>
              <a:rPr lang="en-US" dirty="0"/>
              <a:t>: Kilo, Mega, Giga, </a:t>
            </a:r>
            <a:r>
              <a:rPr lang="en-US" dirty="0" err="1"/>
              <a:t>Tera</a:t>
            </a:r>
            <a:r>
              <a:rPr lang="en-US" dirty="0"/>
              <a:t>, </a:t>
            </a:r>
            <a:r>
              <a:rPr lang="en-US" dirty="0" err="1"/>
              <a:t>Peta</a:t>
            </a:r>
            <a:r>
              <a:rPr lang="en-US" dirty="0"/>
              <a:t>, </a:t>
            </a:r>
            <a:r>
              <a:rPr lang="en-US" dirty="0" err="1"/>
              <a:t>Exa</a:t>
            </a:r>
            <a:r>
              <a:rPr lang="en-US" dirty="0"/>
              <a:t>.</a:t>
            </a:r>
          </a:p>
        </p:txBody>
      </p:sp>
      <p:pic>
        <p:nvPicPr>
          <p:cNvPr id="4" name="Content Placeholder 3"/>
          <p:cNvPicPr>
            <a:picLocks noGrp="1" noChangeAspect="1"/>
          </p:cNvPicPr>
          <p:nvPr>
            <p:ph idx="1"/>
          </p:nvPr>
        </p:nvPicPr>
        <p:blipFill rotWithShape="1">
          <a:blip r:embed="rId2"/>
          <a:srcRect l="-3796" t="-5549" r="1" b="-2740"/>
          <a:stretch/>
        </p:blipFill>
        <p:spPr>
          <a:xfrm>
            <a:off x="0" y="972039"/>
            <a:ext cx="8905856" cy="6025223"/>
          </a:xfrm>
        </p:spPr>
      </p:pic>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78</a:t>
            </a:fld>
            <a:endParaRPr lang="en-US"/>
          </a:p>
        </p:txBody>
      </p:sp>
    </p:spTree>
    <p:extLst>
      <p:ext uri="{BB962C8B-B14F-4D97-AF65-F5344CB8AC3E}">
        <p14:creationId xmlns:p14="http://schemas.microsoft.com/office/powerpoint/2010/main" val="172325422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43555"/>
            <a:ext cx="6508377" cy="1143000"/>
          </a:xfrm>
        </p:spPr>
        <p:txBody>
          <a:bodyPr/>
          <a:lstStyle/>
          <a:p>
            <a:r>
              <a:rPr lang="en-US" dirty="0" err="1" smtClean="0"/>
              <a:t>Exascale</a:t>
            </a:r>
            <a:r>
              <a:rPr lang="en-US" dirty="0" smtClean="0"/>
              <a:t>: Kilo, </a:t>
            </a:r>
            <a:r>
              <a:rPr lang="en-US" dirty="0"/>
              <a:t>M</a:t>
            </a:r>
            <a:r>
              <a:rPr lang="en-US" dirty="0" smtClean="0"/>
              <a:t>ega, </a:t>
            </a:r>
            <a:r>
              <a:rPr lang="en-US" dirty="0"/>
              <a:t>G</a:t>
            </a:r>
            <a:r>
              <a:rPr lang="en-US" dirty="0" smtClean="0"/>
              <a:t>iga, </a:t>
            </a:r>
            <a:r>
              <a:rPr lang="en-US" dirty="0" err="1"/>
              <a:t>T</a:t>
            </a:r>
            <a:r>
              <a:rPr lang="en-US" dirty="0" err="1" smtClean="0"/>
              <a:t>era</a:t>
            </a:r>
            <a:r>
              <a:rPr lang="en-US" dirty="0" smtClean="0"/>
              <a:t>, </a:t>
            </a:r>
            <a:r>
              <a:rPr lang="en-US" dirty="0" err="1"/>
              <a:t>P</a:t>
            </a:r>
            <a:r>
              <a:rPr lang="en-US" dirty="0" err="1" smtClean="0"/>
              <a:t>eta</a:t>
            </a:r>
            <a:r>
              <a:rPr lang="en-US" dirty="0" smtClean="0"/>
              <a:t>, </a:t>
            </a:r>
            <a:r>
              <a:rPr lang="en-US" dirty="0" err="1" smtClean="0"/>
              <a:t>Exa</a:t>
            </a:r>
            <a:r>
              <a:rPr lang="en-US" dirty="0"/>
              <a:t>.</a:t>
            </a:r>
          </a:p>
        </p:txBody>
      </p:sp>
      <p:sp>
        <p:nvSpPr>
          <p:cNvPr id="10" name="Content Placeholder 9"/>
          <p:cNvSpPr>
            <a:spLocks noGrp="1"/>
          </p:cNvSpPr>
          <p:nvPr>
            <p:ph idx="1"/>
          </p:nvPr>
        </p:nvSpPr>
        <p:spPr>
          <a:xfrm>
            <a:off x="457199" y="2209800"/>
            <a:ext cx="8010168" cy="3916363"/>
          </a:xfrm>
        </p:spPr>
        <p:txBody>
          <a:bodyPr/>
          <a:lstStyle/>
          <a:p>
            <a:r>
              <a:rPr lang="en-US" dirty="0" err="1" smtClean="0"/>
              <a:t>Exascale</a:t>
            </a:r>
            <a:r>
              <a:rPr lang="en-US" dirty="0" smtClean="0"/>
              <a:t> </a:t>
            </a:r>
            <a:r>
              <a:rPr lang="en-US" dirty="0" err="1" smtClean="0"/>
              <a:t>hesaplama</a:t>
            </a:r>
            <a:r>
              <a:rPr lang="en-US" dirty="0" smtClean="0"/>
              <a:t> </a:t>
            </a:r>
            <a:r>
              <a:rPr lang="en-US" dirty="0" err="1" smtClean="0"/>
              <a:t>Yüksek</a:t>
            </a:r>
            <a:r>
              <a:rPr lang="en-US" dirty="0" smtClean="0"/>
              <a:t> </a:t>
            </a:r>
            <a:r>
              <a:rPr lang="en-US" dirty="0" err="1" smtClean="0"/>
              <a:t>Başarımlı</a:t>
            </a:r>
            <a:r>
              <a:rPr lang="en-US" dirty="0" smtClean="0"/>
              <a:t> </a:t>
            </a:r>
            <a:r>
              <a:rPr lang="en-US" dirty="0" err="1" smtClean="0"/>
              <a:t>Hesaplama</a:t>
            </a:r>
            <a:r>
              <a:rPr lang="en-US" dirty="0" smtClean="0"/>
              <a:t> </a:t>
            </a:r>
            <a:r>
              <a:rPr lang="en-US" dirty="0" err="1" smtClean="0"/>
              <a:t>alanının</a:t>
            </a:r>
            <a:r>
              <a:rPr lang="en-US" dirty="0" smtClean="0"/>
              <a:t> </a:t>
            </a:r>
            <a:r>
              <a:rPr lang="en-US" dirty="0" err="1" smtClean="0"/>
              <a:t>şu</a:t>
            </a:r>
            <a:r>
              <a:rPr lang="en-US" dirty="0" smtClean="0"/>
              <a:t> </a:t>
            </a:r>
            <a:r>
              <a:rPr lang="en-US" dirty="0" err="1" smtClean="0"/>
              <a:t>andaki</a:t>
            </a:r>
            <a:r>
              <a:rPr lang="en-US" dirty="0" smtClean="0"/>
              <a:t> en </a:t>
            </a:r>
            <a:r>
              <a:rPr lang="en-US" dirty="0" err="1" smtClean="0"/>
              <a:t>önemli</a:t>
            </a:r>
            <a:r>
              <a:rPr lang="en-US" dirty="0" smtClean="0"/>
              <a:t> </a:t>
            </a:r>
            <a:r>
              <a:rPr lang="en-US" dirty="0" err="1" smtClean="0"/>
              <a:t>hedeflerinden</a:t>
            </a:r>
            <a:r>
              <a:rPr lang="en-US" dirty="0" smtClean="0"/>
              <a:t> </a:t>
            </a:r>
            <a:r>
              <a:rPr lang="en-US" dirty="0" err="1" smtClean="0"/>
              <a:t>birisidir</a:t>
            </a:r>
            <a:endParaRPr lang="en-US" dirty="0"/>
          </a:p>
          <a:p>
            <a:r>
              <a:rPr lang="en-US" dirty="0" err="1" smtClean="0"/>
              <a:t>Başlangıç</a:t>
            </a:r>
            <a:r>
              <a:rPr lang="en-US" dirty="0" smtClean="0"/>
              <a:t>: 2008/USA, 2011/Europe</a:t>
            </a:r>
          </a:p>
          <a:p>
            <a:r>
              <a:rPr lang="en-US" dirty="0" err="1" smtClean="0"/>
              <a:t>Hedef</a:t>
            </a:r>
            <a:r>
              <a:rPr lang="en-US" dirty="0" smtClean="0"/>
              <a:t>: America, 2021</a:t>
            </a:r>
            <a:r>
              <a:rPr lang="en-US" dirty="0"/>
              <a:t>-2023, </a:t>
            </a:r>
            <a:r>
              <a:rPr lang="en-US" dirty="0" smtClean="0"/>
              <a:t>China </a:t>
            </a:r>
            <a:r>
              <a:rPr lang="en-US" dirty="0" err="1" smtClean="0"/>
              <a:t>önümüzdeki</a:t>
            </a:r>
            <a:r>
              <a:rPr lang="en-US" dirty="0" smtClean="0"/>
              <a:t> </a:t>
            </a:r>
            <a:r>
              <a:rPr lang="en-US" dirty="0" err="1" smtClean="0"/>
              <a:t>yıl</a:t>
            </a:r>
            <a:r>
              <a:rPr lang="en-US" dirty="0" smtClean="0"/>
              <a:t> (</a:t>
            </a:r>
            <a:r>
              <a:rPr lang="en-US" dirty="0" err="1" smtClean="0"/>
              <a:t>gerçek</a:t>
            </a:r>
            <a:r>
              <a:rPr lang="en-US" dirty="0" smtClean="0"/>
              <a:t>?)</a:t>
            </a:r>
            <a:endParaRPr lang="en-US"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79</a:t>
            </a:fld>
            <a:endParaRPr lang="en-US"/>
          </a:p>
        </p:txBody>
      </p:sp>
    </p:spTree>
    <p:extLst>
      <p:ext uri="{BB962C8B-B14F-4D97-AF65-F5344CB8AC3E}">
        <p14:creationId xmlns:p14="http://schemas.microsoft.com/office/powerpoint/2010/main" val="27196758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184" y="455331"/>
            <a:ext cx="6508377" cy="1143000"/>
          </a:xfrm>
        </p:spPr>
        <p:txBody>
          <a:bodyPr/>
          <a:lstStyle/>
          <a:p>
            <a:pPr algn="ctr"/>
            <a:r>
              <a:rPr lang="en-US" dirty="0" smtClean="0"/>
              <a:t>1939-1945</a:t>
            </a:r>
            <a:br>
              <a:rPr lang="en-US" dirty="0" smtClean="0"/>
            </a:br>
            <a:r>
              <a:rPr lang="en-US" dirty="0" smtClean="0"/>
              <a:t>II. </a:t>
            </a:r>
            <a:r>
              <a:rPr lang="en-US" dirty="0" err="1" smtClean="0"/>
              <a:t>Dünya</a:t>
            </a:r>
            <a:r>
              <a:rPr lang="en-US" dirty="0" smtClean="0"/>
              <a:t> </a:t>
            </a:r>
            <a:r>
              <a:rPr lang="en-US" dirty="0" err="1" smtClean="0"/>
              <a:t>Savaşı</a:t>
            </a:r>
            <a:endParaRPr lang="en-US" dirty="0"/>
          </a:p>
        </p:txBody>
      </p:sp>
      <p:pic>
        <p:nvPicPr>
          <p:cNvPr id="3" name="Picture 2"/>
          <p:cNvPicPr>
            <a:picLocks noChangeAspect="1"/>
          </p:cNvPicPr>
          <p:nvPr/>
        </p:nvPicPr>
        <p:blipFill>
          <a:blip r:embed="rId3"/>
          <a:stretch>
            <a:fillRect/>
          </a:stretch>
        </p:blipFill>
        <p:spPr>
          <a:xfrm>
            <a:off x="5270541" y="255640"/>
            <a:ext cx="1426473" cy="1613499"/>
          </a:xfrm>
          <a:prstGeom prst="rect">
            <a:avLst/>
          </a:prstGeom>
        </p:spPr>
      </p:pic>
      <p:pic>
        <p:nvPicPr>
          <p:cNvPr id="4" name="Picture 3"/>
          <p:cNvPicPr>
            <a:picLocks noChangeAspect="1"/>
          </p:cNvPicPr>
          <p:nvPr/>
        </p:nvPicPr>
        <p:blipFill>
          <a:blip r:embed="rId4"/>
          <a:stretch>
            <a:fillRect/>
          </a:stretch>
        </p:blipFill>
        <p:spPr>
          <a:xfrm>
            <a:off x="6501865" y="236126"/>
            <a:ext cx="1285963" cy="1692555"/>
          </a:xfrm>
          <a:prstGeom prst="rect">
            <a:avLst/>
          </a:prstGeom>
        </p:spPr>
      </p:pic>
      <p:pic>
        <p:nvPicPr>
          <p:cNvPr id="5" name="Picture 4"/>
          <p:cNvPicPr>
            <a:picLocks noChangeAspect="1"/>
          </p:cNvPicPr>
          <p:nvPr/>
        </p:nvPicPr>
        <p:blipFill>
          <a:blip r:embed="rId5"/>
          <a:stretch>
            <a:fillRect/>
          </a:stretch>
        </p:blipFill>
        <p:spPr>
          <a:xfrm>
            <a:off x="7767006" y="236126"/>
            <a:ext cx="1249537" cy="1692555"/>
          </a:xfrm>
          <a:prstGeom prst="rect">
            <a:avLst/>
          </a:prstGeom>
        </p:spPr>
      </p:pic>
      <p:sp>
        <p:nvSpPr>
          <p:cNvPr id="15" name="TextBox 14"/>
          <p:cNvSpPr txBox="1"/>
          <p:nvPr/>
        </p:nvSpPr>
        <p:spPr>
          <a:xfrm>
            <a:off x="4384060" y="3153569"/>
            <a:ext cx="492906" cy="369332"/>
          </a:xfrm>
          <a:prstGeom prst="rect">
            <a:avLst/>
          </a:prstGeom>
          <a:noFill/>
        </p:spPr>
        <p:txBody>
          <a:bodyPr wrap="none" rtlCol="0">
            <a:spAutoFit/>
          </a:bodyPr>
          <a:lstStyle/>
          <a:p>
            <a:r>
              <a:rPr lang="en-US" b="1" dirty="0" smtClean="0"/>
              <a:t>vs.</a:t>
            </a:r>
            <a:endParaRPr lang="en-US" b="1" dirty="0"/>
          </a:p>
        </p:txBody>
      </p:sp>
      <p:pic>
        <p:nvPicPr>
          <p:cNvPr id="16" name="Picture 15"/>
          <p:cNvPicPr>
            <a:picLocks noChangeAspect="1"/>
          </p:cNvPicPr>
          <p:nvPr/>
        </p:nvPicPr>
        <p:blipFill>
          <a:blip r:embed="rId6"/>
          <a:stretch>
            <a:fillRect/>
          </a:stretch>
        </p:blipFill>
        <p:spPr>
          <a:xfrm>
            <a:off x="5268805" y="4687286"/>
            <a:ext cx="2519023" cy="1679349"/>
          </a:xfrm>
          <a:prstGeom prst="rect">
            <a:avLst/>
          </a:prstGeom>
        </p:spPr>
      </p:pic>
      <p:sp>
        <p:nvSpPr>
          <p:cNvPr id="18" name="TextBox 17"/>
          <p:cNvSpPr txBox="1"/>
          <p:nvPr/>
        </p:nvSpPr>
        <p:spPr>
          <a:xfrm>
            <a:off x="4384060" y="5526961"/>
            <a:ext cx="492906" cy="369332"/>
          </a:xfrm>
          <a:prstGeom prst="rect">
            <a:avLst/>
          </a:prstGeom>
          <a:noFill/>
        </p:spPr>
        <p:txBody>
          <a:bodyPr wrap="none" rtlCol="0">
            <a:spAutoFit/>
          </a:bodyPr>
          <a:lstStyle/>
          <a:p>
            <a:r>
              <a:rPr lang="en-US" b="1" dirty="0" smtClean="0"/>
              <a:t>vs.</a:t>
            </a:r>
            <a:endParaRPr lang="en-US" b="1" dirty="0"/>
          </a:p>
        </p:txBody>
      </p:sp>
      <p:pic>
        <p:nvPicPr>
          <p:cNvPr id="19" name="Picture 18"/>
          <p:cNvPicPr>
            <a:picLocks noChangeAspect="1"/>
          </p:cNvPicPr>
          <p:nvPr/>
        </p:nvPicPr>
        <p:blipFill>
          <a:blip r:embed="rId7"/>
          <a:stretch>
            <a:fillRect/>
          </a:stretch>
        </p:blipFill>
        <p:spPr>
          <a:xfrm>
            <a:off x="1714406" y="4529360"/>
            <a:ext cx="2437528" cy="1874188"/>
          </a:xfrm>
          <a:prstGeom prst="rect">
            <a:avLst/>
          </a:prstGeom>
        </p:spPr>
      </p:pic>
      <p:sp>
        <p:nvSpPr>
          <p:cNvPr id="21" name="TextBox 20"/>
          <p:cNvSpPr txBox="1"/>
          <p:nvPr/>
        </p:nvSpPr>
        <p:spPr>
          <a:xfrm>
            <a:off x="1446238" y="6403548"/>
            <a:ext cx="3267316" cy="369332"/>
          </a:xfrm>
          <a:prstGeom prst="rect">
            <a:avLst/>
          </a:prstGeom>
          <a:noFill/>
        </p:spPr>
        <p:txBody>
          <a:bodyPr wrap="none" rtlCol="0">
            <a:spAutoFit/>
          </a:bodyPr>
          <a:lstStyle/>
          <a:p>
            <a:r>
              <a:rPr lang="en-US" dirty="0" smtClean="0"/>
              <a:t>A Lorenz </a:t>
            </a:r>
            <a:r>
              <a:rPr lang="en-US" dirty="0" err="1" smtClean="0"/>
              <a:t>Şifreleme</a:t>
            </a:r>
            <a:r>
              <a:rPr lang="en-US" dirty="0" smtClean="0"/>
              <a:t> </a:t>
            </a:r>
            <a:r>
              <a:rPr lang="en-US" dirty="0" err="1" smtClean="0"/>
              <a:t>Makinası</a:t>
            </a:r>
            <a:endParaRPr lang="en-US" dirty="0"/>
          </a:p>
        </p:txBody>
      </p:sp>
      <p:sp>
        <p:nvSpPr>
          <p:cNvPr id="22" name="TextBox 21"/>
          <p:cNvSpPr txBox="1"/>
          <p:nvPr/>
        </p:nvSpPr>
        <p:spPr>
          <a:xfrm>
            <a:off x="5938309" y="6390020"/>
            <a:ext cx="1129974" cy="369332"/>
          </a:xfrm>
          <a:prstGeom prst="rect">
            <a:avLst/>
          </a:prstGeom>
          <a:noFill/>
        </p:spPr>
        <p:txBody>
          <a:bodyPr wrap="none" rtlCol="0">
            <a:spAutoFit/>
          </a:bodyPr>
          <a:lstStyle/>
          <a:p>
            <a:r>
              <a:rPr lang="en-US" dirty="0" smtClean="0"/>
              <a:t>Colossus</a:t>
            </a:r>
            <a:endParaRPr lang="en-US" dirty="0"/>
          </a:p>
        </p:txBody>
      </p:sp>
      <p:pic>
        <p:nvPicPr>
          <p:cNvPr id="23" name="Picture 22"/>
          <p:cNvPicPr>
            <a:picLocks noChangeAspect="1"/>
          </p:cNvPicPr>
          <p:nvPr/>
        </p:nvPicPr>
        <p:blipFill>
          <a:blip r:embed="rId8"/>
          <a:stretch>
            <a:fillRect/>
          </a:stretch>
        </p:blipFill>
        <p:spPr>
          <a:xfrm>
            <a:off x="1687530" y="2423126"/>
            <a:ext cx="2464404" cy="1639949"/>
          </a:xfrm>
          <a:prstGeom prst="rect">
            <a:avLst/>
          </a:prstGeom>
        </p:spPr>
      </p:pic>
      <p:sp>
        <p:nvSpPr>
          <p:cNvPr id="24" name="TextBox 23"/>
          <p:cNvSpPr txBox="1"/>
          <p:nvPr/>
        </p:nvSpPr>
        <p:spPr>
          <a:xfrm>
            <a:off x="2354611" y="4077025"/>
            <a:ext cx="1024928" cy="369332"/>
          </a:xfrm>
          <a:prstGeom prst="rect">
            <a:avLst/>
          </a:prstGeom>
          <a:noFill/>
        </p:spPr>
        <p:txBody>
          <a:bodyPr wrap="none" rtlCol="0">
            <a:spAutoFit/>
          </a:bodyPr>
          <a:lstStyle/>
          <a:p>
            <a:r>
              <a:rPr lang="en-US" dirty="0" smtClean="0"/>
              <a:t>Enigma</a:t>
            </a:r>
            <a:endParaRPr lang="en-US" dirty="0"/>
          </a:p>
        </p:txBody>
      </p:sp>
      <p:sp>
        <p:nvSpPr>
          <p:cNvPr id="25" name="TextBox 24"/>
          <p:cNvSpPr txBox="1"/>
          <p:nvPr/>
        </p:nvSpPr>
        <p:spPr>
          <a:xfrm>
            <a:off x="6066447" y="4160028"/>
            <a:ext cx="992354" cy="369332"/>
          </a:xfrm>
          <a:prstGeom prst="rect">
            <a:avLst/>
          </a:prstGeom>
          <a:noFill/>
        </p:spPr>
        <p:txBody>
          <a:bodyPr wrap="none" rtlCol="0">
            <a:spAutoFit/>
          </a:bodyPr>
          <a:lstStyle/>
          <a:p>
            <a:r>
              <a:rPr lang="en-US" dirty="0" smtClean="0"/>
              <a:t>Bombe</a:t>
            </a:r>
            <a:endParaRPr lang="en-US" dirty="0"/>
          </a:p>
        </p:txBody>
      </p:sp>
      <p:pic>
        <p:nvPicPr>
          <p:cNvPr id="26" name="Picture 25"/>
          <p:cNvPicPr>
            <a:picLocks noChangeAspect="1"/>
          </p:cNvPicPr>
          <p:nvPr/>
        </p:nvPicPr>
        <p:blipFill>
          <a:blip r:embed="rId9"/>
          <a:stretch>
            <a:fillRect/>
          </a:stretch>
        </p:blipFill>
        <p:spPr>
          <a:xfrm>
            <a:off x="5239037" y="2417521"/>
            <a:ext cx="2527969" cy="1696548"/>
          </a:xfrm>
          <a:prstGeom prst="rect">
            <a:avLst/>
          </a:prstGeom>
        </p:spPr>
      </p:pic>
      <p:sp>
        <p:nvSpPr>
          <p:cNvPr id="27" name="TextBox 26"/>
          <p:cNvSpPr txBox="1"/>
          <p:nvPr/>
        </p:nvSpPr>
        <p:spPr>
          <a:xfrm rot="16200000">
            <a:off x="-30837" y="4141520"/>
            <a:ext cx="2121093" cy="461665"/>
          </a:xfrm>
          <a:prstGeom prst="rect">
            <a:avLst/>
          </a:prstGeom>
          <a:noFill/>
        </p:spPr>
        <p:txBody>
          <a:bodyPr wrap="none" rtlCol="0">
            <a:spAutoFit/>
          </a:bodyPr>
          <a:lstStyle/>
          <a:p>
            <a:r>
              <a:rPr lang="en-US" sz="2400" b="1" dirty="0" smtClean="0"/>
              <a:t>İYİ ADAMLAR</a:t>
            </a:r>
            <a:endParaRPr lang="en-US" sz="2400" b="1" dirty="0"/>
          </a:p>
        </p:txBody>
      </p:sp>
      <p:sp>
        <p:nvSpPr>
          <p:cNvPr id="28" name="TextBox 27"/>
          <p:cNvSpPr txBox="1"/>
          <p:nvPr/>
        </p:nvSpPr>
        <p:spPr>
          <a:xfrm rot="5400000">
            <a:off x="7150332" y="4141520"/>
            <a:ext cx="2535820" cy="461665"/>
          </a:xfrm>
          <a:prstGeom prst="rect">
            <a:avLst/>
          </a:prstGeom>
          <a:noFill/>
        </p:spPr>
        <p:txBody>
          <a:bodyPr wrap="none" rtlCol="0">
            <a:spAutoFit/>
          </a:bodyPr>
          <a:lstStyle/>
          <a:p>
            <a:r>
              <a:rPr lang="en-US" sz="2400" b="1" dirty="0" smtClean="0"/>
              <a:t>KÖTÜ ADAMLAR</a:t>
            </a:r>
            <a:endParaRPr lang="en-US" sz="2400" b="1" dirty="0"/>
          </a:p>
        </p:txBody>
      </p:sp>
      <p:sp>
        <p:nvSpPr>
          <p:cNvPr id="29" name="TextBox 28"/>
          <p:cNvSpPr txBox="1"/>
          <p:nvPr/>
        </p:nvSpPr>
        <p:spPr>
          <a:xfrm>
            <a:off x="5421986" y="1929047"/>
            <a:ext cx="824414" cy="369332"/>
          </a:xfrm>
          <a:prstGeom prst="rect">
            <a:avLst/>
          </a:prstGeom>
          <a:noFill/>
        </p:spPr>
        <p:txBody>
          <a:bodyPr wrap="none" rtlCol="0">
            <a:spAutoFit/>
          </a:bodyPr>
          <a:lstStyle/>
          <a:p>
            <a:r>
              <a:rPr lang="en-US" dirty="0" smtClean="0"/>
              <a:t>Turing</a:t>
            </a:r>
            <a:endParaRPr lang="en-US" dirty="0"/>
          </a:p>
        </p:txBody>
      </p:sp>
      <p:sp>
        <p:nvSpPr>
          <p:cNvPr id="30" name="TextBox 29"/>
          <p:cNvSpPr txBox="1"/>
          <p:nvPr/>
        </p:nvSpPr>
        <p:spPr>
          <a:xfrm>
            <a:off x="6487205" y="1928681"/>
            <a:ext cx="1396762" cy="369332"/>
          </a:xfrm>
          <a:prstGeom prst="rect">
            <a:avLst/>
          </a:prstGeom>
          <a:noFill/>
        </p:spPr>
        <p:txBody>
          <a:bodyPr wrap="none" rtlCol="0">
            <a:spAutoFit/>
          </a:bodyPr>
          <a:lstStyle/>
          <a:p>
            <a:r>
              <a:rPr lang="en-US" dirty="0" err="1" smtClean="0"/>
              <a:t>Welchman</a:t>
            </a:r>
            <a:endParaRPr lang="en-US" dirty="0"/>
          </a:p>
        </p:txBody>
      </p:sp>
      <p:sp>
        <p:nvSpPr>
          <p:cNvPr id="31" name="TextBox 30"/>
          <p:cNvSpPr txBox="1"/>
          <p:nvPr/>
        </p:nvSpPr>
        <p:spPr>
          <a:xfrm>
            <a:off x="7891289" y="1941028"/>
            <a:ext cx="994834" cy="369332"/>
          </a:xfrm>
          <a:prstGeom prst="rect">
            <a:avLst/>
          </a:prstGeom>
          <a:noFill/>
        </p:spPr>
        <p:txBody>
          <a:bodyPr wrap="none" rtlCol="0">
            <a:spAutoFit/>
          </a:bodyPr>
          <a:lstStyle/>
          <a:p>
            <a:r>
              <a:rPr lang="en-US" dirty="0" smtClean="0"/>
              <a:t>Flowers</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8</a:t>
            </a:fld>
            <a:endParaRPr lang="en-US"/>
          </a:p>
        </p:txBody>
      </p:sp>
    </p:spTree>
    <p:extLst>
      <p:ext uri="{BB962C8B-B14F-4D97-AF65-F5344CB8AC3E}">
        <p14:creationId xmlns:p14="http://schemas.microsoft.com/office/powerpoint/2010/main" val="3943802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80" y="529139"/>
            <a:ext cx="6508377" cy="627154"/>
          </a:xfrm>
        </p:spPr>
        <p:txBody>
          <a:bodyPr/>
          <a:lstStyle/>
          <a:p>
            <a:r>
              <a:rPr lang="en-US" dirty="0" err="1" smtClean="0"/>
              <a:t>HPC’de</a:t>
            </a:r>
            <a:r>
              <a:rPr lang="en-US" dirty="0" smtClean="0"/>
              <a:t> </a:t>
            </a:r>
            <a:r>
              <a:rPr lang="en-US" dirty="0" err="1" smtClean="0"/>
              <a:t>geçen</a:t>
            </a:r>
            <a:r>
              <a:rPr lang="en-US" dirty="0" smtClean="0"/>
              <a:t> ay</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80</a:t>
            </a:fld>
            <a:endParaRPr lang="en-US"/>
          </a:p>
        </p:txBody>
      </p:sp>
      <p:pic>
        <p:nvPicPr>
          <p:cNvPr id="10" name="Picture 9" descr="Screen Shot 2017-09-23 at 11.06.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3848"/>
            <a:ext cx="9144000" cy="1525843"/>
          </a:xfrm>
          <a:prstGeom prst="rect">
            <a:avLst/>
          </a:prstGeom>
        </p:spPr>
      </p:pic>
      <p:pic>
        <p:nvPicPr>
          <p:cNvPr id="3" name="Picture 2"/>
          <p:cNvPicPr>
            <a:picLocks noChangeAspect="1"/>
          </p:cNvPicPr>
          <p:nvPr/>
        </p:nvPicPr>
        <p:blipFill>
          <a:blip r:embed="rId4"/>
          <a:stretch>
            <a:fillRect/>
          </a:stretch>
        </p:blipFill>
        <p:spPr>
          <a:xfrm>
            <a:off x="2118174" y="2897690"/>
            <a:ext cx="5375453" cy="3332781"/>
          </a:xfrm>
          <a:prstGeom prst="rect">
            <a:avLst/>
          </a:prstGeom>
        </p:spPr>
      </p:pic>
    </p:spTree>
    <p:extLst>
      <p:ext uri="{BB962C8B-B14F-4D97-AF65-F5344CB8AC3E}">
        <p14:creationId xmlns:p14="http://schemas.microsoft.com/office/powerpoint/2010/main" val="5728551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80" y="529139"/>
            <a:ext cx="6508377" cy="627154"/>
          </a:xfrm>
        </p:spPr>
        <p:txBody>
          <a:bodyPr/>
          <a:lstStyle/>
          <a:p>
            <a:r>
              <a:rPr lang="en-US" dirty="0" err="1" smtClean="0"/>
              <a:t>HPC’de</a:t>
            </a:r>
            <a:r>
              <a:rPr lang="en-US" dirty="0" smtClean="0"/>
              <a:t> </a:t>
            </a:r>
            <a:r>
              <a:rPr lang="en-US" dirty="0" err="1" smtClean="0"/>
              <a:t>geçen</a:t>
            </a:r>
            <a:r>
              <a:rPr lang="en-US" dirty="0" smtClean="0"/>
              <a:t> ay</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81</a:t>
            </a:fld>
            <a:endParaRPr lang="en-US"/>
          </a:p>
        </p:txBody>
      </p:sp>
      <p:pic>
        <p:nvPicPr>
          <p:cNvPr id="5" name="Picture 4" descr="Screen Shot 2017-09-23 at 11.06.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269" y="2074749"/>
            <a:ext cx="7277100" cy="3543300"/>
          </a:xfrm>
          <a:prstGeom prst="rect">
            <a:avLst/>
          </a:prstGeom>
        </p:spPr>
      </p:pic>
    </p:spTree>
    <p:extLst>
      <p:ext uri="{BB962C8B-B14F-4D97-AF65-F5344CB8AC3E}">
        <p14:creationId xmlns:p14="http://schemas.microsoft.com/office/powerpoint/2010/main" val="187429988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80" y="529139"/>
            <a:ext cx="6508377" cy="627154"/>
          </a:xfrm>
        </p:spPr>
        <p:txBody>
          <a:bodyPr/>
          <a:lstStyle/>
          <a:p>
            <a:r>
              <a:rPr lang="en-US" dirty="0" err="1" smtClean="0"/>
              <a:t>HPC’de</a:t>
            </a:r>
            <a:r>
              <a:rPr lang="en-US" dirty="0" smtClean="0"/>
              <a:t> </a:t>
            </a:r>
            <a:r>
              <a:rPr lang="en-US" dirty="0" err="1" smtClean="0"/>
              <a:t>geçen</a:t>
            </a:r>
            <a:r>
              <a:rPr lang="en-US" dirty="0" smtClean="0"/>
              <a:t> ay</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82</a:t>
            </a:fld>
            <a:endParaRPr lang="en-US"/>
          </a:p>
        </p:txBody>
      </p:sp>
      <p:pic>
        <p:nvPicPr>
          <p:cNvPr id="3" name="Picture 2" descr="Screen Shot 2017-09-23 at 11.07.2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9144000" cy="2416565"/>
          </a:xfrm>
          <a:prstGeom prst="rect">
            <a:avLst/>
          </a:prstGeom>
        </p:spPr>
      </p:pic>
    </p:spTree>
    <p:extLst>
      <p:ext uri="{BB962C8B-B14F-4D97-AF65-F5344CB8AC3E}">
        <p14:creationId xmlns:p14="http://schemas.microsoft.com/office/powerpoint/2010/main" val="103029887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680" y="529139"/>
            <a:ext cx="6508377" cy="627154"/>
          </a:xfrm>
        </p:spPr>
        <p:txBody>
          <a:bodyPr/>
          <a:lstStyle/>
          <a:p>
            <a:r>
              <a:rPr lang="en-US" dirty="0" err="1" smtClean="0"/>
              <a:t>HPC’de</a:t>
            </a:r>
            <a:r>
              <a:rPr lang="en-US" dirty="0" smtClean="0"/>
              <a:t> </a:t>
            </a:r>
            <a:r>
              <a:rPr lang="en-US" dirty="0" err="1" smtClean="0"/>
              <a:t>geçen</a:t>
            </a:r>
            <a:r>
              <a:rPr lang="en-US" dirty="0" smtClean="0"/>
              <a:t> ay</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83</a:t>
            </a:fld>
            <a:endParaRPr lang="en-US"/>
          </a:p>
        </p:txBody>
      </p:sp>
      <p:pic>
        <p:nvPicPr>
          <p:cNvPr id="5" name="Picture 4" descr="Screen Shot 2017-09-23 at 11.10.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80" y="1698065"/>
            <a:ext cx="7302500" cy="1041400"/>
          </a:xfrm>
          <a:prstGeom prst="rect">
            <a:avLst/>
          </a:prstGeom>
        </p:spPr>
      </p:pic>
      <p:sp>
        <p:nvSpPr>
          <p:cNvPr id="3" name="TextBox 2"/>
          <p:cNvSpPr txBox="1"/>
          <p:nvPr/>
        </p:nvSpPr>
        <p:spPr>
          <a:xfrm>
            <a:off x="343648" y="3122706"/>
            <a:ext cx="8419352" cy="2308324"/>
          </a:xfrm>
          <a:prstGeom prst="rect">
            <a:avLst/>
          </a:prstGeom>
          <a:noFill/>
        </p:spPr>
        <p:txBody>
          <a:bodyPr wrap="square" rtlCol="0">
            <a:spAutoFit/>
          </a:bodyPr>
          <a:lstStyle/>
          <a:p>
            <a:r>
              <a:rPr lang="en-US" dirty="0" smtClean="0"/>
              <a:t>The </a:t>
            </a:r>
            <a:r>
              <a:rPr lang="en-US" dirty="0"/>
              <a:t>cool, temperate climate in Iceland enables free cooling, that when combined with the low-cost, renewable power, means that companies can save more than 70% on the total cost of operations for their compute resources over less optimal locations within the US, UK and continental Europe. The combination of innovative, technical design and an optimal location make Verne Global one of the worlds most efficient data center campuses.</a:t>
            </a:r>
          </a:p>
          <a:p>
            <a:endParaRPr lang="en-US" dirty="0"/>
          </a:p>
        </p:txBody>
      </p:sp>
    </p:spTree>
    <p:extLst>
      <p:ext uri="{BB962C8B-B14F-4D97-AF65-F5344CB8AC3E}">
        <p14:creationId xmlns:p14="http://schemas.microsoft.com/office/powerpoint/2010/main" val="59663193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Veri</a:t>
            </a:r>
            <a:r>
              <a:rPr lang="en-US" dirty="0" smtClean="0"/>
              <a:t> </a:t>
            </a:r>
            <a:r>
              <a:rPr lang="en-US" dirty="0" err="1" smtClean="0"/>
              <a:t>alışverişi</a:t>
            </a:r>
            <a:endParaRPr lang="en-US" dirty="0"/>
          </a:p>
        </p:txBody>
      </p:sp>
      <p:pic>
        <p:nvPicPr>
          <p:cNvPr id="5" name="Content Placeholder 4"/>
          <p:cNvPicPr>
            <a:picLocks noGrp="1" noChangeAspect="1"/>
          </p:cNvPicPr>
          <p:nvPr>
            <p:ph idx="1"/>
          </p:nvPr>
        </p:nvPicPr>
        <p:blipFill>
          <a:blip r:embed="rId2"/>
          <a:srcRect l="-7758" r="-7758"/>
          <a:stretch>
            <a:fillRect/>
          </a:stretch>
        </p:blipFill>
        <p:spPr>
          <a:xfrm>
            <a:off x="1134534" y="2209800"/>
            <a:ext cx="6508750" cy="39163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84</a:t>
            </a:fld>
            <a:endParaRPr lang="en-US"/>
          </a:p>
        </p:txBody>
      </p:sp>
    </p:spTree>
    <p:extLst>
      <p:ext uri="{BB962C8B-B14F-4D97-AF65-F5344CB8AC3E}">
        <p14:creationId xmlns:p14="http://schemas.microsoft.com/office/powerpoint/2010/main" val="108106575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Ağ</a:t>
            </a:r>
            <a:r>
              <a:rPr lang="en-US" dirty="0" smtClean="0"/>
              <a:t> </a:t>
            </a:r>
            <a:r>
              <a:rPr lang="en-US" dirty="0" err="1" smtClean="0"/>
              <a:t>topolojileri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Content Placeholder 5" descr="meshe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256" t="-3999" r="-1256" b="-3999"/>
          <a:stretch>
            <a:fillRect/>
          </a:stretch>
        </p:blipFill>
        <p:spPr>
          <a:xfrm>
            <a:off x="910771" y="2639181"/>
            <a:ext cx="7461250" cy="24701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9" name="Slide Number Placeholder 8"/>
          <p:cNvSpPr>
            <a:spLocks noGrp="1"/>
          </p:cNvSpPr>
          <p:nvPr>
            <p:ph type="sldNum" sz="quarter" idx="12"/>
          </p:nvPr>
        </p:nvSpPr>
        <p:spPr/>
        <p:txBody>
          <a:bodyPr/>
          <a:lstStyle/>
          <a:p>
            <a:fld id="{57AF16DE-A0D5-4438-950F-5B1E159C2C28}" type="slidenum">
              <a:rPr lang="en-US" smtClean="0"/>
              <a:t>85</a:t>
            </a:fld>
            <a:endParaRPr lang="en-US"/>
          </a:p>
        </p:txBody>
      </p:sp>
    </p:spTree>
    <p:extLst>
      <p:ext uri="{BB962C8B-B14F-4D97-AF65-F5344CB8AC3E}">
        <p14:creationId xmlns:p14="http://schemas.microsoft.com/office/powerpoint/2010/main" val="189418621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0781"/>
            <a:ext cx="6508377" cy="1143000"/>
          </a:xfrm>
        </p:spPr>
        <p:txBody>
          <a:bodyPr/>
          <a:lstStyle/>
          <a:p>
            <a:r>
              <a:rPr lang="en-US" dirty="0" err="1" smtClean="0"/>
              <a:t>Ağ</a:t>
            </a:r>
            <a:r>
              <a:rPr lang="en-US" dirty="0" smtClean="0"/>
              <a:t> </a:t>
            </a:r>
            <a:r>
              <a:rPr lang="en-US" dirty="0" err="1" smtClean="0"/>
              <a:t>topolojileri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5" descr="cubes"/>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384" t="43025" r="-1384" b="-1323"/>
          <a:stretch/>
        </p:blipFill>
        <p:spPr>
          <a:xfrm>
            <a:off x="174812" y="1640548"/>
            <a:ext cx="8140095" cy="455946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7" name="Slide Number Placeholder 6"/>
          <p:cNvSpPr>
            <a:spLocks noGrp="1"/>
          </p:cNvSpPr>
          <p:nvPr>
            <p:ph type="sldNum" sz="quarter" idx="12"/>
          </p:nvPr>
        </p:nvSpPr>
        <p:spPr/>
        <p:txBody>
          <a:bodyPr/>
          <a:lstStyle/>
          <a:p>
            <a:fld id="{57AF16DE-A0D5-4438-950F-5B1E159C2C28}" type="slidenum">
              <a:rPr lang="en-US" smtClean="0"/>
              <a:t>86</a:t>
            </a:fld>
            <a:endParaRPr lang="en-US"/>
          </a:p>
        </p:txBody>
      </p:sp>
    </p:spTree>
    <p:extLst>
      <p:ext uri="{BB962C8B-B14F-4D97-AF65-F5344CB8AC3E}">
        <p14:creationId xmlns:p14="http://schemas.microsoft.com/office/powerpoint/2010/main" val="102288000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Örnek</a:t>
            </a:r>
            <a:r>
              <a:rPr lang="en-US" dirty="0"/>
              <a:t> </a:t>
            </a:r>
            <a:r>
              <a:rPr lang="en-US" dirty="0" smtClean="0"/>
              <a:t>problem: </a:t>
            </a:r>
            <a:r>
              <a:rPr lang="en-US" dirty="0" err="1" smtClean="0"/>
              <a:t>bir</a:t>
            </a:r>
            <a:r>
              <a:rPr lang="en-US" dirty="0" smtClean="0"/>
              <a:t> </a:t>
            </a:r>
            <a:r>
              <a:rPr lang="en-US" dirty="0" err="1" smtClean="0"/>
              <a:t>mesajı</a:t>
            </a:r>
            <a:r>
              <a:rPr lang="en-US" dirty="0" smtClean="0"/>
              <a:t> her </a:t>
            </a:r>
            <a:r>
              <a:rPr lang="en-US" dirty="0" err="1" smtClean="0"/>
              <a:t>yere</a:t>
            </a:r>
            <a:r>
              <a:rPr lang="en-US" dirty="0" smtClean="0"/>
              <a:t> </a:t>
            </a:r>
            <a:r>
              <a:rPr lang="en-US" dirty="0" err="1" smtClean="0"/>
              <a:t>gönderme</a:t>
            </a:r>
            <a:endParaRPr lang="en-US" dirty="0"/>
          </a:p>
        </p:txBody>
      </p:sp>
      <p:pic>
        <p:nvPicPr>
          <p:cNvPr id="5" name="Content Placeholder 4"/>
          <p:cNvPicPr>
            <a:picLocks noGrp="1" noChangeAspect="1"/>
          </p:cNvPicPr>
          <p:nvPr>
            <p:ph idx="1"/>
          </p:nvPr>
        </p:nvPicPr>
        <p:blipFill>
          <a:blip r:embed="rId2"/>
          <a:srcRect t="-25213" b="-25213"/>
          <a:stretch>
            <a:fillRect/>
          </a:stretch>
        </p:blipFill>
        <p:spPr>
          <a:xfrm>
            <a:off x="1074057" y="2209800"/>
            <a:ext cx="6508750" cy="39163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3" name="TextBox 2"/>
          <p:cNvSpPr txBox="1"/>
          <p:nvPr/>
        </p:nvSpPr>
        <p:spPr>
          <a:xfrm>
            <a:off x="8333619" y="3689048"/>
            <a:ext cx="423333" cy="369332"/>
          </a:xfrm>
          <a:prstGeom prst="rect">
            <a:avLst/>
          </a:prstGeom>
          <a:solidFill>
            <a:schemeClr val="bg1"/>
          </a:solidFill>
        </p:spPr>
        <p:txBody>
          <a:bodyPr wrap="square" rtlCol="0">
            <a:spAutoFit/>
          </a:bodyPr>
          <a:lstStyle/>
          <a:p>
            <a:endParaRPr lang="en-US" dirty="0"/>
          </a:p>
        </p:txBody>
      </p:sp>
      <p:sp>
        <p:nvSpPr>
          <p:cNvPr id="6" name="TextBox 5"/>
          <p:cNvSpPr txBox="1"/>
          <p:nvPr/>
        </p:nvSpPr>
        <p:spPr>
          <a:xfrm>
            <a:off x="3817258" y="2595639"/>
            <a:ext cx="423333" cy="369332"/>
          </a:xfrm>
          <a:prstGeom prst="rect">
            <a:avLst/>
          </a:prstGeom>
          <a:solidFill>
            <a:schemeClr val="bg1"/>
          </a:solidFill>
        </p:spPr>
        <p:txBody>
          <a:bodyPr wrap="square" rtlCol="0">
            <a:spAutoFit/>
          </a:bodyPr>
          <a:lstStyle/>
          <a:p>
            <a:endParaRPr lang="en-US" dirty="0"/>
          </a:p>
        </p:txBody>
      </p:sp>
      <p:sp>
        <p:nvSpPr>
          <p:cNvPr id="7" name="TextBox 6"/>
          <p:cNvSpPr txBox="1"/>
          <p:nvPr/>
        </p:nvSpPr>
        <p:spPr>
          <a:xfrm>
            <a:off x="7582807" y="3684213"/>
            <a:ext cx="423333" cy="369332"/>
          </a:xfrm>
          <a:prstGeom prst="rect">
            <a:avLst/>
          </a:prstGeom>
          <a:solidFill>
            <a:schemeClr val="bg1"/>
          </a:solidFill>
        </p:spPr>
        <p:txBody>
          <a:bodyPr wrap="square" rtlCol="0">
            <a:spAutoFit/>
          </a:bodyPr>
          <a:lstStyle/>
          <a:p>
            <a:endParaRPr lang="en-US" dirty="0"/>
          </a:p>
        </p:txBody>
      </p:sp>
      <p:sp>
        <p:nvSpPr>
          <p:cNvPr id="8" name="TextBox 7"/>
          <p:cNvSpPr txBox="1"/>
          <p:nvPr/>
        </p:nvSpPr>
        <p:spPr>
          <a:xfrm>
            <a:off x="7482114" y="3799542"/>
            <a:ext cx="423333" cy="369332"/>
          </a:xfrm>
          <a:prstGeom prst="rect">
            <a:avLst/>
          </a:prstGeom>
          <a:solidFill>
            <a:schemeClr val="bg1"/>
          </a:solidFill>
        </p:spPr>
        <p:txBody>
          <a:bodyPr wrap="square" rtlCol="0">
            <a:spAutoFit/>
          </a:bodyPr>
          <a:lstStyle/>
          <a:p>
            <a:endParaRPr lang="en-US" dirty="0"/>
          </a:p>
        </p:txBody>
      </p:sp>
      <p:sp>
        <p:nvSpPr>
          <p:cNvPr id="10" name="Slide Number Placeholder 9"/>
          <p:cNvSpPr>
            <a:spLocks noGrp="1"/>
          </p:cNvSpPr>
          <p:nvPr>
            <p:ph type="sldNum" sz="quarter" idx="12"/>
          </p:nvPr>
        </p:nvSpPr>
        <p:spPr/>
        <p:txBody>
          <a:bodyPr/>
          <a:lstStyle/>
          <a:p>
            <a:fld id="{57AF16DE-A0D5-4438-950F-5B1E159C2C28}" type="slidenum">
              <a:rPr lang="en-US" smtClean="0"/>
              <a:t>87</a:t>
            </a:fld>
            <a:endParaRPr lang="en-US"/>
          </a:p>
        </p:txBody>
      </p:sp>
      <p:sp>
        <p:nvSpPr>
          <p:cNvPr id="13" name="Right Arrow 12"/>
          <p:cNvSpPr/>
          <p:nvPr/>
        </p:nvSpPr>
        <p:spPr>
          <a:xfrm>
            <a:off x="332014" y="4673600"/>
            <a:ext cx="787400" cy="546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2128079"/>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t="3119" b="3119"/>
          <a:stretch>
            <a:fillRect/>
          </a:stretch>
        </p:blipFill>
        <p:spPr>
          <a:xfrm>
            <a:off x="1025675" y="2209800"/>
            <a:ext cx="6508377" cy="39163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Title 1"/>
          <p:cNvSpPr>
            <a:spLocks noGrp="1"/>
          </p:cNvSpPr>
          <p:nvPr>
            <p:ph type="title"/>
          </p:nvPr>
        </p:nvSpPr>
        <p:spPr>
          <a:xfrm>
            <a:off x="457199" y="757162"/>
            <a:ext cx="6508377" cy="1143000"/>
          </a:xfrm>
        </p:spPr>
        <p:txBody>
          <a:bodyPr/>
          <a:lstStyle/>
          <a:p>
            <a:r>
              <a:rPr lang="en-US" dirty="0" err="1" smtClean="0"/>
              <a:t>Örnek</a:t>
            </a:r>
            <a:r>
              <a:rPr lang="en-US" dirty="0"/>
              <a:t> </a:t>
            </a:r>
            <a:r>
              <a:rPr lang="en-US" dirty="0" smtClean="0"/>
              <a:t>problem: </a:t>
            </a:r>
            <a:r>
              <a:rPr lang="en-US" dirty="0" err="1" smtClean="0"/>
              <a:t>bir</a:t>
            </a:r>
            <a:r>
              <a:rPr lang="en-US" dirty="0" smtClean="0"/>
              <a:t> </a:t>
            </a:r>
            <a:r>
              <a:rPr lang="en-US" dirty="0" err="1" smtClean="0"/>
              <a:t>mesajı</a:t>
            </a:r>
            <a:r>
              <a:rPr lang="en-US" dirty="0" smtClean="0"/>
              <a:t> her </a:t>
            </a:r>
            <a:r>
              <a:rPr lang="en-US" dirty="0" err="1" smtClean="0"/>
              <a:t>yere</a:t>
            </a:r>
            <a:r>
              <a:rPr lang="en-US" dirty="0" smtClean="0"/>
              <a:t> </a:t>
            </a:r>
            <a:r>
              <a:rPr lang="en-US" dirty="0" err="1" smtClean="0"/>
              <a:t>gönderme</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88</a:t>
            </a:fld>
            <a:endParaRPr lang="en-US"/>
          </a:p>
        </p:txBody>
      </p:sp>
    </p:spTree>
    <p:extLst>
      <p:ext uri="{BB962C8B-B14F-4D97-AF65-F5344CB8AC3E}">
        <p14:creationId xmlns:p14="http://schemas.microsoft.com/office/powerpoint/2010/main" val="346988500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rcRect t="2021" b="2021"/>
          <a:stretch>
            <a:fillRect/>
          </a:stretch>
        </p:blipFill>
        <p:spPr>
          <a:xfrm>
            <a:off x="1424818" y="2209800"/>
            <a:ext cx="6508377" cy="39163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6" name="Title 1"/>
          <p:cNvSpPr>
            <a:spLocks noGrp="1"/>
          </p:cNvSpPr>
          <p:nvPr>
            <p:ph type="title"/>
          </p:nvPr>
        </p:nvSpPr>
        <p:spPr/>
        <p:txBody>
          <a:bodyPr/>
          <a:lstStyle/>
          <a:p>
            <a:r>
              <a:rPr lang="en-US" dirty="0" err="1" smtClean="0"/>
              <a:t>Örnek</a:t>
            </a:r>
            <a:r>
              <a:rPr lang="en-US" dirty="0"/>
              <a:t> </a:t>
            </a:r>
            <a:r>
              <a:rPr lang="en-US" dirty="0" smtClean="0"/>
              <a:t>problem: </a:t>
            </a:r>
            <a:r>
              <a:rPr lang="en-US" dirty="0" err="1" smtClean="0"/>
              <a:t>mesajları</a:t>
            </a:r>
            <a:r>
              <a:rPr lang="en-US" dirty="0" smtClean="0"/>
              <a:t> </a:t>
            </a:r>
            <a:r>
              <a:rPr lang="en-US" dirty="0" err="1" smtClean="0"/>
              <a:t>bir</a:t>
            </a:r>
            <a:r>
              <a:rPr lang="en-US" dirty="0" smtClean="0"/>
              <a:t> </a:t>
            </a:r>
            <a:r>
              <a:rPr lang="en-US" dirty="0" err="1" smtClean="0"/>
              <a:t>yerde</a:t>
            </a:r>
            <a:r>
              <a:rPr lang="en-US" dirty="0" smtClean="0"/>
              <a:t> </a:t>
            </a:r>
            <a:r>
              <a:rPr lang="en-US" dirty="0" err="1" smtClean="0"/>
              <a:t>toplama</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89</a:t>
            </a:fld>
            <a:endParaRPr lang="en-US"/>
          </a:p>
        </p:txBody>
      </p:sp>
    </p:spTree>
    <p:extLst>
      <p:ext uri="{BB962C8B-B14F-4D97-AF65-F5344CB8AC3E}">
        <p14:creationId xmlns:p14="http://schemas.microsoft.com/office/powerpoint/2010/main" val="19540262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4184" y="455331"/>
            <a:ext cx="7574864" cy="1143000"/>
          </a:xfrm>
        </p:spPr>
        <p:txBody>
          <a:bodyPr/>
          <a:lstStyle/>
          <a:p>
            <a:r>
              <a:rPr lang="en-US" dirty="0" smtClean="0"/>
              <a:t>	1936-38    1939-40    1941</a:t>
            </a:r>
            <a:r>
              <a:rPr lang="is-IS" dirty="0" smtClean="0"/>
              <a:t>…</a:t>
            </a:r>
            <a:r>
              <a:rPr lang="en-US" dirty="0" smtClean="0"/>
              <a:t/>
            </a:r>
            <a:br>
              <a:rPr lang="en-US" dirty="0" smtClean="0"/>
            </a:br>
            <a:r>
              <a:rPr lang="en-US" dirty="0" smtClean="0"/>
              <a:t>   		Z1            Z2          Z3</a:t>
            </a:r>
            <a:r>
              <a:rPr lang="is-IS" dirty="0" smtClean="0"/>
              <a:t>…</a:t>
            </a:r>
            <a:endParaRPr lang="en-US" dirty="0"/>
          </a:p>
        </p:txBody>
      </p:sp>
      <p:pic>
        <p:nvPicPr>
          <p:cNvPr id="6" name="Picture 5"/>
          <p:cNvPicPr>
            <a:picLocks noChangeAspect="1"/>
          </p:cNvPicPr>
          <p:nvPr/>
        </p:nvPicPr>
        <p:blipFill>
          <a:blip r:embed="rId3"/>
          <a:stretch>
            <a:fillRect/>
          </a:stretch>
        </p:blipFill>
        <p:spPr>
          <a:xfrm>
            <a:off x="7183295" y="100322"/>
            <a:ext cx="1849076" cy="2296009"/>
          </a:xfrm>
          <a:prstGeom prst="rect">
            <a:avLst/>
          </a:prstGeom>
        </p:spPr>
      </p:pic>
      <p:sp>
        <p:nvSpPr>
          <p:cNvPr id="7" name="TextBox 6"/>
          <p:cNvSpPr txBox="1"/>
          <p:nvPr/>
        </p:nvSpPr>
        <p:spPr>
          <a:xfrm>
            <a:off x="7379894" y="2442158"/>
            <a:ext cx="1552867" cy="369332"/>
          </a:xfrm>
          <a:prstGeom prst="rect">
            <a:avLst/>
          </a:prstGeom>
          <a:noFill/>
        </p:spPr>
        <p:txBody>
          <a:bodyPr wrap="none" rtlCol="0">
            <a:spAutoFit/>
          </a:bodyPr>
          <a:lstStyle/>
          <a:p>
            <a:r>
              <a:rPr lang="en-US" dirty="0" err="1" smtClean="0"/>
              <a:t>Konrad</a:t>
            </a:r>
            <a:r>
              <a:rPr lang="en-US" dirty="0" smtClean="0"/>
              <a:t> </a:t>
            </a:r>
            <a:r>
              <a:rPr lang="en-US" dirty="0" err="1" smtClean="0"/>
              <a:t>Zuse</a:t>
            </a:r>
            <a:endParaRPr lang="en-US" dirty="0"/>
          </a:p>
        </p:txBody>
      </p:sp>
      <p:pic>
        <p:nvPicPr>
          <p:cNvPr id="17" name="Picture 16"/>
          <p:cNvPicPr>
            <a:picLocks noChangeAspect="1"/>
          </p:cNvPicPr>
          <p:nvPr/>
        </p:nvPicPr>
        <p:blipFill>
          <a:blip r:embed="rId4"/>
          <a:stretch>
            <a:fillRect/>
          </a:stretch>
        </p:blipFill>
        <p:spPr>
          <a:xfrm>
            <a:off x="385193" y="3159888"/>
            <a:ext cx="2154641" cy="1615981"/>
          </a:xfrm>
          <a:prstGeom prst="rect">
            <a:avLst/>
          </a:prstGeom>
        </p:spPr>
      </p:pic>
      <p:sp>
        <p:nvSpPr>
          <p:cNvPr id="20" name="TextBox 19"/>
          <p:cNvSpPr txBox="1"/>
          <p:nvPr/>
        </p:nvSpPr>
        <p:spPr>
          <a:xfrm>
            <a:off x="181527" y="4900995"/>
            <a:ext cx="2765638" cy="923330"/>
          </a:xfrm>
          <a:prstGeom prst="rect">
            <a:avLst/>
          </a:prstGeom>
          <a:noFill/>
        </p:spPr>
        <p:txBody>
          <a:bodyPr wrap="square" rtlCol="0">
            <a:spAutoFit/>
          </a:bodyPr>
          <a:lstStyle/>
          <a:p>
            <a:r>
              <a:rPr lang="en-US" dirty="0" err="1"/>
              <a:t>Zuse</a:t>
            </a:r>
            <a:r>
              <a:rPr lang="en-US" dirty="0"/>
              <a:t> Z3 </a:t>
            </a:r>
            <a:r>
              <a:rPr lang="en-US" dirty="0" err="1" smtClean="0"/>
              <a:t>replikası</a:t>
            </a:r>
            <a:r>
              <a:rPr lang="en-US" dirty="0" smtClean="0"/>
              <a:t> </a:t>
            </a:r>
            <a:r>
              <a:rPr lang="en-US" dirty="0" err="1" smtClean="0"/>
              <a:t>Deutsches</a:t>
            </a:r>
            <a:r>
              <a:rPr lang="en-US" dirty="0" smtClean="0"/>
              <a:t> Museum, Munich</a:t>
            </a:r>
            <a:endParaRPr lang="en-US" dirty="0"/>
          </a:p>
        </p:txBody>
      </p:sp>
      <p:sp>
        <p:nvSpPr>
          <p:cNvPr id="34" name="Rectangle 33"/>
          <p:cNvSpPr/>
          <p:nvPr/>
        </p:nvSpPr>
        <p:spPr>
          <a:xfrm>
            <a:off x="2832989" y="2980702"/>
            <a:ext cx="6507575" cy="2862323"/>
          </a:xfrm>
          <a:prstGeom prst="rect">
            <a:avLst/>
          </a:prstGeom>
        </p:spPr>
        <p:txBody>
          <a:bodyPr wrap="square">
            <a:spAutoFit/>
          </a:bodyPr>
          <a:lstStyle/>
          <a:p>
            <a:r>
              <a:rPr lang="en-US" b="1" dirty="0" err="1" smtClean="0"/>
              <a:t>Ortalama</a:t>
            </a:r>
            <a:r>
              <a:rPr lang="en-US" b="1" dirty="0" smtClean="0"/>
              <a:t> </a:t>
            </a:r>
            <a:r>
              <a:rPr lang="en-US" b="1" dirty="0" err="1"/>
              <a:t>hesaplama</a:t>
            </a:r>
            <a:r>
              <a:rPr lang="en-US" b="1" dirty="0"/>
              <a:t> </a:t>
            </a:r>
            <a:r>
              <a:rPr lang="en-US" b="1" dirty="0" err="1"/>
              <a:t>hızı</a:t>
            </a:r>
            <a:r>
              <a:rPr lang="en-US" b="1" dirty="0"/>
              <a:t>: </a:t>
            </a:r>
            <a:r>
              <a:rPr lang="en-US" dirty="0" err="1"/>
              <a:t>ek</a:t>
            </a:r>
            <a:r>
              <a:rPr lang="en-US" dirty="0"/>
              <a:t> - 0.8 </a:t>
            </a:r>
            <a:r>
              <a:rPr lang="en-US" dirty="0" err="1"/>
              <a:t>saniye</a:t>
            </a:r>
            <a:r>
              <a:rPr lang="en-US" dirty="0"/>
              <a:t>, </a:t>
            </a:r>
            <a:r>
              <a:rPr lang="en-US" dirty="0" err="1"/>
              <a:t>çarpma</a:t>
            </a:r>
            <a:r>
              <a:rPr lang="en-US" dirty="0"/>
              <a:t> - 3 </a:t>
            </a:r>
            <a:r>
              <a:rPr lang="en-US" dirty="0" err="1"/>
              <a:t>saniye</a:t>
            </a:r>
            <a:endParaRPr lang="en-US" dirty="0"/>
          </a:p>
          <a:p>
            <a:r>
              <a:rPr lang="en-US" b="1" dirty="0" err="1"/>
              <a:t>Aritmetik</a:t>
            </a:r>
            <a:r>
              <a:rPr lang="en-US" b="1" dirty="0"/>
              <a:t> </a:t>
            </a:r>
            <a:r>
              <a:rPr lang="en-US" b="1" dirty="0" err="1"/>
              <a:t>birim</a:t>
            </a:r>
            <a:r>
              <a:rPr lang="en-US" b="1" dirty="0"/>
              <a:t>: </a:t>
            </a:r>
            <a:r>
              <a:rPr lang="en-US" dirty="0" err="1"/>
              <a:t>İkili</a:t>
            </a:r>
            <a:r>
              <a:rPr lang="en-US" dirty="0"/>
              <a:t> </a:t>
            </a:r>
            <a:r>
              <a:rPr lang="en-US" dirty="0" err="1"/>
              <a:t>kayan</a:t>
            </a:r>
            <a:r>
              <a:rPr lang="en-US" dirty="0"/>
              <a:t> </a:t>
            </a:r>
            <a:r>
              <a:rPr lang="en-US" dirty="0" err="1"/>
              <a:t>noktalı</a:t>
            </a:r>
            <a:r>
              <a:rPr lang="en-US" dirty="0"/>
              <a:t>, 22 bit, </a:t>
            </a:r>
            <a:r>
              <a:rPr lang="en-US" dirty="0" err="1"/>
              <a:t>ekle</a:t>
            </a:r>
            <a:r>
              <a:rPr lang="en-US" dirty="0"/>
              <a:t>, </a:t>
            </a:r>
            <a:r>
              <a:rPr lang="en-US" dirty="0" err="1"/>
              <a:t>çıkart</a:t>
            </a:r>
            <a:r>
              <a:rPr lang="en-US" dirty="0"/>
              <a:t>, </a:t>
            </a:r>
            <a:r>
              <a:rPr lang="en-US" dirty="0" err="1"/>
              <a:t>çarp</a:t>
            </a:r>
            <a:r>
              <a:rPr lang="en-US" dirty="0"/>
              <a:t>, </a:t>
            </a:r>
            <a:r>
              <a:rPr lang="en-US" dirty="0" err="1"/>
              <a:t>böl</a:t>
            </a:r>
            <a:r>
              <a:rPr lang="en-US" dirty="0"/>
              <a:t>, </a:t>
            </a:r>
            <a:r>
              <a:rPr lang="en-US" dirty="0" err="1"/>
              <a:t>karekök</a:t>
            </a:r>
            <a:endParaRPr lang="en-US" dirty="0"/>
          </a:p>
          <a:p>
            <a:r>
              <a:rPr lang="en-US" b="1" dirty="0" err="1"/>
              <a:t>Veri</a:t>
            </a:r>
            <a:r>
              <a:rPr lang="en-US" b="1" dirty="0"/>
              <a:t> </a:t>
            </a:r>
            <a:r>
              <a:rPr lang="en-US" b="1" dirty="0" err="1"/>
              <a:t>belleği</a:t>
            </a:r>
            <a:r>
              <a:rPr lang="en-US" b="1" dirty="0"/>
              <a:t>: </a:t>
            </a:r>
            <a:r>
              <a:rPr lang="en-US" dirty="0"/>
              <a:t>22 bit </a:t>
            </a:r>
            <a:r>
              <a:rPr lang="en-US" dirty="0" err="1"/>
              <a:t>uzunluğa</a:t>
            </a:r>
            <a:r>
              <a:rPr lang="en-US" dirty="0"/>
              <a:t> </a:t>
            </a:r>
            <a:r>
              <a:rPr lang="en-US" dirty="0" err="1"/>
              <a:t>sahip</a:t>
            </a:r>
            <a:r>
              <a:rPr lang="en-US" dirty="0"/>
              <a:t> 64 </a:t>
            </a:r>
            <a:r>
              <a:rPr lang="en-US" dirty="0" err="1"/>
              <a:t>sözcük</a:t>
            </a:r>
            <a:endParaRPr lang="en-US" dirty="0"/>
          </a:p>
          <a:p>
            <a:r>
              <a:rPr lang="en-US" b="1" dirty="0"/>
              <a:t>Program </a:t>
            </a:r>
            <a:r>
              <a:rPr lang="en-US" b="1" dirty="0" err="1"/>
              <a:t>hafızası</a:t>
            </a:r>
            <a:r>
              <a:rPr lang="en-US" b="1" dirty="0"/>
              <a:t>: </a:t>
            </a:r>
            <a:r>
              <a:rPr lang="en-US" dirty="0" err="1"/>
              <a:t>Delinmiş</a:t>
            </a:r>
            <a:r>
              <a:rPr lang="en-US" dirty="0"/>
              <a:t> </a:t>
            </a:r>
            <a:r>
              <a:rPr lang="en-US" dirty="0" err="1"/>
              <a:t>selüloit</a:t>
            </a:r>
            <a:r>
              <a:rPr lang="en-US" dirty="0"/>
              <a:t> </a:t>
            </a:r>
            <a:r>
              <a:rPr lang="en-US" dirty="0" err="1"/>
              <a:t>bant</a:t>
            </a:r>
            <a:endParaRPr lang="en-US" dirty="0"/>
          </a:p>
          <a:p>
            <a:r>
              <a:rPr lang="en-US" b="1" dirty="0" err="1"/>
              <a:t>Girdi</a:t>
            </a:r>
            <a:r>
              <a:rPr lang="en-US" b="1" dirty="0"/>
              <a:t>: </a:t>
            </a:r>
            <a:r>
              <a:rPr lang="en-US" dirty="0" err="1"/>
              <a:t>Ondalık</a:t>
            </a:r>
            <a:r>
              <a:rPr lang="en-US" dirty="0"/>
              <a:t> </a:t>
            </a:r>
            <a:r>
              <a:rPr lang="en-US" dirty="0" err="1"/>
              <a:t>kayan</a:t>
            </a:r>
            <a:r>
              <a:rPr lang="en-US" dirty="0"/>
              <a:t> </a:t>
            </a:r>
            <a:r>
              <a:rPr lang="en-US" dirty="0" err="1"/>
              <a:t>nokta</a:t>
            </a:r>
            <a:r>
              <a:rPr lang="en-US" dirty="0"/>
              <a:t> </a:t>
            </a:r>
            <a:r>
              <a:rPr lang="en-US" dirty="0" err="1"/>
              <a:t>sayıları</a:t>
            </a:r>
            <a:endParaRPr lang="en-US" dirty="0"/>
          </a:p>
          <a:p>
            <a:r>
              <a:rPr lang="en-US" b="1" dirty="0" err="1"/>
              <a:t>Frekans</a:t>
            </a:r>
            <a:r>
              <a:rPr lang="en-US" b="1" dirty="0"/>
              <a:t>: </a:t>
            </a:r>
            <a:r>
              <a:rPr lang="en-US" dirty="0"/>
              <a:t>5.3 Hertz</a:t>
            </a:r>
          </a:p>
          <a:p>
            <a:r>
              <a:rPr lang="en-US" b="1" dirty="0" err="1"/>
              <a:t>Güç</a:t>
            </a:r>
            <a:r>
              <a:rPr lang="en-US" b="1" dirty="0"/>
              <a:t> </a:t>
            </a:r>
            <a:r>
              <a:rPr lang="en-US" b="1" dirty="0" err="1"/>
              <a:t>tüketimi</a:t>
            </a:r>
            <a:r>
              <a:rPr lang="en-US" b="1" dirty="0"/>
              <a:t>: </a:t>
            </a:r>
            <a:r>
              <a:rPr lang="en-US" dirty="0" err="1"/>
              <a:t>Yaklaşık</a:t>
            </a:r>
            <a:r>
              <a:rPr lang="en-US" dirty="0"/>
              <a:t> 4.000 watt</a:t>
            </a:r>
          </a:p>
          <a:p>
            <a:r>
              <a:rPr lang="en-US" b="1" dirty="0" err="1"/>
              <a:t>Ağırlık</a:t>
            </a:r>
            <a:r>
              <a:rPr lang="en-US" b="1" dirty="0"/>
              <a:t>: </a:t>
            </a:r>
            <a:r>
              <a:rPr lang="en-US" dirty="0" err="1"/>
              <a:t>Yaklaşık</a:t>
            </a:r>
            <a:r>
              <a:rPr lang="en-US" dirty="0"/>
              <a:t> 1 ton (2,200 </a:t>
            </a:r>
            <a:r>
              <a:rPr lang="en-US" dirty="0" err="1"/>
              <a:t>lb</a:t>
            </a:r>
            <a:r>
              <a:rPr lang="en-US" dirty="0"/>
              <a:t>)</a:t>
            </a:r>
          </a:p>
        </p:txBody>
      </p:sp>
      <p:sp>
        <p:nvSpPr>
          <p:cNvPr id="35" name="TextBox 34"/>
          <p:cNvSpPr txBox="1"/>
          <p:nvPr/>
        </p:nvSpPr>
        <p:spPr>
          <a:xfrm>
            <a:off x="4546732" y="1598331"/>
            <a:ext cx="1707844" cy="369332"/>
          </a:xfrm>
          <a:prstGeom prst="rect">
            <a:avLst/>
          </a:prstGeom>
          <a:noFill/>
        </p:spPr>
        <p:txBody>
          <a:bodyPr wrap="none" rtlCol="0">
            <a:spAutoFit/>
          </a:bodyPr>
          <a:lstStyle/>
          <a:p>
            <a:r>
              <a:rPr lang="en-US" b="1" dirty="0" smtClean="0"/>
              <a:t>(TURING TAM) </a:t>
            </a:r>
            <a:endParaRPr lang="en-US" b="1" dirty="0"/>
          </a:p>
        </p:txBody>
      </p:sp>
      <p:sp>
        <p:nvSpPr>
          <p:cNvPr id="3" name="Footer Placeholder 2"/>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4" name="Slide Number Placeholder 3"/>
          <p:cNvSpPr>
            <a:spLocks noGrp="1"/>
          </p:cNvSpPr>
          <p:nvPr>
            <p:ph type="sldNum" sz="quarter" idx="12"/>
          </p:nvPr>
        </p:nvSpPr>
        <p:spPr/>
        <p:txBody>
          <a:bodyPr/>
          <a:lstStyle/>
          <a:p>
            <a:fld id="{57AF16DE-A0D5-4438-950F-5B1E159C2C28}" type="slidenum">
              <a:rPr lang="en-US" smtClean="0"/>
              <a:t>9</a:t>
            </a:fld>
            <a:endParaRPr lang="en-US"/>
          </a:p>
        </p:txBody>
      </p:sp>
    </p:spTree>
    <p:extLst>
      <p:ext uri="{BB962C8B-B14F-4D97-AF65-F5344CB8AC3E}">
        <p14:creationId xmlns:p14="http://schemas.microsoft.com/office/powerpoint/2010/main" val="186859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Neden</a:t>
            </a:r>
            <a:r>
              <a:rPr lang="en-US" dirty="0" smtClean="0"/>
              <a:t> </a:t>
            </a:r>
            <a:r>
              <a:rPr lang="en-US" dirty="0" err="1" smtClean="0"/>
              <a:t>veri</a:t>
            </a:r>
            <a:r>
              <a:rPr lang="en-US" dirty="0" smtClean="0"/>
              <a:t> </a:t>
            </a:r>
            <a:r>
              <a:rPr lang="en-US" dirty="0" err="1" smtClean="0"/>
              <a:t>gönderiyoruz</a:t>
            </a:r>
            <a:r>
              <a:rPr lang="en-US" dirty="0" smtClean="0"/>
              <a:t>?</a:t>
            </a:r>
            <a:endParaRPr lang="en-US" dirty="0"/>
          </a:p>
        </p:txBody>
      </p:sp>
      <p:pic>
        <p:nvPicPr>
          <p:cNvPr id="5" name="Content Placeholder 4"/>
          <p:cNvPicPr>
            <a:picLocks noGrp="1" noChangeAspect="1"/>
          </p:cNvPicPr>
          <p:nvPr>
            <p:ph idx="1"/>
          </p:nvPr>
        </p:nvPicPr>
        <p:blipFill>
          <a:blip r:embed="rId2"/>
          <a:srcRect l="-33374" r="-33374"/>
          <a:stretch>
            <a:fillRect/>
          </a:stretch>
        </p:blipFill>
        <p:spPr>
          <a:xfrm>
            <a:off x="-921657" y="2209800"/>
            <a:ext cx="6508750" cy="39163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6" name="Picture 5"/>
          <p:cNvPicPr>
            <a:picLocks noChangeAspect="1"/>
          </p:cNvPicPr>
          <p:nvPr/>
        </p:nvPicPr>
        <p:blipFill>
          <a:blip r:embed="rId3"/>
          <a:stretch>
            <a:fillRect/>
          </a:stretch>
        </p:blipFill>
        <p:spPr>
          <a:xfrm>
            <a:off x="4565650" y="2294465"/>
            <a:ext cx="4046160" cy="3999652"/>
          </a:xfrm>
          <a:prstGeom prst="rect">
            <a:avLst/>
          </a:prstGeom>
        </p:spPr>
      </p:pic>
      <p:sp>
        <p:nvSpPr>
          <p:cNvPr id="8" name="Slide Number Placeholder 7"/>
          <p:cNvSpPr>
            <a:spLocks noGrp="1"/>
          </p:cNvSpPr>
          <p:nvPr>
            <p:ph type="sldNum" sz="quarter" idx="12"/>
          </p:nvPr>
        </p:nvSpPr>
        <p:spPr/>
        <p:txBody>
          <a:bodyPr/>
          <a:lstStyle/>
          <a:p>
            <a:fld id="{57AF16DE-A0D5-4438-950F-5B1E159C2C28}" type="slidenum">
              <a:rPr lang="en-US" smtClean="0"/>
              <a:t>90</a:t>
            </a:fld>
            <a:endParaRPr lang="en-US"/>
          </a:p>
        </p:txBody>
      </p:sp>
    </p:spTree>
    <p:extLst>
      <p:ext uri="{BB962C8B-B14F-4D97-AF65-F5344CB8AC3E}">
        <p14:creationId xmlns:p14="http://schemas.microsoft.com/office/powerpoint/2010/main" val="215776509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Neden</a:t>
            </a:r>
            <a:r>
              <a:rPr lang="en-US" dirty="0" smtClean="0"/>
              <a:t> </a:t>
            </a:r>
            <a:r>
              <a:rPr lang="en-US" dirty="0" err="1" smtClean="0"/>
              <a:t>veri</a:t>
            </a:r>
            <a:r>
              <a:rPr lang="en-US" dirty="0" smtClean="0"/>
              <a:t> </a:t>
            </a:r>
            <a:r>
              <a:rPr lang="en-US" dirty="0" err="1" smtClean="0"/>
              <a:t>gönderiyoruz</a:t>
            </a:r>
            <a:r>
              <a:rPr lang="en-US" dirty="0" smtClean="0"/>
              <a:t>?</a:t>
            </a:r>
            <a:endParaRPr lang="en-US" dirty="0"/>
          </a:p>
        </p:txBody>
      </p:sp>
      <p:pic>
        <p:nvPicPr>
          <p:cNvPr id="5" name="Content Placeholder 4"/>
          <p:cNvPicPr>
            <a:picLocks noGrp="1" noChangeAspect="1"/>
          </p:cNvPicPr>
          <p:nvPr>
            <p:ph idx="1"/>
          </p:nvPr>
        </p:nvPicPr>
        <p:blipFill>
          <a:blip r:embed="rId2"/>
          <a:srcRect l="-33374" r="-33374"/>
          <a:stretch>
            <a:fillRect/>
          </a:stretch>
        </p:blipFill>
        <p:spPr>
          <a:xfrm>
            <a:off x="1291772" y="2209800"/>
            <a:ext cx="6508750" cy="3916363"/>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7" name="Slide Number Placeholder 6"/>
          <p:cNvSpPr>
            <a:spLocks noGrp="1"/>
          </p:cNvSpPr>
          <p:nvPr>
            <p:ph type="sldNum" sz="quarter" idx="12"/>
          </p:nvPr>
        </p:nvSpPr>
        <p:spPr/>
        <p:txBody>
          <a:bodyPr/>
          <a:lstStyle/>
          <a:p>
            <a:fld id="{57AF16DE-A0D5-4438-950F-5B1E159C2C28}" type="slidenum">
              <a:rPr lang="en-US" smtClean="0"/>
              <a:t>91</a:t>
            </a:fld>
            <a:endParaRPr lang="en-US"/>
          </a:p>
        </p:txBody>
      </p:sp>
    </p:spTree>
    <p:extLst>
      <p:ext uri="{BB962C8B-B14F-4D97-AF65-F5344CB8AC3E}">
        <p14:creationId xmlns:p14="http://schemas.microsoft.com/office/powerpoint/2010/main" val="194802980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Neden</a:t>
            </a:r>
            <a:r>
              <a:rPr lang="en-US" dirty="0"/>
              <a:t> </a:t>
            </a:r>
            <a:r>
              <a:rPr lang="en-US" dirty="0" err="1"/>
              <a:t>veri</a:t>
            </a:r>
            <a:r>
              <a:rPr lang="en-US" dirty="0"/>
              <a:t> </a:t>
            </a:r>
            <a:r>
              <a:rPr lang="en-US" dirty="0" err="1"/>
              <a:t>gönderiyoruz</a:t>
            </a:r>
            <a:r>
              <a:rPr lang="en-US" dirty="0"/>
              <a:t>?</a:t>
            </a:r>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8" name="Slide Number Placeholder 7"/>
          <p:cNvSpPr>
            <a:spLocks noGrp="1"/>
          </p:cNvSpPr>
          <p:nvPr>
            <p:ph type="sldNum" sz="quarter" idx="12"/>
          </p:nvPr>
        </p:nvSpPr>
        <p:spPr/>
        <p:txBody>
          <a:bodyPr/>
          <a:lstStyle/>
          <a:p>
            <a:fld id="{57AF16DE-A0D5-4438-950F-5B1E159C2C28}" type="slidenum">
              <a:rPr lang="en-US" smtClean="0"/>
              <a:t>92</a:t>
            </a:fld>
            <a:endParaRPr lang="en-US"/>
          </a:p>
        </p:txBody>
      </p:sp>
      <p:pic>
        <p:nvPicPr>
          <p:cNvPr id="6" name="Picture 5"/>
          <p:cNvPicPr>
            <a:picLocks noChangeAspect="1"/>
          </p:cNvPicPr>
          <p:nvPr/>
        </p:nvPicPr>
        <p:blipFill>
          <a:blip r:embed="rId2"/>
          <a:stretch>
            <a:fillRect/>
          </a:stretch>
        </p:blipFill>
        <p:spPr>
          <a:xfrm>
            <a:off x="1117600" y="2254250"/>
            <a:ext cx="6515100" cy="4102100"/>
          </a:xfrm>
          <a:prstGeom prst="rect">
            <a:avLst/>
          </a:prstGeom>
        </p:spPr>
      </p:pic>
      <p:pic>
        <p:nvPicPr>
          <p:cNvPr id="9" name="Picture 8"/>
          <p:cNvPicPr>
            <a:picLocks noChangeAspect="1"/>
          </p:cNvPicPr>
          <p:nvPr/>
        </p:nvPicPr>
        <p:blipFill>
          <a:blip r:embed="rId3"/>
          <a:stretch>
            <a:fillRect/>
          </a:stretch>
        </p:blipFill>
        <p:spPr>
          <a:xfrm>
            <a:off x="1117600" y="2901950"/>
            <a:ext cx="1828800" cy="2476500"/>
          </a:xfrm>
          <a:prstGeom prst="rect">
            <a:avLst/>
          </a:prstGeom>
        </p:spPr>
      </p:pic>
      <p:sp>
        <p:nvSpPr>
          <p:cNvPr id="10" name="Rectangle 9"/>
          <p:cNvSpPr/>
          <p:nvPr/>
        </p:nvSpPr>
        <p:spPr>
          <a:xfrm>
            <a:off x="2287588" y="3663950"/>
            <a:ext cx="150812" cy="152400"/>
          </a:xfrm>
          <a:prstGeom prst="rect">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451101" y="3663950"/>
            <a:ext cx="158750" cy="152400"/>
          </a:xfrm>
          <a:prstGeom prst="rect">
            <a:avLst/>
          </a:prstGeom>
          <a:solidFill>
            <a:srgbClr val="A31B6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2287588" y="3401483"/>
            <a:ext cx="327026" cy="152400"/>
          </a:xfrm>
          <a:prstGeom prst="rect">
            <a:avLst/>
          </a:prstGeom>
          <a:solidFill>
            <a:srgbClr val="0000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81431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93</a:t>
            </a:fld>
            <a:endParaRPr lang="en-US"/>
          </a:p>
        </p:txBody>
      </p:sp>
      <p:pic>
        <p:nvPicPr>
          <p:cNvPr id="6" name="Picture 5"/>
          <p:cNvPicPr>
            <a:picLocks noChangeAspect="1"/>
          </p:cNvPicPr>
          <p:nvPr/>
        </p:nvPicPr>
        <p:blipFill>
          <a:blip r:embed="rId2"/>
          <a:stretch>
            <a:fillRect/>
          </a:stretch>
        </p:blipFill>
        <p:spPr>
          <a:xfrm>
            <a:off x="190500" y="2279650"/>
            <a:ext cx="8763000" cy="4076700"/>
          </a:xfrm>
          <a:prstGeom prst="rect">
            <a:avLst/>
          </a:prstGeom>
        </p:spPr>
      </p:pic>
    </p:spTree>
    <p:extLst>
      <p:ext uri="{BB962C8B-B14F-4D97-AF65-F5344CB8AC3E}">
        <p14:creationId xmlns:p14="http://schemas.microsoft.com/office/powerpoint/2010/main" val="134401806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MPI</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94</a:t>
            </a:fld>
            <a:endParaRPr lang="en-US"/>
          </a:p>
        </p:txBody>
      </p:sp>
      <p:pic>
        <p:nvPicPr>
          <p:cNvPr id="7" name="Picture 6"/>
          <p:cNvPicPr>
            <a:picLocks noChangeAspect="1"/>
          </p:cNvPicPr>
          <p:nvPr/>
        </p:nvPicPr>
        <p:blipFill>
          <a:blip r:embed="rId2"/>
          <a:stretch>
            <a:fillRect/>
          </a:stretch>
        </p:blipFill>
        <p:spPr>
          <a:xfrm>
            <a:off x="174811" y="2298700"/>
            <a:ext cx="8748199" cy="2006600"/>
          </a:xfrm>
          <a:prstGeom prst="rect">
            <a:avLst/>
          </a:prstGeom>
        </p:spPr>
      </p:pic>
    </p:spTree>
    <p:extLst>
      <p:ext uri="{BB962C8B-B14F-4D97-AF65-F5344CB8AC3E}">
        <p14:creationId xmlns:p14="http://schemas.microsoft.com/office/powerpoint/2010/main" val="416675799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4641"/>
            <a:ext cx="6508377" cy="1143000"/>
          </a:xfrm>
        </p:spPr>
        <p:txBody>
          <a:bodyPr/>
          <a:lstStyle/>
          <a:p>
            <a:r>
              <a:rPr lang="en-US" dirty="0" smtClean="0"/>
              <a:t>MPI: </a:t>
            </a:r>
            <a:r>
              <a:rPr lang="en-US" dirty="0" err="1" smtClean="0"/>
              <a:t>herkes</a:t>
            </a:r>
            <a:r>
              <a:rPr lang="en-US" dirty="0" smtClean="0"/>
              <a:t> </a:t>
            </a:r>
            <a:r>
              <a:rPr lang="en-US" dirty="0" err="1" smtClean="0"/>
              <a:t>bir</a:t>
            </a:r>
            <a:r>
              <a:rPr lang="en-US" dirty="0" smtClean="0"/>
              <a:t> </a:t>
            </a:r>
            <a:r>
              <a:rPr lang="en-US" dirty="0" err="1" smtClean="0"/>
              <a:t>sonraki</a:t>
            </a:r>
            <a:r>
              <a:rPr lang="en-US" dirty="0" smtClean="0"/>
              <a:t> </a:t>
            </a:r>
            <a:r>
              <a:rPr lang="en-US" dirty="0" err="1" smtClean="0"/>
              <a:t>işlemciye</a:t>
            </a:r>
            <a:r>
              <a:rPr lang="en-US" dirty="0" smtClean="0"/>
              <a:t> </a:t>
            </a:r>
            <a:r>
              <a:rPr lang="en-US" dirty="0" err="1" smtClean="0"/>
              <a:t>mesaj</a:t>
            </a:r>
            <a:r>
              <a:rPr lang="en-US" dirty="0" smtClean="0"/>
              <a:t> </a:t>
            </a:r>
            <a:r>
              <a:rPr lang="en-US" dirty="0" err="1" smtClean="0"/>
              <a:t>gönderirse</a:t>
            </a:r>
            <a:endParaRPr lang="en-US" dirty="0"/>
          </a:p>
        </p:txBody>
      </p:sp>
      <p:pic>
        <p:nvPicPr>
          <p:cNvPr id="6" name="Content Placeholder 5"/>
          <p:cNvPicPr>
            <a:picLocks noGrp="1" noChangeAspect="1"/>
          </p:cNvPicPr>
          <p:nvPr>
            <p:ph idx="1"/>
          </p:nvPr>
        </p:nvPicPr>
        <p:blipFill>
          <a:blip r:embed="rId2"/>
          <a:srcRect t="-9264" b="-9264"/>
          <a:stretch>
            <a:fillRect/>
          </a:stretch>
        </p:blipFill>
        <p:spPr>
          <a:xfrm>
            <a:off x="174625" y="1447800"/>
            <a:ext cx="8588375" cy="5167889"/>
          </a:xfrm>
        </p:spPr>
      </p:pic>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95</a:t>
            </a:fld>
            <a:endParaRPr lang="en-US"/>
          </a:p>
        </p:txBody>
      </p:sp>
    </p:spTree>
    <p:extLst>
      <p:ext uri="{BB962C8B-B14F-4D97-AF65-F5344CB8AC3E}">
        <p14:creationId xmlns:p14="http://schemas.microsoft.com/office/powerpoint/2010/main" val="2333189454"/>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sp>
        <p:nvSpPr>
          <p:cNvPr id="5" name="Slide Number Placeholder 4"/>
          <p:cNvSpPr>
            <a:spLocks noGrp="1"/>
          </p:cNvSpPr>
          <p:nvPr>
            <p:ph type="sldNum" sz="quarter" idx="12"/>
          </p:nvPr>
        </p:nvSpPr>
        <p:spPr/>
        <p:txBody>
          <a:bodyPr/>
          <a:lstStyle/>
          <a:p>
            <a:fld id="{57AF16DE-A0D5-4438-950F-5B1E159C2C28}" type="slidenum">
              <a:rPr lang="en-US" smtClean="0"/>
              <a:t>96</a:t>
            </a:fld>
            <a:endParaRPr lang="en-US"/>
          </a:p>
        </p:txBody>
      </p:sp>
      <p:pic>
        <p:nvPicPr>
          <p:cNvPr id="7" name="Picture 6"/>
          <p:cNvPicPr>
            <a:picLocks noChangeAspect="1"/>
          </p:cNvPicPr>
          <p:nvPr/>
        </p:nvPicPr>
        <p:blipFill>
          <a:blip r:embed="rId2"/>
          <a:stretch>
            <a:fillRect/>
          </a:stretch>
        </p:blipFill>
        <p:spPr>
          <a:xfrm>
            <a:off x="584200" y="2527300"/>
            <a:ext cx="7975600" cy="3111500"/>
          </a:xfrm>
          <a:prstGeom prst="rect">
            <a:avLst/>
          </a:prstGeom>
        </p:spPr>
      </p:pic>
      <p:sp>
        <p:nvSpPr>
          <p:cNvPr id="8" name="Title 1"/>
          <p:cNvSpPr txBox="1">
            <a:spLocks/>
          </p:cNvSpPr>
          <p:nvPr/>
        </p:nvSpPr>
        <p:spPr>
          <a:xfrm>
            <a:off x="457199" y="154641"/>
            <a:ext cx="6508377" cy="1143000"/>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smtClean="0"/>
              <a:t>MPI: herkes bir sonraki işlemciye mesaj gönderirse</a:t>
            </a:r>
            <a:endParaRPr lang="en-US" dirty="0"/>
          </a:p>
        </p:txBody>
      </p:sp>
    </p:spTree>
    <p:extLst>
      <p:ext uri="{BB962C8B-B14F-4D97-AF65-F5344CB8AC3E}">
        <p14:creationId xmlns:p14="http://schemas.microsoft.com/office/powerpoint/2010/main" val="425606530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9791" y="1049867"/>
            <a:ext cx="7965283" cy="51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p:cNvSpPr>
          <p:nvPr/>
        </p:nvSpPr>
        <p:spPr>
          <a:xfrm>
            <a:off x="379791" y="-113699"/>
            <a:ext cx="6508377" cy="977297"/>
          </a:xfrm>
          <a:prstGeom prst="rect">
            <a:avLst/>
          </a:prstGeom>
        </p:spPr>
        <p:txBody>
          <a:bodyPr vert="horz" lIns="91440" tIns="45720" rIns="91440" bIns="45720" rtlCol="0" anchor="b" anchorCtr="0">
            <a:noAutofit/>
          </a:bodyPr>
          <a:lstStyle>
            <a:lvl1pPr algn="l" defTabSz="914400" rtl="0" eaLnBrk="1" latinLnBrk="0" hangingPunct="1">
              <a:spcBef>
                <a:spcPct val="0"/>
              </a:spcBef>
              <a:buNone/>
              <a:defRPr sz="3600" kern="1200">
                <a:solidFill>
                  <a:schemeClr val="accent1"/>
                </a:solidFill>
                <a:latin typeface="+mj-lt"/>
                <a:ea typeface="+mj-ea"/>
                <a:cs typeface="+mj-cs"/>
              </a:defRPr>
            </a:lvl1pPr>
          </a:lstStyle>
          <a:p>
            <a:r>
              <a:rPr lang="en-US" dirty="0" err="1" smtClean="0"/>
              <a:t>Matrisler</a:t>
            </a:r>
            <a:r>
              <a:rPr lang="en-US" dirty="0" smtClean="0"/>
              <a:t> </a:t>
            </a:r>
            <a:r>
              <a:rPr lang="en-US" dirty="0" err="1" smtClean="0"/>
              <a:t>ve</a:t>
            </a:r>
            <a:r>
              <a:rPr lang="en-US" dirty="0" smtClean="0"/>
              <a:t> (</a:t>
            </a:r>
            <a:r>
              <a:rPr lang="en-US" dirty="0" err="1"/>
              <a:t>H</a:t>
            </a:r>
            <a:r>
              <a:rPr lang="en-US" dirty="0" err="1" smtClean="0"/>
              <a:t>iper</a:t>
            </a:r>
            <a:r>
              <a:rPr lang="en-US" dirty="0" smtClean="0"/>
              <a:t>)</a:t>
            </a:r>
            <a:r>
              <a:rPr lang="en-US" dirty="0" err="1" smtClean="0"/>
              <a:t>çizgeler</a:t>
            </a:r>
            <a:endParaRPr lang="en-US" dirty="0"/>
          </a:p>
        </p:txBody>
      </p:sp>
      <p:sp>
        <p:nvSpPr>
          <p:cNvPr id="9" name="Slide Number Placeholder 8"/>
          <p:cNvSpPr>
            <a:spLocks noGrp="1"/>
          </p:cNvSpPr>
          <p:nvPr>
            <p:ph type="sldNum" sz="quarter" idx="12"/>
          </p:nvPr>
        </p:nvSpPr>
        <p:spPr/>
        <p:txBody>
          <a:bodyPr/>
          <a:lstStyle/>
          <a:p>
            <a:fld id="{57AF16DE-A0D5-4438-950F-5B1E159C2C28}" type="slidenum">
              <a:rPr lang="en-US" smtClean="0"/>
              <a:t>97</a:t>
            </a:fld>
            <a:endParaRPr lang="en-US"/>
          </a:p>
        </p:txBody>
      </p:sp>
    </p:spTree>
    <p:extLst>
      <p:ext uri="{BB962C8B-B14F-4D97-AF65-F5344CB8AC3E}">
        <p14:creationId xmlns:p14="http://schemas.microsoft.com/office/powerpoint/2010/main" val="532568792"/>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03200"/>
            <a:ext cx="6508377" cy="1143000"/>
          </a:xfrm>
        </p:spPr>
        <p:txBody>
          <a:bodyPr/>
          <a:lstStyle/>
          <a:p>
            <a:r>
              <a:rPr lang="en-US" dirty="0" err="1" smtClean="0"/>
              <a:t>Örnek</a:t>
            </a:r>
            <a:r>
              <a:rPr lang="en-US" dirty="0" smtClean="0"/>
              <a:t> problem: </a:t>
            </a:r>
            <a:r>
              <a:rPr lang="en-US" dirty="0" err="1" smtClean="0"/>
              <a:t>SpMV</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289112" y="1526508"/>
            <a:ext cx="7353301" cy="4695182"/>
          </a:xfrm>
          <a:prstGeom prst="rect">
            <a:avLst/>
          </a:prstGeom>
        </p:spPr>
      </p:pic>
      <p:sp>
        <p:nvSpPr>
          <p:cNvPr id="7" name="Slide Number Placeholder 6"/>
          <p:cNvSpPr>
            <a:spLocks noGrp="1"/>
          </p:cNvSpPr>
          <p:nvPr>
            <p:ph type="sldNum" sz="quarter" idx="12"/>
          </p:nvPr>
        </p:nvSpPr>
        <p:spPr/>
        <p:txBody>
          <a:bodyPr/>
          <a:lstStyle/>
          <a:p>
            <a:fld id="{57AF16DE-A0D5-4438-950F-5B1E159C2C28}" type="slidenum">
              <a:rPr lang="en-US" smtClean="0"/>
              <a:t>98</a:t>
            </a:fld>
            <a:endParaRPr lang="en-US"/>
          </a:p>
        </p:txBody>
      </p:sp>
    </p:spTree>
    <p:extLst>
      <p:ext uri="{BB962C8B-B14F-4D97-AF65-F5344CB8AC3E}">
        <p14:creationId xmlns:p14="http://schemas.microsoft.com/office/powerpoint/2010/main" val="4114883749"/>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01600"/>
            <a:ext cx="6508377" cy="1143000"/>
          </a:xfrm>
        </p:spPr>
        <p:txBody>
          <a:bodyPr/>
          <a:lstStyle/>
          <a:p>
            <a:r>
              <a:rPr lang="en-US" dirty="0" err="1" smtClean="0"/>
              <a:t>Örnek</a:t>
            </a:r>
            <a:r>
              <a:rPr lang="en-US" dirty="0" smtClean="0"/>
              <a:t> problem: </a:t>
            </a:r>
            <a:r>
              <a:rPr lang="en-US" dirty="0" err="1" smtClean="0"/>
              <a:t>SpMV</a:t>
            </a:r>
            <a:endParaRPr lang="en-US" dirty="0"/>
          </a:p>
        </p:txBody>
      </p:sp>
      <p:sp>
        <p:nvSpPr>
          <p:cNvPr id="4" name="Footer Placeholder 3"/>
          <p:cNvSpPr>
            <a:spLocks noGrp="1"/>
          </p:cNvSpPr>
          <p:nvPr>
            <p:ph type="ftr" sz="quarter" idx="11"/>
          </p:nvPr>
        </p:nvSpPr>
        <p:spPr/>
        <p:txBody>
          <a:bodyPr/>
          <a:lstStyle/>
          <a:p>
            <a:r>
              <a:rPr lang="en-US" smtClean="0"/>
              <a:t>Veri Bilim - Yapay Öğrenme Yaz Okulu, 2017 "Matematiksel Temeller ve Vaka Çalışmaları"</a:t>
            </a:r>
            <a:endParaRPr lang="en-US" dirty="0"/>
          </a:p>
        </p:txBody>
      </p:sp>
      <p:pic>
        <p:nvPicPr>
          <p:cNvPr id="5" name="Picture 4"/>
          <p:cNvPicPr>
            <a:picLocks noChangeAspect="1"/>
          </p:cNvPicPr>
          <p:nvPr/>
        </p:nvPicPr>
        <p:blipFill>
          <a:blip r:embed="rId2"/>
          <a:stretch>
            <a:fillRect/>
          </a:stretch>
        </p:blipFill>
        <p:spPr>
          <a:xfrm>
            <a:off x="174812" y="1089746"/>
            <a:ext cx="5883088" cy="5342804"/>
          </a:xfrm>
          <a:prstGeom prst="rect">
            <a:avLst/>
          </a:prstGeom>
        </p:spPr>
      </p:pic>
      <p:sp>
        <p:nvSpPr>
          <p:cNvPr id="7" name="TextBox 6"/>
          <p:cNvSpPr txBox="1"/>
          <p:nvPr/>
        </p:nvSpPr>
        <p:spPr>
          <a:xfrm>
            <a:off x="5600510" y="4229795"/>
            <a:ext cx="2290887" cy="523220"/>
          </a:xfrm>
          <a:prstGeom prst="rect">
            <a:avLst/>
          </a:prstGeom>
          <a:noFill/>
        </p:spPr>
        <p:txBody>
          <a:bodyPr wrap="none" rtlCol="0">
            <a:spAutoFit/>
          </a:bodyPr>
          <a:lstStyle/>
          <a:p>
            <a:r>
              <a:rPr lang="en-US" sz="2800" dirty="0" err="1" smtClean="0"/>
              <a:t>Hız</a:t>
            </a:r>
            <a:r>
              <a:rPr lang="en-US" sz="2800" dirty="0" smtClean="0"/>
              <a:t> </a:t>
            </a:r>
            <a:r>
              <a:rPr lang="en-US" sz="2800" dirty="0" err="1" smtClean="0"/>
              <a:t>metrikleri</a:t>
            </a:r>
            <a:endParaRPr lang="en-US" sz="2800" dirty="0"/>
          </a:p>
        </p:txBody>
      </p:sp>
      <p:sp>
        <p:nvSpPr>
          <p:cNvPr id="10" name="TextBox 9"/>
          <p:cNvSpPr txBox="1"/>
          <p:nvPr/>
        </p:nvSpPr>
        <p:spPr>
          <a:xfrm>
            <a:off x="5930710" y="4592261"/>
            <a:ext cx="3213290" cy="1384995"/>
          </a:xfrm>
          <a:prstGeom prst="rect">
            <a:avLst/>
          </a:prstGeom>
          <a:noFill/>
        </p:spPr>
        <p:txBody>
          <a:bodyPr wrap="none" rtlCol="0">
            <a:spAutoFit/>
          </a:bodyPr>
          <a:lstStyle/>
          <a:p>
            <a:r>
              <a:rPr lang="en-US" sz="2800" dirty="0" err="1" smtClean="0"/>
              <a:t>Gönderilen</a:t>
            </a:r>
            <a:endParaRPr lang="en-US" sz="2800" dirty="0" smtClean="0"/>
          </a:p>
          <a:p>
            <a:r>
              <a:rPr lang="en-US" sz="2800" dirty="0" err="1" smtClean="0"/>
              <a:t>Alınan</a:t>
            </a:r>
            <a:r>
              <a:rPr lang="en-US" sz="2800" dirty="0" smtClean="0"/>
              <a:t>        </a:t>
            </a:r>
            <a:r>
              <a:rPr lang="en-US" sz="2800" b="1" dirty="0" err="1" smtClean="0"/>
              <a:t>Mesaj</a:t>
            </a:r>
            <a:endParaRPr lang="en-US" sz="2800" b="1" dirty="0" smtClean="0"/>
          </a:p>
          <a:p>
            <a:r>
              <a:rPr lang="en-US" sz="2800" dirty="0" err="1" smtClean="0"/>
              <a:t>Toplam</a:t>
            </a:r>
            <a:endParaRPr lang="en-US" sz="2800" dirty="0"/>
          </a:p>
        </p:txBody>
      </p:sp>
      <p:sp>
        <p:nvSpPr>
          <p:cNvPr id="11" name="TextBox 10"/>
          <p:cNvSpPr txBox="1"/>
          <p:nvPr/>
        </p:nvSpPr>
        <p:spPr>
          <a:xfrm>
            <a:off x="5630604" y="2211992"/>
            <a:ext cx="3335143" cy="523220"/>
          </a:xfrm>
          <a:prstGeom prst="rect">
            <a:avLst/>
          </a:prstGeom>
          <a:noFill/>
        </p:spPr>
        <p:txBody>
          <a:bodyPr wrap="none" rtlCol="0">
            <a:spAutoFit/>
          </a:bodyPr>
          <a:lstStyle/>
          <a:p>
            <a:r>
              <a:rPr lang="en-US" sz="2800" dirty="0" err="1" smtClean="0"/>
              <a:t>Kapasite</a:t>
            </a:r>
            <a:r>
              <a:rPr lang="en-US" sz="2800" dirty="0" smtClean="0"/>
              <a:t> </a:t>
            </a:r>
            <a:r>
              <a:rPr lang="en-US" sz="2800" dirty="0" err="1" smtClean="0"/>
              <a:t>metrikleri</a:t>
            </a:r>
            <a:endParaRPr lang="en-US" sz="2800" dirty="0"/>
          </a:p>
        </p:txBody>
      </p:sp>
      <p:sp>
        <p:nvSpPr>
          <p:cNvPr id="12" name="TextBox 11"/>
          <p:cNvSpPr txBox="1"/>
          <p:nvPr/>
        </p:nvSpPr>
        <p:spPr>
          <a:xfrm>
            <a:off x="5960804" y="2574458"/>
            <a:ext cx="2826690" cy="1384995"/>
          </a:xfrm>
          <a:prstGeom prst="rect">
            <a:avLst/>
          </a:prstGeom>
          <a:noFill/>
        </p:spPr>
        <p:txBody>
          <a:bodyPr wrap="none" rtlCol="0">
            <a:spAutoFit/>
          </a:bodyPr>
          <a:lstStyle/>
          <a:p>
            <a:r>
              <a:rPr lang="en-US" sz="2800" dirty="0" err="1" smtClean="0"/>
              <a:t>Gönderilen</a:t>
            </a:r>
            <a:endParaRPr lang="en-US" sz="2800" dirty="0" smtClean="0"/>
          </a:p>
          <a:p>
            <a:r>
              <a:rPr lang="en-US" sz="2800" dirty="0" err="1" smtClean="0"/>
              <a:t>Alınan</a:t>
            </a:r>
            <a:r>
              <a:rPr lang="en-US" sz="2800" dirty="0" smtClean="0"/>
              <a:t>        </a:t>
            </a:r>
            <a:r>
              <a:rPr lang="en-US" sz="2800" b="1" dirty="0" smtClean="0"/>
              <a:t>Byte</a:t>
            </a:r>
          </a:p>
          <a:p>
            <a:r>
              <a:rPr lang="en-US" sz="2800" dirty="0" err="1" smtClean="0"/>
              <a:t>Toplam</a:t>
            </a:r>
            <a:endParaRPr lang="en-US" sz="2800" dirty="0"/>
          </a:p>
        </p:txBody>
      </p:sp>
      <p:sp>
        <p:nvSpPr>
          <p:cNvPr id="14" name="Slide Number Placeholder 13"/>
          <p:cNvSpPr>
            <a:spLocks noGrp="1"/>
          </p:cNvSpPr>
          <p:nvPr>
            <p:ph type="sldNum" sz="quarter" idx="12"/>
          </p:nvPr>
        </p:nvSpPr>
        <p:spPr>
          <a:xfrm>
            <a:off x="8251390" y="2108477"/>
            <a:ext cx="506506" cy="365125"/>
          </a:xfrm>
        </p:spPr>
        <p:txBody>
          <a:bodyPr/>
          <a:lstStyle/>
          <a:p>
            <a:fld id="{57AF16DE-A0D5-4438-950F-5B1E159C2C28}" type="slidenum">
              <a:rPr lang="en-US" smtClean="0"/>
              <a:t>99</a:t>
            </a:fld>
            <a:endParaRPr lang="en-US"/>
          </a:p>
        </p:txBody>
      </p:sp>
    </p:spTree>
    <p:extLst>
      <p:ext uri="{BB962C8B-B14F-4D97-AF65-F5344CB8AC3E}">
        <p14:creationId xmlns:p14="http://schemas.microsoft.com/office/powerpoint/2010/main" val="255950080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laza">
  <a:themeElements>
    <a:clrScheme name="Plaza">
      <a:dk1>
        <a:sysClr val="windowText" lastClr="000000"/>
      </a:dk1>
      <a:lt1>
        <a:sysClr val="window" lastClr="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Plaza">
      <a:majorFont>
        <a:latin typeface="Century Gothic"/>
        <a:ea typeface=""/>
        <a:cs typeface=""/>
        <a:font script="Jpan" typeface="メイリオ"/>
        <a:font script="Hans" typeface="宋体"/>
        <a:font script="Hant" typeface="新細明體"/>
      </a:majorFont>
      <a:minorFont>
        <a:latin typeface="Century Gothic"/>
        <a:ea typeface=""/>
        <a:cs typeface=""/>
        <a:font script="Jpan" typeface="メイリオ"/>
        <a:font script="Hans" typeface="宋体"/>
        <a:font script="Hant" typeface="新細明體"/>
      </a:minorFont>
    </a:fontScheme>
    <a:fmtScheme name="Plaza">
      <a:fillStyleLst>
        <a:solidFill>
          <a:schemeClr val="phClr"/>
        </a:solidFill>
        <a:gradFill rotWithShape="1">
          <a:gsLst>
            <a:gs pos="0">
              <a:schemeClr val="phClr">
                <a:tint val="100000"/>
                <a:shade val="60000"/>
                <a:satMod val="135000"/>
              </a:schemeClr>
            </a:gs>
            <a:gs pos="100000">
              <a:schemeClr val="phClr">
                <a:tint val="100000"/>
                <a:shade val="100000"/>
                <a:satMod val="135000"/>
              </a:schemeClr>
            </a:gs>
          </a:gsLst>
          <a:lin ang="16200000" scaled="1"/>
        </a:gradFill>
        <a:gradFill rotWithShape="1">
          <a:gsLst>
            <a:gs pos="0">
              <a:schemeClr val="phClr">
                <a:shade val="70000"/>
                <a:satMod val="120000"/>
              </a:schemeClr>
            </a:gs>
            <a:gs pos="35000">
              <a:schemeClr val="phClr">
                <a:shade val="100000"/>
                <a:satMod val="150000"/>
              </a:schemeClr>
            </a:gs>
            <a:gs pos="70000">
              <a:schemeClr val="phClr">
                <a:tint val="100000"/>
                <a:shade val="100000"/>
                <a:satMod val="200000"/>
                <a:greenMod val="100000"/>
              </a:schemeClr>
            </a:gs>
            <a:gs pos="100000">
              <a:schemeClr val="phClr">
                <a:tint val="100000"/>
                <a:shade val="100000"/>
                <a:satMod val="250000"/>
                <a:greenMod val="100000"/>
              </a:schemeClr>
            </a:gs>
          </a:gsLst>
          <a:lin ang="162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innerShdw blurRad="190500" dist="63500" dir="5400000">
              <a:srgbClr val="FFFFFF">
                <a:alpha val="65000"/>
              </a:srgbClr>
            </a:innerShdw>
          </a:effectLst>
          <a:scene3d>
            <a:camera prst="orthographicFront">
              <a:rot lat="0" lon="0" rev="0"/>
            </a:camera>
            <a:lightRig rig="twoPt" dir="r">
              <a:rot lat="0" lon="0" rev="6000000"/>
            </a:lightRig>
          </a:scene3d>
          <a:sp3d prstMaterial="matte">
            <a:bevelT w="0" h="0" prst="relaxedInset"/>
          </a:sp3d>
        </a:effectStyle>
        <a:effectStyle>
          <a:effectLst>
            <a:innerShdw blurRad="50800" dist="25400" dir="13500000">
              <a:srgbClr val="FFFFFF">
                <a:alpha val="75000"/>
              </a:srgbClr>
            </a:innerShdw>
            <a:outerShdw blurRad="88900" dist="38100" dir="6600000" sx="101000" sy="101000" rotWithShape="0">
              <a:srgbClr val="000000">
                <a:alpha val="50000"/>
              </a:srgbClr>
            </a:outerShdw>
          </a:effectLst>
          <a:scene3d>
            <a:camera prst="perspectiveFront" fov="3000000"/>
            <a:lightRig rig="morning" dir="tl">
              <a:rot lat="0" lon="0" rev="1800000"/>
            </a:lightRig>
          </a:scene3d>
          <a:sp3d contourW="38100" prstMaterial="softEdge">
            <a:bevelT w="25400" h="38100"/>
            <a:contourClr>
              <a:schemeClr val="phClr">
                <a:tint val="6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Plaza.thmx</Template>
  <TotalTime>13095</TotalTime>
  <Words>8630</Words>
  <Application>Microsoft Macintosh PowerPoint</Application>
  <PresentationFormat>On-screen Show (4:3)</PresentationFormat>
  <Paragraphs>1005</Paragraphs>
  <Slides>148</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148</vt:i4>
      </vt:variant>
    </vt:vector>
  </HeadingPairs>
  <TitlesOfParts>
    <vt:vector size="150" baseType="lpstr">
      <vt:lpstr>Plaza</vt:lpstr>
      <vt:lpstr>Equation</vt:lpstr>
      <vt:lpstr>Yüksek Başarımlı (Paralel) Hesaplama</vt:lpstr>
      <vt:lpstr>Yüksek başarım? </vt:lpstr>
      <vt:lpstr>1800ler</vt:lpstr>
      <vt:lpstr>1800ler Charles Babbage</vt:lpstr>
      <vt:lpstr>1930lar Alan Turing</vt:lpstr>
      <vt:lpstr>1930lar Alan Turing</vt:lpstr>
      <vt:lpstr>1930lar Alan Turing</vt:lpstr>
      <vt:lpstr>1939-1945 II. Dünya Savaşı</vt:lpstr>
      <vt:lpstr> 1936-38    1939-40    1941…      Z1            Z2          Z3…</vt:lpstr>
      <vt:lpstr>1939-42 Atanasoff-Berry Bilgisayarı(ABC)</vt:lpstr>
      <vt:lpstr> 1945-1960s</vt:lpstr>
      <vt:lpstr>1945 Von Neumann Mimarisi</vt:lpstr>
      <vt:lpstr>o zamanlar geleceği tahmin etmek oldukça güçtü</vt:lpstr>
      <vt:lpstr>ama bazıları dğour tahmin  edebilmişti</vt:lpstr>
      <vt:lpstr>1965 Moore’s Law</vt:lpstr>
      <vt:lpstr>1977 von Neumann darboğazı</vt:lpstr>
      <vt:lpstr>Bir işlemci </vt:lpstr>
      <vt:lpstr>Bir zamanlar…  </vt:lpstr>
      <vt:lpstr>Güç duvarı</vt:lpstr>
      <vt:lpstr>Hafıza duvarı</vt:lpstr>
      <vt:lpstr>Hafıza duvarını aşmak</vt:lpstr>
      <vt:lpstr>Önbellek: en iyi dostunuz</vt:lpstr>
      <vt:lpstr>  Matrislerin sütunlarının toplamı </vt:lpstr>
      <vt:lpstr>   Matrislerin sütunlarının toplamı </vt:lpstr>
      <vt:lpstr>   Matrislerin sütunlarının toplamı</vt:lpstr>
      <vt:lpstr>Matrislerin sütunlarının toplamı</vt:lpstr>
      <vt:lpstr>Matris Çarpımı</vt:lpstr>
      <vt:lpstr>Matris sıralama</vt:lpstr>
      <vt:lpstr>Komut seviyesinde koşutluk</vt:lpstr>
      <vt:lpstr>Komutlar: Düzenleme, yeniden sıralama vb. </vt:lpstr>
      <vt:lpstr>Komutlar: Düzenleme, yeniden sıralama vb. </vt:lpstr>
      <vt:lpstr>PowerPoint Presentation</vt:lpstr>
      <vt:lpstr>Komutlar: Düzenleme, yeniden sıralama vb. </vt:lpstr>
      <vt:lpstr>Komutlar: Düzenleme, yeniden sıralama vb. </vt:lpstr>
      <vt:lpstr>Komut seviyesinde koşutluk</vt:lpstr>
      <vt:lpstr>Komut seviyesinde koşutluk: matris-vektör çarpımı örneği</vt:lpstr>
      <vt:lpstr>Hafıza duvarını aşmak</vt:lpstr>
      <vt:lpstr>Hafıza duvarını aşmak</vt:lpstr>
      <vt:lpstr>Hafıza duvarını aşmak</vt:lpstr>
      <vt:lpstr>Bir işlemciden daha fazlası</vt:lpstr>
      <vt:lpstr>Bugünün işlemcileri</vt:lpstr>
      <vt:lpstr>Paralel (Koşut) İşlemler</vt:lpstr>
      <vt:lpstr>Birden fazla işlemci ve hızlanma </vt:lpstr>
      <vt:lpstr>Amdahl Kuralı</vt:lpstr>
      <vt:lpstr>Aykırı bir problem</vt:lpstr>
      <vt:lpstr>Aykırı bir problem</vt:lpstr>
      <vt:lpstr>Aykırı bir problem</vt:lpstr>
      <vt:lpstr>Çok çekirdekli işlemcileri programlama: OpenMP </vt:lpstr>
      <vt:lpstr>Çok çekirdekli işlemcileri programlama: OpenMP </vt:lpstr>
      <vt:lpstr>PowerPoint Presentation</vt:lpstr>
      <vt:lpstr>OpenMP: vektör çarpımı</vt:lpstr>
      <vt:lpstr>OpenMP</vt:lpstr>
      <vt:lpstr>OpenMP: vektör çarpımı </vt:lpstr>
      <vt:lpstr>OpenMP</vt:lpstr>
      <vt:lpstr>Örnek problem: Tensör ayrıştırma</vt:lpstr>
      <vt:lpstr>Örnek problem: Koşut tensör ayrıştırma</vt:lpstr>
      <vt:lpstr>Örnek problem: Koşut tensör ayrıştırma</vt:lpstr>
      <vt:lpstr>Çizge boyama problemi</vt:lpstr>
      <vt:lpstr>Hiperçizge ile modelleme </vt:lpstr>
      <vt:lpstr>Hiperçizge boyama</vt:lpstr>
      <vt:lpstr>Hiperçizge modelleme/boyama</vt:lpstr>
      <vt:lpstr>Koşut tensör ayrıştırma</vt:lpstr>
      <vt:lpstr>Koşut tensör ayrıştırma</vt:lpstr>
      <vt:lpstr>Tensör depolama</vt:lpstr>
      <vt:lpstr>Tensör sıralama?</vt:lpstr>
      <vt:lpstr>Bir bilgisayar</vt:lpstr>
      <vt:lpstr>Bir bilgisayardan daha fazlası</vt:lpstr>
      <vt:lpstr>Bir bilgisayardan daha fazlası</vt:lpstr>
      <vt:lpstr>Bir bilgisayardan çok daha fazlası</vt:lpstr>
      <vt:lpstr>Bir bilgisayardan çoooook daha fazlası</vt:lpstr>
      <vt:lpstr>Neredeyse en süper bilgisayar</vt:lpstr>
      <vt:lpstr>En süper bilgisayar</vt:lpstr>
      <vt:lpstr>En süper 500 bilgisayar: Ülkeler</vt:lpstr>
      <vt:lpstr>En süper 500 bilgisayar: Ülkeler</vt:lpstr>
      <vt:lpstr>HPC Yatırımları</vt:lpstr>
      <vt:lpstr>Süperbilgisayar trendleri</vt:lpstr>
      <vt:lpstr>Exascale: Kilo, Mega, Giga, Tera, Peta, Exa.</vt:lpstr>
      <vt:lpstr>Exascale: Kilo, Mega, Giga, Tera, Peta, Exa.</vt:lpstr>
      <vt:lpstr>Exascale: Kilo, Mega, Giga, Tera, Peta, Exa.</vt:lpstr>
      <vt:lpstr>HPC’de geçen ay</vt:lpstr>
      <vt:lpstr>HPC’de geçen ay</vt:lpstr>
      <vt:lpstr>HPC’de geçen ay</vt:lpstr>
      <vt:lpstr>HPC’de geçen ay</vt:lpstr>
      <vt:lpstr>Veri alışverişi</vt:lpstr>
      <vt:lpstr>Ağ topolojileri</vt:lpstr>
      <vt:lpstr>Ağ topolojileri</vt:lpstr>
      <vt:lpstr>Örnek problem: bir mesajı her yere gönderme</vt:lpstr>
      <vt:lpstr>Örnek problem: bir mesajı her yere gönderme</vt:lpstr>
      <vt:lpstr>Örnek problem: mesajları bir yerde toplama</vt:lpstr>
      <vt:lpstr>Neden veri gönderiyoruz?</vt:lpstr>
      <vt:lpstr>Neden veri gönderiyoruz?</vt:lpstr>
      <vt:lpstr>Neden veri gönderiyoruz?</vt:lpstr>
      <vt:lpstr>MPI</vt:lpstr>
      <vt:lpstr>MPI</vt:lpstr>
      <vt:lpstr>MPI: herkes bir sonraki işlemciye mesaj gönderirse</vt:lpstr>
      <vt:lpstr>PowerPoint Presentation</vt:lpstr>
      <vt:lpstr>PowerPoint Presentation</vt:lpstr>
      <vt:lpstr>Örnek problem: SpMV</vt:lpstr>
      <vt:lpstr>Örnek problem: SpMV</vt:lpstr>
      <vt:lpstr>Örnek problem: SpMV</vt:lpstr>
      <vt:lpstr>Grafik İşleme Üniteleri</vt:lpstr>
      <vt:lpstr>Grafik İşleme Üniteleri</vt:lpstr>
      <vt:lpstr>(Basitçe) GİÜ kullanımı</vt:lpstr>
      <vt:lpstr>(Basitçe) GİÜ kullanımı</vt:lpstr>
      <vt:lpstr>(Basitçe) GİÜ kullanımı</vt:lpstr>
      <vt:lpstr>GİÜ: Özellikler</vt:lpstr>
      <vt:lpstr>Grafik İşleme Üniteleri</vt:lpstr>
      <vt:lpstr>Grafik İşleme  Üniteleri</vt:lpstr>
      <vt:lpstr>GİÜ: Programlama - CUDA</vt:lpstr>
      <vt:lpstr>GİÜ: Programlama - CUDA</vt:lpstr>
      <vt:lpstr>GİÜ: Programlama – CUDA Kernel</vt:lpstr>
      <vt:lpstr>GİÜ: Programlama – CUDA Kernelden Bloklara</vt:lpstr>
      <vt:lpstr>GİÜ: Programlama – CUDA Bloklardan Warplara</vt:lpstr>
      <vt:lpstr>GİÜ: Programlama – CUDA Bloklardan Warplara</vt:lpstr>
      <vt:lpstr>GİÜ: Programlama – CUDA Bloklardan Warplara</vt:lpstr>
      <vt:lpstr>GİÜ: Programlama – CUDA Bloklardan Warplara</vt:lpstr>
      <vt:lpstr>Örnek program: switch</vt:lpstr>
      <vt:lpstr>Örnek problem: PageRank, BFS vs.</vt:lpstr>
      <vt:lpstr>Örnek problem: PageRank, BFS vs.</vt:lpstr>
      <vt:lpstr>Örnek problem: PageRank, BFS vs.</vt:lpstr>
      <vt:lpstr>Örnek problem: PageRank, BFS vs.</vt:lpstr>
      <vt:lpstr>Örnek problem: Merkezi noktaları bulmak</vt:lpstr>
      <vt:lpstr>GİÜ: Programlama – CUDA Hafıza yapısı</vt:lpstr>
      <vt:lpstr>GİÜ: Programlama – CUDA Hafıza yapısı</vt:lpstr>
      <vt:lpstr>GİÜ: Programlama – CUDA Hafıza yapısı</vt:lpstr>
      <vt:lpstr>GİÜ: Programlama – CUDA Hafıza yapısı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Örnek problem: 1D-stencil</vt:lpstr>
      <vt:lpstr>Örnek problem: 1D-stencil</vt:lpstr>
      <vt:lpstr>Örnek problem: 1D-stencil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ile basitçe paralel programlama</vt:lpstr>
      <vt:lpstr>Python ile basitçe paralel programlama</vt:lpstr>
      <vt:lpstr>Bibliyografi ve ilgili bağlantılar</vt:lpstr>
    </vt:vector>
  </TitlesOfParts>
  <Company>BOR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Yüksek Performanslı BÜYÜK Veri Sistemleri</dc:title>
  <dc:creator>Kamer Kaya</dc:creator>
  <cp:lastModifiedBy>Kamer Kaya</cp:lastModifiedBy>
  <cp:revision>221</cp:revision>
  <dcterms:created xsi:type="dcterms:W3CDTF">2015-10-07T06:38:48Z</dcterms:created>
  <dcterms:modified xsi:type="dcterms:W3CDTF">2017-10-01T00:07:54Z</dcterms:modified>
</cp:coreProperties>
</file>